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tiff" ContentType="image/tiff"/>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4.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112"/>
  </p:handoutMasterIdLst>
  <p:sldIdLst>
    <p:sldId id="304" r:id="rId3"/>
    <p:sldId id="768" r:id="rId5"/>
    <p:sldId id="308" r:id="rId6"/>
    <p:sldId id="770" r:id="rId7"/>
    <p:sldId id="777" r:id="rId8"/>
    <p:sldId id="873" r:id="rId9"/>
    <p:sldId id="987" r:id="rId10"/>
    <p:sldId id="871" r:id="rId11"/>
    <p:sldId id="9935" r:id="rId12"/>
    <p:sldId id="948" r:id="rId13"/>
    <p:sldId id="949" r:id="rId14"/>
    <p:sldId id="9936" r:id="rId15"/>
    <p:sldId id="6073" r:id="rId16"/>
    <p:sldId id="6074" r:id="rId17"/>
    <p:sldId id="6075" r:id="rId18"/>
    <p:sldId id="6076" r:id="rId19"/>
    <p:sldId id="6077" r:id="rId20"/>
    <p:sldId id="6079" r:id="rId21"/>
    <p:sldId id="6078" r:id="rId22"/>
    <p:sldId id="6081" r:id="rId23"/>
    <p:sldId id="6082" r:id="rId24"/>
    <p:sldId id="9929" r:id="rId25"/>
    <p:sldId id="6080" r:id="rId26"/>
    <p:sldId id="6083" r:id="rId27"/>
    <p:sldId id="9934" r:id="rId28"/>
    <p:sldId id="6084" r:id="rId29"/>
    <p:sldId id="6085" r:id="rId30"/>
    <p:sldId id="6088" r:id="rId31"/>
    <p:sldId id="6086" r:id="rId32"/>
    <p:sldId id="6087" r:id="rId33"/>
    <p:sldId id="6089" r:id="rId34"/>
    <p:sldId id="6090" r:id="rId35"/>
    <p:sldId id="6097" r:id="rId36"/>
    <p:sldId id="6091" r:id="rId37"/>
    <p:sldId id="1482" r:id="rId38"/>
    <p:sldId id="6092" r:id="rId39"/>
    <p:sldId id="6093" r:id="rId40"/>
    <p:sldId id="6094" r:id="rId41"/>
    <p:sldId id="6095" r:id="rId42"/>
    <p:sldId id="938" r:id="rId43"/>
    <p:sldId id="6096" r:id="rId44"/>
    <p:sldId id="945" r:id="rId45"/>
    <p:sldId id="9927" r:id="rId46"/>
    <p:sldId id="720" r:id="rId47"/>
    <p:sldId id="6055" r:id="rId48"/>
    <p:sldId id="6056" r:id="rId49"/>
    <p:sldId id="6070" r:id="rId50"/>
    <p:sldId id="6071" r:id="rId51"/>
    <p:sldId id="782" r:id="rId52"/>
    <p:sldId id="783" r:id="rId53"/>
    <p:sldId id="6072" r:id="rId54"/>
    <p:sldId id="785" r:id="rId55"/>
    <p:sldId id="787" r:id="rId56"/>
    <p:sldId id="789" r:id="rId57"/>
    <p:sldId id="790" r:id="rId58"/>
    <p:sldId id="791" r:id="rId59"/>
    <p:sldId id="793" r:id="rId60"/>
    <p:sldId id="794" r:id="rId61"/>
    <p:sldId id="795" r:id="rId62"/>
    <p:sldId id="797" r:id="rId63"/>
    <p:sldId id="798" r:id="rId64"/>
    <p:sldId id="799" r:id="rId65"/>
    <p:sldId id="800" r:id="rId66"/>
    <p:sldId id="801" r:id="rId67"/>
    <p:sldId id="803" r:id="rId68"/>
    <p:sldId id="9931" r:id="rId69"/>
    <p:sldId id="9937" r:id="rId70"/>
    <p:sldId id="966" r:id="rId71"/>
    <p:sldId id="967" r:id="rId72"/>
    <p:sldId id="408" r:id="rId73"/>
    <p:sldId id="9954" r:id="rId74"/>
    <p:sldId id="9968" r:id="rId75"/>
    <p:sldId id="9970" r:id="rId76"/>
    <p:sldId id="977" r:id="rId77"/>
    <p:sldId id="9971" r:id="rId78"/>
    <p:sldId id="970" r:id="rId79"/>
    <p:sldId id="971" r:id="rId80"/>
    <p:sldId id="972" r:id="rId81"/>
    <p:sldId id="1597" r:id="rId82"/>
    <p:sldId id="1599" r:id="rId83"/>
    <p:sldId id="9965" r:id="rId84"/>
    <p:sldId id="9966" r:id="rId85"/>
    <p:sldId id="9967" r:id="rId86"/>
    <p:sldId id="9978" r:id="rId87"/>
    <p:sldId id="846" r:id="rId88"/>
    <p:sldId id="847" r:id="rId89"/>
    <p:sldId id="848" r:id="rId90"/>
    <p:sldId id="849" r:id="rId91"/>
    <p:sldId id="850" r:id="rId92"/>
    <p:sldId id="851" r:id="rId93"/>
    <p:sldId id="9973" r:id="rId94"/>
    <p:sldId id="9974" r:id="rId95"/>
    <p:sldId id="9975" r:id="rId96"/>
    <p:sldId id="9976" r:id="rId97"/>
    <p:sldId id="9977" r:id="rId98"/>
    <p:sldId id="839" r:id="rId99"/>
    <p:sldId id="1013" r:id="rId100"/>
    <p:sldId id="840" r:id="rId101"/>
    <p:sldId id="6062" r:id="rId102"/>
    <p:sldId id="6063" r:id="rId103"/>
    <p:sldId id="6064" r:id="rId104"/>
    <p:sldId id="6065" r:id="rId105"/>
    <p:sldId id="6028" r:id="rId106"/>
    <p:sldId id="6030" r:id="rId107"/>
    <p:sldId id="6029" r:id="rId108"/>
    <p:sldId id="6031" r:id="rId109"/>
    <p:sldId id="872" r:id="rId110"/>
    <p:sldId id="6037" r:id="rId111"/>
  </p:sldIdLst>
  <p:sldSz cx="9144000" cy="5143500" type="screen16x9"/>
  <p:notesSz cx="6858000" cy="9144000"/>
  <p:custDataLst>
    <p:tags r:id="rId11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99"/>
    <a:srgbClr val="435CC8"/>
    <a:srgbClr val="FFC600"/>
    <a:srgbClr val="1F2B88"/>
    <a:srgbClr val="FFC000"/>
    <a:srgbClr val="242C52"/>
    <a:srgbClr val="6880B1"/>
    <a:srgbClr val="FFBB0A"/>
    <a:srgbClr val="FFC102"/>
    <a:srgbClr val="1D2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22" autoAdjust="0"/>
    <p:restoredTop sz="88973"/>
  </p:normalViewPr>
  <p:slideViewPr>
    <p:cSldViewPr snapToGrid="0" snapToObjects="1" showGuides="1">
      <p:cViewPr varScale="1">
        <p:scale>
          <a:sx n="129" d="100"/>
          <a:sy n="129" d="100"/>
        </p:scale>
        <p:origin x="1096" y="184"/>
      </p:cViewPr>
      <p:guideLst>
        <p:guide orient="horz" pos="1614"/>
        <p:guide pos="2880"/>
      </p:guideLst>
    </p:cSldViewPr>
  </p:slideViewPr>
  <p:notesTextViewPr>
    <p:cViewPr>
      <p:scale>
        <a:sx n="125" d="100"/>
        <a:sy n="125" d="100"/>
      </p:scale>
      <p:origin x="0" y="0"/>
    </p:cViewPr>
  </p:notesTextViewPr>
  <p:notesViewPr>
    <p:cSldViewPr snapToGrid="0" snapToObjects="1">
      <p:cViewPr varScale="1">
        <p:scale>
          <a:sx n="87" d="100"/>
          <a:sy n="87" d="100"/>
        </p:scale>
        <p:origin x="3904" y="19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6" Type="http://schemas.openxmlformats.org/officeDocument/2006/relationships/tags" Target="tags/tag65.xml"/><Relationship Id="rId115" Type="http://schemas.openxmlformats.org/officeDocument/2006/relationships/tableStyles" Target="tableStyles.xml"/><Relationship Id="rId114" Type="http://schemas.openxmlformats.org/officeDocument/2006/relationships/viewProps" Target="viewProps.xml"/><Relationship Id="rId113" Type="http://schemas.openxmlformats.org/officeDocument/2006/relationships/presProps" Target="presProps.xml"/><Relationship Id="rId112" Type="http://schemas.openxmlformats.org/officeDocument/2006/relationships/handoutMaster" Target="handoutMasters/handoutMaster1.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panose="020F0502020204030204" charset="-122"/>
                <a:ea typeface="思源黑体" panose="020F0502020204030204" charset="-122"/>
                <a:cs typeface="思源黑体" panose="020F050202020403020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panose="020F0502020204030204" charset="-122"/>
                <a:ea typeface="思源黑体" panose="020F0502020204030204" charset="-122"/>
                <a:cs typeface="思源黑体" panose="020F050202020403020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1pPr>
    <a:lvl2pPr marL="4572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2pPr>
    <a:lvl3pPr marL="9144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3pPr>
    <a:lvl4pPr marL="13716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4pPr>
    <a:lvl5pPr marL="18288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xfrm>
            <a:off x="382588" y="685800"/>
            <a:ext cx="6094412" cy="3429000"/>
          </a:xfrm>
        </p:spPr>
      </p:sp>
      <p:sp>
        <p:nvSpPr>
          <p:cNvPr id="178179"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xfrm>
            <a:off x="382588" y="685800"/>
            <a:ext cx="6094412" cy="3429000"/>
          </a:xfrm>
        </p:spPr>
      </p:sp>
      <p:sp>
        <p:nvSpPr>
          <p:cNvPr id="178179"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3.2 </a:t>
            </a:r>
            <a:r>
              <a:rPr lang="zh-CN" altLang="zh-CN" sz="1200" dirty="0"/>
              <a:t>基于输入域的方法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3.3 </a:t>
            </a:r>
            <a:r>
              <a:rPr lang="zh-CN" altLang="zh-CN" sz="1200" dirty="0"/>
              <a:t>基于组合及其优化的方法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3.4 </a:t>
            </a:r>
            <a:r>
              <a:rPr lang="zh-CN" altLang="zh-CN" sz="1200" dirty="0"/>
              <a:t>基于逻辑覆盖的方法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3.5 </a:t>
            </a:r>
            <a:r>
              <a:rPr lang="zh-CN" altLang="zh-CN" sz="1200" dirty="0"/>
              <a:t>基于缺陷模式的测试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3.6 </a:t>
            </a:r>
            <a:r>
              <a:rPr lang="zh-CN" altLang="zh-CN" sz="1200" dirty="0"/>
              <a:t>基于模型的测试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3.7 </a:t>
            </a:r>
            <a:r>
              <a:rPr lang="zh-CN" altLang="zh-CN" sz="1200" dirty="0"/>
              <a:t>形式化测试方法</a:t>
            </a:r>
            <a:r>
              <a:rPr lang="en-US" altLang="zh-CN" sz="1200" dirty="0"/>
              <a:t>	</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http://</a:t>
            </a:r>
            <a:r>
              <a:rPr kumimoji="1" lang="en-US" altLang="zh-CN" dirty="0" err="1"/>
              <a:t>msdn.microsoft.com</a:t>
            </a:r>
            <a:r>
              <a:rPr kumimoji="1" lang="en-US" altLang="zh-CN" dirty="0"/>
              <a:t>/en-us/library/cc150619.aspx</a:t>
            </a:r>
            <a:endParaRPr kumimoji="1" lang="en-US" altLang="zh-CN" dirty="0"/>
          </a:p>
          <a:p>
            <a:r>
              <a:rPr kumimoji="1" lang="en-US" altLang="zh-CN" dirty="0"/>
              <a:t>https://</a:t>
            </a:r>
            <a:r>
              <a:rPr kumimoji="1" lang="en-US" altLang="zh-CN" dirty="0" err="1"/>
              <a:t>hexawise.com</a:t>
            </a:r>
            <a:r>
              <a:rPr kumimoji="1" lang="en-US" altLang="zh-CN" dirty="0"/>
              <a:t>/case-studies/</a:t>
            </a:r>
            <a:r>
              <a:rPr kumimoji="1" lang="en-US" altLang="zh-CN" dirty="0" err="1"/>
              <a:t>bcbsnc</a:t>
            </a:r>
            <a:endParaRPr kumimoji="1" lang="en-US" altLang="zh-CN" dirty="0"/>
          </a:p>
          <a:p>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http://</a:t>
            </a:r>
            <a:r>
              <a:rPr kumimoji="1" lang="en-US" altLang="zh-CN" dirty="0" err="1"/>
              <a:t>msdn.microsoft.com</a:t>
            </a:r>
            <a:r>
              <a:rPr kumimoji="1" lang="en-US" altLang="zh-CN" dirty="0"/>
              <a:t>/en-us/library/cc150619.aspx</a:t>
            </a:r>
            <a:endParaRPr kumimoji="1" lang="en-US" altLang="zh-CN" dirty="0"/>
          </a:p>
          <a:p>
            <a:r>
              <a:rPr kumimoji="1" lang="en-US" altLang="zh-CN" dirty="0"/>
              <a:t>https://</a:t>
            </a:r>
            <a:r>
              <a:rPr kumimoji="1" lang="en-US" altLang="zh-CN" dirty="0" err="1"/>
              <a:t>hexawise.com</a:t>
            </a:r>
            <a:r>
              <a:rPr kumimoji="1" lang="en-US" altLang="zh-CN" dirty="0"/>
              <a:t>/case-studies/</a:t>
            </a:r>
            <a:r>
              <a:rPr kumimoji="1" lang="en-US" altLang="zh-CN" dirty="0" err="1"/>
              <a:t>bcbsnc</a:t>
            </a:r>
            <a:endParaRPr kumimoji="1" lang="en-US" altLang="zh-CN" dirty="0"/>
          </a:p>
          <a:p>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http://</a:t>
            </a:r>
            <a:r>
              <a:rPr kumimoji="1" lang="en-US" altLang="zh-CN" dirty="0" err="1"/>
              <a:t>msdn.microsoft.com</a:t>
            </a:r>
            <a:r>
              <a:rPr kumimoji="1" lang="en-US" altLang="zh-CN" dirty="0"/>
              <a:t>/en-us/library/cc150619.aspx</a:t>
            </a:r>
            <a:endParaRPr kumimoji="1" lang="en-US" altLang="zh-CN" dirty="0"/>
          </a:p>
          <a:p>
            <a:r>
              <a:rPr kumimoji="1" lang="en-US" altLang="zh-CN" dirty="0"/>
              <a:t>https://</a:t>
            </a:r>
            <a:r>
              <a:rPr kumimoji="1" lang="en-US" altLang="zh-CN" dirty="0" err="1"/>
              <a:t>hexawise.com</a:t>
            </a:r>
            <a:r>
              <a:rPr kumimoji="1" lang="en-US" altLang="zh-CN" dirty="0"/>
              <a:t>/case-studies/</a:t>
            </a:r>
            <a:r>
              <a:rPr kumimoji="1" lang="en-US" altLang="zh-CN" dirty="0" err="1"/>
              <a:t>bcbsnc</a:t>
            </a:r>
            <a:endParaRPr kumimoji="1" lang="en-US" altLang="zh-CN" dirty="0"/>
          </a:p>
          <a:p>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http://</a:t>
            </a:r>
            <a:r>
              <a:rPr kumimoji="1" lang="en-US" altLang="zh-CN" dirty="0" err="1"/>
              <a:t>msdn.microsoft.com</a:t>
            </a:r>
            <a:r>
              <a:rPr kumimoji="1" lang="en-US" altLang="zh-CN" dirty="0"/>
              <a:t>/en-us/library/cc150619.aspx</a:t>
            </a:r>
            <a:endParaRPr kumimoji="1" lang="en-US" altLang="zh-CN" dirty="0"/>
          </a:p>
          <a:p>
            <a:r>
              <a:rPr kumimoji="1" lang="en-US" altLang="zh-CN" dirty="0"/>
              <a:t>https://</a:t>
            </a:r>
            <a:r>
              <a:rPr kumimoji="1" lang="en-US" altLang="zh-CN" dirty="0" err="1"/>
              <a:t>hexawise.com</a:t>
            </a:r>
            <a:r>
              <a:rPr kumimoji="1" lang="en-US" altLang="zh-CN" dirty="0"/>
              <a:t>/case-studies/</a:t>
            </a:r>
            <a:r>
              <a:rPr kumimoji="1" lang="en-US" altLang="zh-CN" dirty="0" err="1"/>
              <a:t>bcbsnc</a:t>
            </a:r>
            <a:endParaRPr kumimoji="1" lang="en-US" altLang="zh-CN" dirty="0"/>
          </a:p>
          <a:p>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274638" y="406400"/>
            <a:ext cx="7407276" cy="4167188"/>
          </a:xfrm>
        </p:spPr>
      </p:sp>
      <p:sp>
        <p:nvSpPr>
          <p:cNvPr id="94211"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9378" name="Rectangle 2"/>
          <p:cNvSpPr>
            <a:spLocks noGrp="1" noRot="1" noChangeAspect="1" noChangeArrowheads="1" noTextEdit="1"/>
          </p:cNvSpPr>
          <p:nvPr>
            <p:ph type="sldImg"/>
          </p:nvPr>
        </p:nvSpPr>
        <p:spPr>
          <a:xfrm>
            <a:off x="-274638" y="406400"/>
            <a:ext cx="7407276" cy="4167188"/>
          </a:xfrm>
        </p:spPr>
      </p:sp>
      <p:sp>
        <p:nvSpPr>
          <p:cNvPr id="2149379"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9378" name="Rectangle 2"/>
          <p:cNvSpPr>
            <a:spLocks noGrp="1" noRot="1" noChangeAspect="1" noChangeArrowheads="1" noTextEdit="1"/>
          </p:cNvSpPr>
          <p:nvPr>
            <p:ph type="sldImg"/>
          </p:nvPr>
        </p:nvSpPr>
        <p:spPr>
          <a:xfrm>
            <a:off x="-274638" y="406400"/>
            <a:ext cx="7407276" cy="4167188"/>
          </a:xfrm>
        </p:spPr>
      </p:sp>
      <p:sp>
        <p:nvSpPr>
          <p:cNvPr id="2149379"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r>
              <a:rPr lang="en-GB" altLang="zh-CN" dirty="0"/>
              <a:t>https://</a:t>
            </a:r>
            <a:r>
              <a:rPr lang="en-GB" altLang="zh-CN" dirty="0" err="1"/>
              <a:t>support.minitab.com</a:t>
            </a:r>
            <a:r>
              <a:rPr lang="en-GB" altLang="zh-CN" dirty="0"/>
              <a:t>/</a:t>
            </a:r>
            <a:r>
              <a:rPr lang="en-GB" altLang="zh-CN" dirty="0" err="1"/>
              <a:t>en</a:t>
            </a:r>
            <a:r>
              <a:rPr lang="en-GB" altLang="zh-CN" dirty="0"/>
              <a:t>-us/</a:t>
            </a:r>
            <a:r>
              <a:rPr lang="en-GB" altLang="zh-CN" dirty="0" err="1"/>
              <a:t>minitab</a:t>
            </a:r>
            <a:r>
              <a:rPr lang="en-GB" altLang="zh-CN" dirty="0"/>
              <a:t>/21/help-and-how-to/statistical-modeling/doe/supporting-topics/basics/orthogonal-designs/</a:t>
            </a:r>
            <a:endParaRPr lang="en-GB" altLang="zh-CN" dirty="0"/>
          </a:p>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382588" y="685800"/>
            <a:ext cx="6094412" cy="3429000"/>
          </a:xfrm>
        </p:spPr>
      </p:sp>
      <p:sp>
        <p:nvSpPr>
          <p:cNvPr id="157699"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274638" y="406400"/>
            <a:ext cx="7407276" cy="4167188"/>
          </a:xfrm>
        </p:spPr>
      </p:sp>
      <p:sp>
        <p:nvSpPr>
          <p:cNvPr id="68611"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xfrm>
            <a:off x="382588" y="685800"/>
            <a:ext cx="6094412" cy="3429000"/>
          </a:xfrm>
        </p:spPr>
      </p:sp>
      <p:sp>
        <p:nvSpPr>
          <p:cNvPr id="101379"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274638" y="406400"/>
            <a:ext cx="7407276" cy="4167188"/>
          </a:xfrm>
        </p:spPr>
      </p:sp>
      <p:sp>
        <p:nvSpPr>
          <p:cNvPr id="102403"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274638" y="406400"/>
            <a:ext cx="7407276" cy="4167188"/>
          </a:xfrm>
        </p:spPr>
      </p:sp>
      <p:sp>
        <p:nvSpPr>
          <p:cNvPr id="102403"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274638" y="406400"/>
            <a:ext cx="7407276" cy="4167188"/>
          </a:xfrm>
        </p:spPr>
      </p:sp>
      <p:sp>
        <p:nvSpPr>
          <p:cNvPr id="102403"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274638" y="406400"/>
            <a:ext cx="7407276" cy="4167188"/>
          </a:xfrm>
        </p:spPr>
      </p:sp>
      <p:sp>
        <p:nvSpPr>
          <p:cNvPr id="106499"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xfrm>
            <a:off x="-274638" y="406400"/>
            <a:ext cx="7407276" cy="4167188"/>
          </a:xfrm>
        </p:spPr>
      </p:sp>
      <p:sp>
        <p:nvSpPr>
          <p:cNvPr id="110595"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3.1</a:t>
            </a:r>
            <a:r>
              <a:rPr kumimoji="1" lang="zh-CN" altLang="en-US" dirty="0"/>
              <a:t>基于直觉和经验的方法	</a:t>
            </a:r>
            <a:r>
              <a:rPr kumimoji="1" lang="en-US" altLang="zh-CN" dirty="0"/>
              <a:t>35</a:t>
            </a:r>
            <a:endParaRPr kumimoji="1" lang="en-US" altLang="zh-CN" dirty="0"/>
          </a:p>
          <a:p>
            <a:r>
              <a:rPr kumimoji="1" lang="en-US" altLang="zh-CN" dirty="0"/>
              <a:t>3.1.1 </a:t>
            </a:r>
            <a:r>
              <a:rPr kumimoji="1" lang="en-GB" altLang="zh-CN" dirty="0"/>
              <a:t>Ad-hoc</a:t>
            </a:r>
            <a:r>
              <a:rPr kumimoji="1" lang="zh-CN" altLang="en-US" dirty="0"/>
              <a:t>测试方法和</a:t>
            </a:r>
            <a:r>
              <a:rPr kumimoji="1" lang="en-GB" altLang="zh-CN" dirty="0"/>
              <a:t>ALAC</a:t>
            </a:r>
            <a:r>
              <a:rPr kumimoji="1" lang="zh-CN" altLang="en-US" dirty="0"/>
              <a:t>测试	</a:t>
            </a:r>
            <a:r>
              <a:rPr kumimoji="1" lang="en-US" altLang="zh-CN" dirty="0"/>
              <a:t>36</a:t>
            </a:r>
            <a:endParaRPr kumimoji="1" lang="en-US" altLang="zh-CN" dirty="0"/>
          </a:p>
          <a:p>
            <a:r>
              <a:rPr kumimoji="1" lang="en-US" altLang="zh-CN" dirty="0"/>
              <a:t>3.1.2 </a:t>
            </a:r>
            <a:r>
              <a:rPr kumimoji="1" lang="zh-CN" altLang="en-US" dirty="0"/>
              <a:t>错误推测法	</a:t>
            </a:r>
            <a:r>
              <a:rPr kumimoji="1" lang="en-US" altLang="zh-CN" dirty="0"/>
              <a:t>37</a:t>
            </a:r>
            <a:endParaRPr kumimoji="1" lang="en-US" altLang="zh-CN" dirty="0"/>
          </a:p>
          <a:p>
            <a:endParaRPr kumimoji="1" lang="en-US" altLang="zh-CN" dirty="0"/>
          </a:p>
          <a:p>
            <a:r>
              <a:rPr kumimoji="1" lang="en-US" altLang="zh-CN" dirty="0"/>
              <a:t>3.2 </a:t>
            </a:r>
            <a:r>
              <a:rPr kumimoji="1" lang="zh-CN" altLang="en-US" dirty="0"/>
              <a:t>基于输入域的方法	</a:t>
            </a:r>
            <a:r>
              <a:rPr kumimoji="1" lang="en-US" altLang="zh-CN" dirty="0"/>
              <a:t>38</a:t>
            </a:r>
            <a:endParaRPr kumimoji="1" lang="en-US" altLang="zh-CN" dirty="0"/>
          </a:p>
          <a:p>
            <a:r>
              <a:rPr kumimoji="1" lang="en-US" altLang="zh-CN" dirty="0"/>
              <a:t>3.2.1 </a:t>
            </a:r>
            <a:r>
              <a:rPr kumimoji="1" lang="zh-CN" altLang="en-US" dirty="0"/>
              <a:t>等价类划分法	</a:t>
            </a:r>
            <a:r>
              <a:rPr kumimoji="1" lang="en-US" altLang="zh-CN" dirty="0"/>
              <a:t>38</a:t>
            </a:r>
            <a:endParaRPr kumimoji="1" lang="en-US" altLang="zh-CN" dirty="0"/>
          </a:p>
          <a:p>
            <a:r>
              <a:rPr kumimoji="1" lang="en-US" altLang="zh-CN" dirty="0"/>
              <a:t>3.2.2 </a:t>
            </a:r>
            <a:r>
              <a:rPr kumimoji="1" lang="zh-CN" altLang="en-US" dirty="0"/>
              <a:t>边界值分析法	</a:t>
            </a:r>
            <a:r>
              <a:rPr kumimoji="1" lang="en-US" altLang="zh-CN" dirty="0"/>
              <a:t>41</a:t>
            </a:r>
            <a:endParaRPr kumimoji="1" lang="en-US" altLang="zh-CN" dirty="0"/>
          </a:p>
          <a:p>
            <a:endParaRPr kumimoji="1" lang="en-US" altLang="zh-CN" dirty="0"/>
          </a:p>
          <a:p>
            <a:r>
              <a:rPr kumimoji="1" lang="en-US" altLang="zh-CN" dirty="0"/>
              <a:t>3.3 </a:t>
            </a:r>
            <a:r>
              <a:rPr kumimoji="1" lang="zh-CN" altLang="en-US" dirty="0"/>
              <a:t>基于组合及其优化的方法	</a:t>
            </a:r>
            <a:r>
              <a:rPr kumimoji="1" lang="en-US" altLang="zh-CN" dirty="0"/>
              <a:t>45</a:t>
            </a:r>
            <a:endParaRPr kumimoji="1" lang="en-US" altLang="zh-CN" dirty="0"/>
          </a:p>
          <a:p>
            <a:r>
              <a:rPr kumimoji="1" lang="en-US" altLang="zh-CN" dirty="0"/>
              <a:t>3.3.1 </a:t>
            </a:r>
            <a:r>
              <a:rPr kumimoji="1" lang="zh-CN" altLang="en-US" dirty="0"/>
              <a:t>判定表方法	</a:t>
            </a:r>
            <a:r>
              <a:rPr kumimoji="1" lang="en-US" altLang="zh-CN" dirty="0"/>
              <a:t>45</a:t>
            </a:r>
            <a:endParaRPr kumimoji="1" lang="en-US" altLang="zh-CN" dirty="0"/>
          </a:p>
          <a:p>
            <a:r>
              <a:rPr kumimoji="1" lang="en-US" altLang="zh-CN" dirty="0"/>
              <a:t>3.3.2 </a:t>
            </a:r>
            <a:r>
              <a:rPr kumimoji="1" lang="zh-CN" altLang="en-US" dirty="0"/>
              <a:t>因果图法	</a:t>
            </a:r>
            <a:r>
              <a:rPr kumimoji="1" lang="en-US" altLang="zh-CN" dirty="0"/>
              <a:t>47</a:t>
            </a:r>
            <a:endParaRPr kumimoji="1" lang="en-US" altLang="zh-CN" dirty="0"/>
          </a:p>
          <a:p>
            <a:r>
              <a:rPr kumimoji="1" lang="en-US" altLang="zh-CN" dirty="0"/>
              <a:t>3.3.3 </a:t>
            </a:r>
            <a:r>
              <a:rPr kumimoji="1" lang="en-GB" altLang="zh-CN" dirty="0"/>
              <a:t>Pair-wise</a:t>
            </a:r>
            <a:r>
              <a:rPr kumimoji="1" lang="zh-CN" altLang="en-US" dirty="0"/>
              <a:t>方法	</a:t>
            </a:r>
            <a:r>
              <a:rPr kumimoji="1" lang="en-US" altLang="zh-CN" dirty="0"/>
              <a:t>50</a:t>
            </a:r>
            <a:endParaRPr kumimoji="1" lang="en-US" altLang="zh-CN" dirty="0"/>
          </a:p>
          <a:p>
            <a:r>
              <a:rPr kumimoji="1" lang="en-US" altLang="zh-CN" dirty="0"/>
              <a:t>3.3.4 </a:t>
            </a:r>
            <a:r>
              <a:rPr kumimoji="1" lang="zh-CN" altLang="en-US" dirty="0"/>
              <a:t>正交试验法	</a:t>
            </a:r>
            <a:r>
              <a:rPr kumimoji="1" lang="en-US" altLang="zh-CN" dirty="0"/>
              <a:t>51</a:t>
            </a:r>
            <a:endParaRPr kumimoji="1" lang="en-US" altLang="zh-CN" dirty="0"/>
          </a:p>
          <a:p>
            <a:endParaRPr kumimoji="1" lang="en-US" altLang="zh-CN" dirty="0"/>
          </a:p>
          <a:p>
            <a:r>
              <a:rPr kumimoji="1" lang="en-US" altLang="zh-CN" dirty="0"/>
              <a:t>3.4 </a:t>
            </a:r>
            <a:r>
              <a:rPr kumimoji="1" lang="zh-CN" altLang="en-US" dirty="0"/>
              <a:t>基于逻辑覆盖的方法	</a:t>
            </a:r>
            <a:r>
              <a:rPr kumimoji="1" lang="en-US" altLang="zh-CN" dirty="0"/>
              <a:t>53</a:t>
            </a:r>
            <a:endParaRPr kumimoji="1" lang="en-US" altLang="zh-CN" dirty="0"/>
          </a:p>
          <a:p>
            <a:r>
              <a:rPr kumimoji="1" lang="en-US" altLang="zh-CN" dirty="0"/>
              <a:t>3.4.1 </a:t>
            </a:r>
            <a:r>
              <a:rPr kumimoji="1" lang="zh-CN" altLang="en-US" dirty="0"/>
              <a:t>判定覆盖	</a:t>
            </a:r>
            <a:r>
              <a:rPr kumimoji="1" lang="en-US" altLang="zh-CN" dirty="0"/>
              <a:t>54</a:t>
            </a:r>
            <a:endParaRPr kumimoji="1" lang="en-US" altLang="zh-CN" dirty="0"/>
          </a:p>
          <a:p>
            <a:r>
              <a:rPr kumimoji="1" lang="en-US" altLang="zh-CN" dirty="0"/>
              <a:t>3.4.2 </a:t>
            </a:r>
            <a:r>
              <a:rPr kumimoji="1" lang="zh-CN" altLang="en-US" dirty="0"/>
              <a:t>条件覆盖	</a:t>
            </a:r>
            <a:r>
              <a:rPr kumimoji="1" lang="en-US" altLang="zh-CN" dirty="0"/>
              <a:t>55</a:t>
            </a:r>
            <a:endParaRPr kumimoji="1" lang="en-US" altLang="zh-CN" dirty="0"/>
          </a:p>
          <a:p>
            <a:r>
              <a:rPr kumimoji="1" lang="en-US" altLang="zh-CN" dirty="0"/>
              <a:t>3.4.3 </a:t>
            </a:r>
            <a:r>
              <a:rPr kumimoji="1" lang="zh-CN" altLang="en-US" dirty="0"/>
              <a:t>判定条件覆盖	</a:t>
            </a:r>
            <a:r>
              <a:rPr kumimoji="1" lang="en-US" altLang="zh-CN" dirty="0"/>
              <a:t>56</a:t>
            </a:r>
            <a:endParaRPr kumimoji="1" lang="en-US" altLang="zh-CN" dirty="0"/>
          </a:p>
          <a:p>
            <a:r>
              <a:rPr kumimoji="1" lang="en-US" altLang="zh-CN" dirty="0"/>
              <a:t>3.4.4 </a:t>
            </a:r>
            <a:r>
              <a:rPr kumimoji="1" lang="zh-CN" altLang="en-US" dirty="0"/>
              <a:t>条件组合覆盖	</a:t>
            </a:r>
            <a:r>
              <a:rPr kumimoji="1" lang="en-US" altLang="zh-CN" dirty="0"/>
              <a:t>57</a:t>
            </a:r>
            <a:endParaRPr kumimoji="1" lang="en-US" altLang="zh-CN" dirty="0"/>
          </a:p>
          <a:p>
            <a:r>
              <a:rPr kumimoji="1" lang="en-US" altLang="zh-CN" dirty="0"/>
              <a:t>3.4.5 </a:t>
            </a:r>
            <a:r>
              <a:rPr kumimoji="1" lang="zh-CN" altLang="en-US" dirty="0"/>
              <a:t>基本路径覆盖	</a:t>
            </a:r>
            <a:r>
              <a:rPr kumimoji="1" lang="en-US" altLang="zh-CN" dirty="0"/>
              <a:t>59</a:t>
            </a:r>
            <a:endParaRPr kumimoji="1" lang="en-US" altLang="zh-CN" dirty="0"/>
          </a:p>
          <a:p>
            <a:endParaRPr kumimoji="1" lang="en-US" altLang="zh-CN" dirty="0"/>
          </a:p>
          <a:p>
            <a:r>
              <a:rPr kumimoji="1" lang="en-US" altLang="zh-CN" dirty="0"/>
              <a:t>3.5 </a:t>
            </a:r>
            <a:r>
              <a:rPr kumimoji="1" lang="zh-CN" altLang="en-US" dirty="0"/>
              <a:t>基于缺陷模式的测试	</a:t>
            </a:r>
            <a:r>
              <a:rPr kumimoji="1" lang="en-US" altLang="zh-CN" dirty="0"/>
              <a:t>62</a:t>
            </a:r>
            <a:endParaRPr kumimoji="1" lang="en-US" altLang="zh-CN" dirty="0"/>
          </a:p>
          <a:p>
            <a:r>
              <a:rPr kumimoji="1" lang="en-US" altLang="zh-CN" dirty="0"/>
              <a:t>3.5.1 </a:t>
            </a:r>
            <a:r>
              <a:rPr kumimoji="1" lang="zh-CN" altLang="en-US" dirty="0"/>
              <a:t>常见的缺陷模式	</a:t>
            </a:r>
            <a:r>
              <a:rPr kumimoji="1" lang="en-US" altLang="zh-CN" dirty="0"/>
              <a:t>64</a:t>
            </a:r>
            <a:endParaRPr kumimoji="1" lang="en-US" altLang="zh-CN" dirty="0"/>
          </a:p>
          <a:p>
            <a:r>
              <a:rPr kumimoji="1" lang="en-US" altLang="zh-CN" dirty="0"/>
              <a:t>3.5.2 </a:t>
            </a:r>
            <a:r>
              <a:rPr kumimoji="1" lang="en-GB" altLang="zh-CN" dirty="0"/>
              <a:t>DPBT</a:t>
            </a:r>
            <a:r>
              <a:rPr kumimoji="1" lang="zh-CN" altLang="en-US" dirty="0"/>
              <a:t>的测试过程	</a:t>
            </a:r>
            <a:r>
              <a:rPr kumimoji="1" lang="en-US" altLang="zh-CN" dirty="0"/>
              <a:t>65</a:t>
            </a:r>
            <a:endParaRPr kumimoji="1" lang="en-US" altLang="zh-CN" dirty="0"/>
          </a:p>
          <a:p>
            <a:endParaRPr kumimoji="1" lang="en-US" altLang="zh-CN" dirty="0"/>
          </a:p>
          <a:p>
            <a:r>
              <a:rPr kumimoji="1" lang="en-US" altLang="zh-CN" dirty="0"/>
              <a:t>3.6 </a:t>
            </a:r>
            <a:r>
              <a:rPr kumimoji="1" lang="zh-CN" altLang="en-US" dirty="0"/>
              <a:t>基于模型的测试	</a:t>
            </a:r>
            <a:r>
              <a:rPr kumimoji="1" lang="en-US" altLang="zh-CN" dirty="0"/>
              <a:t>65</a:t>
            </a:r>
            <a:endParaRPr kumimoji="1" lang="en-US" altLang="zh-CN" dirty="0"/>
          </a:p>
          <a:p>
            <a:r>
              <a:rPr kumimoji="1" lang="en-US" altLang="zh-CN" dirty="0"/>
              <a:t>3.6.1 </a:t>
            </a:r>
            <a:r>
              <a:rPr kumimoji="1" lang="zh-CN" altLang="en-US" dirty="0"/>
              <a:t>功能图法	</a:t>
            </a:r>
            <a:r>
              <a:rPr kumimoji="1" lang="en-US" altLang="zh-CN" dirty="0"/>
              <a:t>67</a:t>
            </a:r>
            <a:endParaRPr kumimoji="1" lang="en-US" altLang="zh-CN" dirty="0"/>
          </a:p>
          <a:p>
            <a:r>
              <a:rPr kumimoji="1" lang="en-US" altLang="zh-CN" dirty="0"/>
              <a:t>3.6.2 </a:t>
            </a:r>
            <a:r>
              <a:rPr kumimoji="1" lang="zh-CN" altLang="en-US" dirty="0"/>
              <a:t>模糊测试方法	</a:t>
            </a:r>
            <a:r>
              <a:rPr kumimoji="1" lang="en-US" altLang="zh-CN" dirty="0"/>
              <a:t>69</a:t>
            </a:r>
            <a:endParaRPr kumimoji="1" lang="en-US" altLang="zh-CN" dirty="0"/>
          </a:p>
          <a:p>
            <a:endParaRPr kumimoji="1" lang="en-US" altLang="zh-CN" dirty="0"/>
          </a:p>
          <a:p>
            <a:r>
              <a:rPr kumimoji="1" lang="en-US" altLang="zh-CN" dirty="0"/>
              <a:t>3.7 </a:t>
            </a:r>
            <a:r>
              <a:rPr kumimoji="1" lang="zh-CN" altLang="en-US" dirty="0"/>
              <a:t>形式化测试方法	</a:t>
            </a:r>
            <a:r>
              <a:rPr kumimoji="1" lang="en-US" altLang="zh-CN" dirty="0"/>
              <a:t>71</a:t>
            </a:r>
            <a:endParaRPr kumimoji="1" lang="en-US" altLang="zh-CN" dirty="0"/>
          </a:p>
          <a:p>
            <a:r>
              <a:rPr kumimoji="1" lang="en-US" altLang="zh-CN" dirty="0"/>
              <a:t>3.7.1 </a:t>
            </a:r>
            <a:r>
              <a:rPr kumimoji="1" lang="zh-CN" altLang="en-US" dirty="0"/>
              <a:t>形式化方法	</a:t>
            </a:r>
            <a:endParaRPr kumimoji="1" lang="zh-CN" altLang="en-US" dirty="0"/>
          </a:p>
          <a:p>
            <a:r>
              <a:rPr kumimoji="1" lang="en-US" altLang="zh-CN" dirty="0"/>
              <a:t>3.7.2 </a:t>
            </a:r>
            <a:r>
              <a:rPr kumimoji="1" lang="zh-CN" altLang="en-US" dirty="0"/>
              <a:t>形式化验证	</a:t>
            </a:r>
            <a:endParaRPr kumimoji="1" lang="zh-CN" altLang="en-US" dirty="0"/>
          </a:p>
          <a:p>
            <a:r>
              <a:rPr kumimoji="1" lang="en-US" altLang="zh-CN" dirty="0"/>
              <a:t>3.7.3 </a:t>
            </a:r>
            <a:r>
              <a:rPr kumimoji="1" lang="zh-CN" altLang="en-US" dirty="0"/>
              <a:t>扩展有限状态机方法</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xfrm>
            <a:off x="-274638" y="406400"/>
            <a:ext cx="7407276" cy="4167188"/>
          </a:xfrm>
        </p:spPr>
      </p:sp>
      <p:sp>
        <p:nvSpPr>
          <p:cNvPr id="111619"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xfrm>
            <a:off x="-274638" y="406400"/>
            <a:ext cx="7407276" cy="4167188"/>
          </a:xfrm>
        </p:spPr>
      </p:sp>
      <p:sp>
        <p:nvSpPr>
          <p:cNvPr id="113667"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xfrm>
            <a:off x="-274638" y="406400"/>
            <a:ext cx="7407276" cy="4167188"/>
          </a:xfrm>
        </p:spPr>
      </p:sp>
      <p:sp>
        <p:nvSpPr>
          <p:cNvPr id="114691"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xfrm>
            <a:off x="-274638" y="406400"/>
            <a:ext cx="7407276" cy="4167188"/>
          </a:xfrm>
        </p:spPr>
      </p:sp>
      <p:sp>
        <p:nvSpPr>
          <p:cNvPr id="115715"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xfrm>
            <a:off x="-274638" y="406400"/>
            <a:ext cx="7407276" cy="4167188"/>
          </a:xfrm>
        </p:spPr>
      </p:sp>
      <p:sp>
        <p:nvSpPr>
          <p:cNvPr id="116739"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xfrm>
            <a:off x="382588" y="685800"/>
            <a:ext cx="6094412" cy="3429000"/>
          </a:xfrm>
        </p:spPr>
      </p:sp>
      <p:sp>
        <p:nvSpPr>
          <p:cNvPr id="118787" name="Rectangle 3"/>
          <p:cNvSpPr>
            <a:spLocks noGrp="1" noChangeArrowheads="1"/>
          </p:cNvSpPr>
          <p:nvPr>
            <p:ph type="body" idx="1"/>
          </p:nvPr>
        </p:nvSpPr>
        <p:spPr bwMode="auto">
          <a:xfrm>
            <a:off x="914400" y="4344301"/>
            <a:ext cx="5029200" cy="4113423"/>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body" idx="1"/>
          </p:nvPr>
        </p:nvSpPr>
        <p:spPr bwMode="auto">
          <a:xfrm>
            <a:off x="914400" y="4344301"/>
            <a:ext cx="5029200" cy="4113423"/>
          </a:xfrm>
          <a:prstGeom prst="rect">
            <a:avLst/>
          </a:prstGeom>
          <a:noFill/>
          <a:ln w="12700">
            <a:miter lim="800000"/>
          </a:ln>
        </p:spPr>
        <p:txBody>
          <a:bodyPr lIns="90487" tIns="44450" rIns="90487" bIns="44450"/>
          <a:lstStyle/>
          <a:p>
            <a:pPr>
              <a:tabLst>
                <a:tab pos="228600" algn="l"/>
                <a:tab pos="635000" algn="l"/>
                <a:tab pos="863600" algn="l"/>
                <a:tab pos="1143000" algn="l"/>
              </a:tabLst>
            </a:pPr>
            <a:r>
              <a:rPr lang="zh-CN" altLang="en-US"/>
              <a:t>2.	</a:t>
            </a:r>
            <a:r>
              <a:rPr lang="en-US" altLang="zh-CN"/>
              <a:t>Determine the cyclomatic complexity of the resultant flow graph</a:t>
            </a:r>
            <a:endParaRPr lang="en-US" altLang="zh-CN"/>
          </a:p>
          <a:p>
            <a:pPr marL="228600" lvl="1" indent="-109855">
              <a:tabLst>
                <a:tab pos="228600" algn="l"/>
                <a:tab pos="635000" algn="l"/>
                <a:tab pos="863600" algn="l"/>
                <a:tab pos="1143000" algn="l"/>
              </a:tabLst>
            </a:pPr>
            <a:r>
              <a:rPr lang="en-US" altLang="zh-CN" u="sng"/>
              <a:t>	Note</a:t>
            </a:r>
            <a:r>
              <a:rPr lang="en-US" altLang="zh-CN"/>
              <a:t>:	can be determined </a:t>
            </a:r>
            <a:r>
              <a:rPr lang="en-US" altLang="zh-CN" u="sng"/>
              <a:t>without</a:t>
            </a:r>
            <a:r>
              <a:rPr lang="en-US" altLang="zh-CN"/>
              <a:t> developing a flow graph</a:t>
            </a:r>
            <a:endParaRPr lang="en-US" altLang="zh-CN"/>
          </a:p>
          <a:p>
            <a:pPr>
              <a:tabLst>
                <a:tab pos="228600" algn="l"/>
                <a:tab pos="635000" algn="l"/>
                <a:tab pos="863600" algn="l"/>
                <a:tab pos="1143000" algn="l"/>
              </a:tabLst>
            </a:pPr>
            <a:r>
              <a:rPr lang="en-US" altLang="zh-CN"/>
              <a:t>			count all conditional statements in a component</a:t>
            </a:r>
            <a:endParaRPr lang="en-US" altLang="zh-CN"/>
          </a:p>
          <a:p>
            <a:pPr>
              <a:tabLst>
                <a:tab pos="228600" algn="l"/>
                <a:tab pos="635000" algn="l"/>
                <a:tab pos="863600" algn="l"/>
                <a:tab pos="1143000" algn="l"/>
              </a:tabLst>
            </a:pPr>
            <a:r>
              <a:rPr lang="en-US" altLang="zh-CN"/>
              <a:t>			</a:t>
            </a:r>
            <a:r>
              <a:rPr lang="en-US" altLang="zh-CN">
                <a:latin typeface="Symbol" panose="05050102010706020507" pitchFamily="18" charset="2"/>
              </a:rPr>
              <a:t></a:t>
            </a:r>
            <a:r>
              <a:rPr lang="en-US" altLang="zh-CN"/>
              <a:t>	compound conditions count as 2</a:t>
            </a:r>
            <a:endParaRPr lang="en-US" altLang="zh-CN"/>
          </a:p>
          <a:p>
            <a:pPr>
              <a:tabLst>
                <a:tab pos="228600" algn="l"/>
                <a:tab pos="635000" algn="l"/>
                <a:tab pos="863600" algn="l"/>
                <a:tab pos="1143000" algn="l"/>
              </a:tabLst>
            </a:pPr>
            <a:r>
              <a:rPr lang="en-US" altLang="zh-CN"/>
              <a:t>				(number of Boolean operators + 2)</a:t>
            </a:r>
            <a:endParaRPr lang="en-US" altLang="zh-CN"/>
          </a:p>
        </p:txBody>
      </p:sp>
      <p:sp>
        <p:nvSpPr>
          <p:cNvPr id="119811" name="Rectangle 3"/>
          <p:cNvSpPr>
            <a:spLocks noGrp="1" noRot="1" noChangeAspect="1" noChangeArrowheads="1" noTextEdit="1"/>
          </p:cNvSpPr>
          <p:nvPr>
            <p:ph type="sldImg"/>
          </p:nvPr>
        </p:nvSpPr>
        <p:spPr>
          <a:xfrm>
            <a:off x="382588" y="685800"/>
            <a:ext cx="6094412" cy="3429000"/>
          </a:xfrm>
          <a:ln w="12700" cap="flat">
            <a:solidFill>
              <a:schemeClr val="tx1"/>
            </a:solid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xfrm>
            <a:off x="382588" y="685800"/>
            <a:ext cx="6094412" cy="3429000"/>
          </a:xfrm>
        </p:spPr>
      </p:sp>
      <p:sp>
        <p:nvSpPr>
          <p:cNvPr id="120835" name="Rectangle 3"/>
          <p:cNvSpPr>
            <a:spLocks noGrp="1" noChangeArrowheads="1"/>
          </p:cNvSpPr>
          <p:nvPr>
            <p:ph type="body" idx="1"/>
          </p:nvPr>
        </p:nvSpPr>
        <p:spPr bwMode="auto">
          <a:xfrm>
            <a:off x="914400" y="4344301"/>
            <a:ext cx="5029200" cy="4113423"/>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body" idx="1"/>
          </p:nvPr>
        </p:nvSpPr>
        <p:spPr bwMode="auto">
          <a:xfrm>
            <a:off x="914400" y="4344301"/>
            <a:ext cx="5029200" cy="4113423"/>
          </a:xfrm>
          <a:prstGeom prst="rect">
            <a:avLst/>
          </a:prstGeom>
          <a:noFill/>
          <a:ln w="12700">
            <a:miter lim="800000"/>
          </a:ln>
        </p:spPr>
        <p:txBody>
          <a:bodyPr lIns="90487" tIns="44450" rIns="90487" bIns="44450"/>
          <a:lstStyle/>
          <a:p>
            <a:pPr>
              <a:tabLst>
                <a:tab pos="228600" algn="l"/>
                <a:tab pos="457200" algn="l"/>
                <a:tab pos="685800" algn="l"/>
              </a:tabLst>
            </a:pPr>
            <a:r>
              <a:rPr lang="zh-CN" altLang="en-US"/>
              <a:t>3.	</a:t>
            </a:r>
            <a:r>
              <a:rPr lang="en-US" altLang="zh-CN"/>
              <a:t>Determine a basis set of linearly independent paths</a:t>
            </a:r>
            <a:endParaRPr lang="en-US" altLang="zh-CN"/>
          </a:p>
          <a:p>
            <a:pPr marL="342900" lvl="1" indent="-114300">
              <a:tabLst>
                <a:tab pos="228600" algn="l"/>
                <a:tab pos="457200" algn="l"/>
                <a:tab pos="685800" algn="l"/>
              </a:tabLst>
            </a:pPr>
            <a:r>
              <a:rPr lang="en-US" altLang="zh-CN"/>
              <a:t>equal to cyclomatic complexity number</a:t>
            </a:r>
            <a:endParaRPr lang="en-US" altLang="zh-CN"/>
          </a:p>
          <a:p>
            <a:pPr marL="342900" lvl="1" indent="-114300">
              <a:tabLst>
                <a:tab pos="228600" algn="l"/>
                <a:tab pos="457200" algn="l"/>
                <a:tab pos="685800" algn="l"/>
              </a:tabLst>
            </a:pPr>
            <a:r>
              <a:rPr lang="en-US" altLang="zh-CN"/>
              <a:t>identify predicate nodes as an aid in derivation of test cases</a:t>
            </a:r>
            <a:endParaRPr lang="en-US" altLang="zh-CN"/>
          </a:p>
        </p:txBody>
      </p:sp>
      <p:sp>
        <p:nvSpPr>
          <p:cNvPr id="121859" name="Rectangle 3"/>
          <p:cNvSpPr>
            <a:spLocks noGrp="1" noRot="1" noChangeAspect="1" noChangeArrowheads="1" noTextEdit="1"/>
          </p:cNvSpPr>
          <p:nvPr>
            <p:ph type="sldImg"/>
          </p:nvPr>
        </p:nvSpPr>
        <p:spPr>
          <a:xfrm>
            <a:off x="382588" y="685800"/>
            <a:ext cx="6094412" cy="3429000"/>
          </a:xfrm>
          <a:ln w="12700" cap="flat">
            <a:solidFill>
              <a:schemeClr val="tx1"/>
            </a:solid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xfrm>
            <a:off x="-274638" y="406400"/>
            <a:ext cx="7407276" cy="4167188"/>
          </a:xfrm>
        </p:spPr>
      </p:sp>
      <p:sp>
        <p:nvSpPr>
          <p:cNvPr id="122883"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274638" y="406400"/>
            <a:ext cx="7407276" cy="4167188"/>
          </a:xfrm>
        </p:spPr>
      </p:sp>
      <p:sp>
        <p:nvSpPr>
          <p:cNvPr id="96259"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xfrm>
            <a:off x="382588" y="685800"/>
            <a:ext cx="6094412" cy="3429000"/>
          </a:xfrm>
        </p:spPr>
      </p:sp>
      <p:sp>
        <p:nvSpPr>
          <p:cNvPr id="167939"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xfrm>
            <a:off x="382588" y="685800"/>
            <a:ext cx="6094412" cy="3429000"/>
          </a:xfrm>
        </p:spPr>
      </p:sp>
      <p:sp>
        <p:nvSpPr>
          <p:cNvPr id="168963"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CWE</a:t>
            </a:r>
            <a:r>
              <a:rPr kumimoji="1" lang="zh-CN" altLang="en-GB" dirty="0"/>
              <a:t>（</a:t>
            </a:r>
            <a:r>
              <a:rPr kumimoji="1" lang="en-GB" altLang="zh-CN" dirty="0"/>
              <a:t>Common Weakness Enumeration</a:t>
            </a:r>
            <a:r>
              <a:rPr kumimoji="1" lang="zh-CN" altLang="en-GB" dirty="0"/>
              <a:t>，</a:t>
            </a:r>
            <a:r>
              <a:rPr kumimoji="1" lang="zh-CN" altLang="en-US" dirty="0"/>
              <a:t>通用缺陷枚举），是一个安全漏洞词典</a:t>
            </a:r>
            <a:r>
              <a:rPr kumimoji="1" lang="en-US" altLang="zh-CN" dirty="0"/>
              <a:t>,</a:t>
            </a:r>
            <a:r>
              <a:rPr kumimoji="1" lang="zh-CN" altLang="en-US" dirty="0"/>
              <a:t>是由美国国土安全部国家计算机安全部门资助的软件安全战略性项目，枚举了上千种最新的漏洞</a:t>
            </a:r>
            <a:r>
              <a:rPr kumimoji="1" lang="en-US" altLang="zh-CN" dirty="0"/>
              <a:t>(</a:t>
            </a:r>
            <a:r>
              <a:rPr kumimoji="1" lang="zh-CN" altLang="en-US" dirty="0"/>
              <a:t>缺陷</a:t>
            </a:r>
            <a:r>
              <a:rPr kumimoji="1" lang="en-US" altLang="zh-CN" dirty="0"/>
              <a:t>)</a:t>
            </a:r>
            <a:r>
              <a:rPr kumimoji="1" lang="zh-CN" altLang="en-US" dirty="0"/>
              <a:t>模式，通过该认证代表了产品或服务与“</a:t>
            </a:r>
            <a:r>
              <a:rPr kumimoji="1" lang="en-GB" altLang="zh-CN" dirty="0"/>
              <a:t>CWE”</a:t>
            </a:r>
            <a:r>
              <a:rPr kumimoji="1" lang="zh-CN" altLang="en-US" dirty="0"/>
              <a:t>兼容，证明产品能够支持国际上主要漏洞</a:t>
            </a:r>
            <a:r>
              <a:rPr kumimoji="1" lang="en-US" altLang="zh-CN" dirty="0"/>
              <a:t>(</a:t>
            </a:r>
            <a:r>
              <a:rPr kumimoji="1" lang="zh-CN" altLang="en-US" dirty="0"/>
              <a:t>缺陷</a:t>
            </a:r>
            <a:r>
              <a:rPr kumimoji="1" lang="en-US" altLang="zh-CN" dirty="0"/>
              <a:t>)</a:t>
            </a:r>
            <a:r>
              <a:rPr kumimoji="1" lang="zh-CN" altLang="en-US" dirty="0"/>
              <a:t>模式的检测</a:t>
            </a:r>
            <a:endParaRPr kumimoji="1" lang="en-US" altLang="zh-CN" dirty="0"/>
          </a:p>
          <a:p>
            <a:r>
              <a:rPr kumimoji="1" lang="zh-CN" altLang="en-US" dirty="0"/>
              <a:t>布尔可满足性问题（</a:t>
            </a:r>
            <a:r>
              <a:rPr kumimoji="1" lang="en-GB" altLang="zh-CN" dirty="0"/>
              <a:t>Boolean satisfiability problem</a:t>
            </a:r>
            <a:r>
              <a:rPr kumimoji="1" lang="zh-CN" altLang="en-GB" dirty="0"/>
              <a:t>；</a:t>
            </a:r>
            <a:r>
              <a:rPr kumimoji="1" lang="en-GB" altLang="zh-CN" dirty="0"/>
              <a:t>SAT </a:t>
            </a:r>
            <a:r>
              <a:rPr kumimoji="1" lang="zh-CN" altLang="en-GB" dirty="0"/>
              <a:t>）</a:t>
            </a:r>
            <a:r>
              <a:rPr kumimoji="1" lang="zh-CN" altLang="en-US" dirty="0"/>
              <a:t>属于决定性问题，也是第一个被证明属于</a:t>
            </a:r>
            <a:r>
              <a:rPr kumimoji="1" lang="en-GB" altLang="zh-CN" dirty="0"/>
              <a:t>NP</a:t>
            </a:r>
            <a:r>
              <a:rPr kumimoji="1" lang="zh-CN" altLang="en-US" dirty="0"/>
              <a:t>完全的问题</a:t>
            </a:r>
            <a:endParaRPr kumimoji="1" lang="en-US" altLang="zh-CN" dirty="0"/>
          </a:p>
          <a:p>
            <a:r>
              <a:rPr lang="en-GB" altLang="zh-CN" b="0" i="0" dirty="0">
                <a:solidFill>
                  <a:srgbClr val="4D4D4D"/>
                </a:solidFill>
                <a:effectLst/>
                <a:latin typeface="-apple-system"/>
              </a:rPr>
              <a:t>SMT</a:t>
            </a:r>
            <a:r>
              <a:rPr lang="zh-CN" altLang="en-US" b="0" i="0" dirty="0">
                <a:solidFill>
                  <a:srgbClr val="4D4D4D"/>
                </a:solidFill>
                <a:effectLst/>
                <a:latin typeface="-apple-system"/>
              </a:rPr>
              <a:t>求解器也被集成到一些大型工具中</a:t>
            </a:r>
            <a:r>
              <a:rPr lang="en-US" altLang="zh-CN" b="0" i="0" dirty="0">
                <a:solidFill>
                  <a:srgbClr val="4D4D4D"/>
                </a:solidFill>
                <a:effectLst/>
                <a:latin typeface="-apple-system"/>
              </a:rPr>
              <a:t>,</a:t>
            </a:r>
            <a:r>
              <a:rPr lang="zh-CN" altLang="en-US" b="0" i="0" dirty="0">
                <a:solidFill>
                  <a:srgbClr val="4D4D4D"/>
                </a:solidFill>
                <a:effectLst/>
                <a:latin typeface="-apple-system"/>
              </a:rPr>
              <a:t>比如</a:t>
            </a:r>
            <a:r>
              <a:rPr lang="en-GB" altLang="zh-CN" b="0" i="0" dirty="0">
                <a:solidFill>
                  <a:srgbClr val="4D4D4D"/>
                </a:solidFill>
                <a:effectLst/>
                <a:latin typeface="-apple-system"/>
              </a:rPr>
              <a:t>HOL/Isabelle</a:t>
            </a:r>
            <a:r>
              <a:rPr lang="zh-CN" altLang="en-GB" b="0" i="0" dirty="0">
                <a:solidFill>
                  <a:srgbClr val="4D4D4D"/>
                </a:solidFill>
                <a:effectLst/>
                <a:latin typeface="-apple-system"/>
              </a:rPr>
              <a:t>、</a:t>
            </a:r>
            <a:r>
              <a:rPr lang="en-GB" altLang="zh-CN" b="0" i="0" dirty="0">
                <a:solidFill>
                  <a:srgbClr val="4D4D4D"/>
                </a:solidFill>
                <a:effectLst/>
                <a:latin typeface="-apple-system"/>
              </a:rPr>
              <a:t>ESC/Java2</a:t>
            </a:r>
            <a:r>
              <a:rPr lang="zh-CN" altLang="en-GB" b="0" i="0" dirty="0">
                <a:solidFill>
                  <a:srgbClr val="4D4D4D"/>
                </a:solidFill>
                <a:effectLst/>
                <a:latin typeface="-apple-system"/>
              </a:rPr>
              <a:t>、</a:t>
            </a:r>
            <a:r>
              <a:rPr lang="en-GB" altLang="zh-CN" b="0" i="0" dirty="0">
                <a:solidFill>
                  <a:srgbClr val="4D4D4D"/>
                </a:solidFill>
                <a:effectLst/>
                <a:latin typeface="-apple-system"/>
              </a:rPr>
              <a:t>ACL2</a:t>
            </a:r>
            <a:r>
              <a:rPr lang="zh-CN" altLang="en-GB" b="0" i="0" dirty="0">
                <a:solidFill>
                  <a:srgbClr val="4D4D4D"/>
                </a:solidFill>
                <a:effectLst/>
                <a:latin typeface="-apple-system"/>
              </a:rPr>
              <a:t>、</a:t>
            </a:r>
            <a:r>
              <a:rPr lang="en-GB" altLang="zh-CN" b="0" i="0" dirty="0">
                <a:solidFill>
                  <a:srgbClr val="4D4D4D"/>
                </a:solidFill>
                <a:effectLst/>
                <a:latin typeface="-apple-system"/>
              </a:rPr>
              <a:t>UCLID</a:t>
            </a:r>
            <a:r>
              <a:rPr lang="zh-CN" altLang="en-GB" b="0" i="0" dirty="0">
                <a:solidFill>
                  <a:srgbClr val="4D4D4D"/>
                </a:solidFill>
                <a:effectLst/>
                <a:latin typeface="-apple-system"/>
              </a:rPr>
              <a:t>、</a:t>
            </a:r>
            <a:r>
              <a:rPr lang="en-GB" altLang="zh-CN" b="0" i="0" dirty="0">
                <a:solidFill>
                  <a:srgbClr val="4D4D4D"/>
                </a:solidFill>
                <a:effectLst/>
                <a:latin typeface="-apple-system"/>
              </a:rPr>
              <a:t>BLAST</a:t>
            </a:r>
            <a:r>
              <a:rPr lang="zh-CN" altLang="en-GB" b="0" i="0" dirty="0">
                <a:solidFill>
                  <a:srgbClr val="4D4D4D"/>
                </a:solidFill>
                <a:effectLst/>
                <a:latin typeface="-apple-system"/>
              </a:rPr>
              <a:t>、</a:t>
            </a:r>
            <a:r>
              <a:rPr lang="en-GB" altLang="zh-CN" b="0" i="0" dirty="0" err="1">
                <a:solidFill>
                  <a:srgbClr val="4D4D4D"/>
                </a:solidFill>
                <a:effectLst/>
                <a:latin typeface="-apple-system"/>
              </a:rPr>
              <a:t>ureka,CUTE</a:t>
            </a:r>
            <a:r>
              <a:rPr lang="zh-CN" altLang="en-US" b="0" i="0" dirty="0">
                <a:solidFill>
                  <a:srgbClr val="4D4D4D"/>
                </a:solidFill>
                <a:effectLst/>
                <a:latin typeface="-apple-system"/>
              </a:rPr>
              <a:t>和</a:t>
            </a:r>
            <a:r>
              <a:rPr lang="en-GB" altLang="zh-CN" b="0" i="0" dirty="0">
                <a:solidFill>
                  <a:srgbClr val="4D4D4D"/>
                </a:solidFill>
                <a:effectLst/>
                <a:latin typeface="-apple-system"/>
              </a:rPr>
              <a:t>PEX</a:t>
            </a:r>
            <a:r>
              <a:rPr lang="zh-CN" altLang="en-US" b="0" i="0" dirty="0">
                <a:solidFill>
                  <a:srgbClr val="4D4D4D"/>
                </a:solidFill>
                <a:effectLst/>
                <a:latin typeface="-apple-system"/>
              </a:rPr>
              <a:t>等</a:t>
            </a:r>
            <a:r>
              <a:rPr lang="en-US" altLang="zh-CN" b="0" i="0" dirty="0">
                <a:solidFill>
                  <a:srgbClr val="4D4D4D"/>
                </a:solidFill>
                <a:effectLst/>
                <a:latin typeface="-apple-system"/>
              </a:rPr>
              <a:t>.</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274638" y="406400"/>
            <a:ext cx="7407276" cy="4167188"/>
          </a:xfrm>
        </p:spPr>
      </p:sp>
      <p:sp>
        <p:nvSpPr>
          <p:cNvPr id="68611"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marL="457200" lvl="0" indent="-457200">
              <a:lnSpc>
                <a:spcPct val="150000"/>
              </a:lnSpc>
              <a:buClr>
                <a:srgbClr val="3798DA"/>
              </a:buClr>
              <a:buSzPct val="100000"/>
              <a:buFont typeface="+mj-ea"/>
              <a:buAutoNum type="circleNumDbPlain"/>
            </a:pPr>
            <a:r>
              <a:rPr lang="zh-CN" altLang="en-US" sz="1200"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zh-CN" sz="1200" dirty="0">
                <a:solidFill>
                  <a:srgbClr val="53585F"/>
                </a:solidFill>
                <a:latin typeface="微软雅黑" panose="020B0503020204020204" pitchFamily="34" charset="-122"/>
                <a:ea typeface="微软雅黑" panose="020B0503020204020204" pitchFamily="34" charset="-122"/>
                <a:cs typeface="Tahoma" panose="020B0604030504040204"/>
              </a:rPr>
              <a:t>模糊测试方法</a:t>
            </a:r>
            <a:r>
              <a:rPr lang="zh-CN" altLang="en-US" sz="1200"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zh-CN" sz="1200" dirty="0">
                <a:solidFill>
                  <a:srgbClr val="53585F"/>
                </a:solidFill>
                <a:latin typeface="微软雅黑" panose="020B0503020204020204" pitchFamily="34" charset="-122"/>
                <a:ea typeface="微软雅黑" panose="020B0503020204020204" pitchFamily="34" charset="-122"/>
                <a:cs typeface="Tahoma" panose="020B0604030504040204"/>
              </a:rPr>
              <a:t>变异测试</a:t>
            </a:r>
            <a:r>
              <a:rPr lang="zh-CN" altLang="en-US" sz="1200" dirty="0">
                <a:solidFill>
                  <a:srgbClr val="53585F"/>
                </a:solidFill>
                <a:latin typeface="微软雅黑" panose="020B0503020204020204" pitchFamily="34" charset="-122"/>
                <a:ea typeface="微软雅黑" panose="020B0503020204020204" pitchFamily="34" charset="-122"/>
                <a:cs typeface="Tahoma" panose="020B0604030504040204"/>
              </a:rPr>
              <a:t>” 在介绍安全性测试时已讨论过</a:t>
            </a:r>
            <a:endParaRPr lang="en-US" altLang="zh-CN" sz="1200" dirty="0">
              <a:solidFill>
                <a:srgbClr val="53585F"/>
              </a:solidFill>
              <a:latin typeface="微软雅黑" panose="020B0503020204020204" pitchFamily="34" charset="-122"/>
              <a:ea typeface="微软雅黑" panose="020B0503020204020204" pitchFamily="34" charset="-122"/>
              <a:cs typeface="Tahoma" panose="020B0604030504040204"/>
            </a:endParaRPr>
          </a:p>
          <a:p>
            <a:pPr marL="457200" lvl="0" indent="-457200">
              <a:lnSpc>
                <a:spcPct val="150000"/>
              </a:lnSpc>
              <a:buClr>
                <a:srgbClr val="3798DA"/>
              </a:buClr>
              <a:buSzPct val="100000"/>
              <a:buFont typeface="+mj-ea"/>
              <a:buAutoNum type="circleNumDbPlain"/>
            </a:pPr>
            <a:endParaRPr lang="zh-CN" altLang="zh-CN" sz="1200" dirty="0">
              <a:solidFill>
                <a:srgbClr val="53585F"/>
              </a:solidFill>
              <a:latin typeface="微软雅黑" panose="020B0503020204020204" pitchFamily="34" charset="-122"/>
              <a:ea typeface="微软雅黑" panose="020B0503020204020204" pitchFamily="34" charset="-122"/>
              <a:cs typeface="Tahoma" panose="020B0604030504040204"/>
            </a:endParaRPr>
          </a:p>
          <a:p>
            <a:pPr eaLnBrk="1" hangingPunct="1"/>
            <a:endParaRPr lang="zh-CN" altLang="en-US" dirty="0">
              <a:ea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kern="1200" dirty="0">
                <a:solidFill>
                  <a:srgbClr val="0000FF"/>
                </a:solidFill>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约束逻辑编程和符号执行</a:t>
            </a:r>
            <a:r>
              <a:rPr lang="zh-CN" altLang="zh-CN"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a:t>
            </a:r>
            <a:r>
              <a:rPr lang="en-US" altLang="zh-CN"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Constraint logic programming and symbolic execution</a:t>
            </a:r>
            <a:r>
              <a:rPr lang="zh-CN" altLang="zh-CN"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），约束编程可用于选择测试用例，这是通过求解一组变量之上的约束以满足特定的约束</a:t>
            </a:r>
            <a:endParaRPr lang="en-US" altLang="zh-CN"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kern="1200" dirty="0">
                <a:solidFill>
                  <a:srgbClr val="0000FF"/>
                </a:solidFill>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随机／半随机模型</a:t>
            </a:r>
            <a:r>
              <a:rPr lang="zh-CN" altLang="zh-CN"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，完成一些不确定性的测试，包括模糊控制器（</a:t>
            </a:r>
            <a:r>
              <a:rPr lang="en-US" altLang="zh-CN"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Fuzz Controller</a:t>
            </a:r>
            <a:r>
              <a:rPr lang="zh-CN" altLang="zh-CN"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）、马尔科夫链</a:t>
            </a:r>
            <a:r>
              <a:rPr lang="zh-CN" altLang="zh-CN" dirty="0"/>
              <a:t>（</a:t>
            </a:r>
            <a:r>
              <a:rPr lang="en-US" altLang="zh-CN" dirty="0"/>
              <a:t>Markov chain</a:t>
            </a:r>
            <a:r>
              <a:rPr lang="zh-CN" altLang="zh-CN" dirty="0"/>
              <a:t>）等。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变异测试</a:t>
            </a:r>
            <a:r>
              <a:rPr lang="zh-CN" altLang="zh-CN" sz="1200" dirty="0">
                <a:effectLst>
                  <a:outerShdw blurRad="38100" dist="38100" dir="2700000" algn="tl">
                    <a:srgbClr val="FFFFFF"/>
                  </a:outerShdw>
                </a:effectLst>
                <a:ea typeface="宋体" panose="02010600030101010101" pitchFamily="2" charset="-122"/>
                <a:cs typeface="宋体" panose="02010600030101010101" pitchFamily="2" charset="-122"/>
              </a:rPr>
              <a:t>（</a:t>
            </a:r>
            <a:r>
              <a:rPr lang="en-US" altLang="zh-CN" sz="1200" dirty="0">
                <a:effectLst>
                  <a:outerShdw blurRad="38100" dist="38100" dir="2700000" algn="tl">
                    <a:srgbClr val="FFFFFF"/>
                  </a:outerShdw>
                </a:effectLst>
                <a:ea typeface="宋体" panose="02010600030101010101" pitchFamily="2" charset="-122"/>
                <a:cs typeface="宋体" panose="02010600030101010101" pitchFamily="2" charset="-122"/>
              </a:rPr>
              <a:t>mutation-based </a:t>
            </a:r>
            <a:r>
              <a:rPr lang="en-US" altLang="zh-CN" sz="1200" dirty="0" err="1">
                <a:effectLst>
                  <a:outerShdw blurRad="38100" dist="38100" dir="2700000" algn="tl">
                    <a:srgbClr val="FFFFFF"/>
                  </a:outerShdw>
                </a:effectLst>
                <a:ea typeface="宋体" panose="02010600030101010101" pitchFamily="2" charset="-122"/>
                <a:cs typeface="宋体" panose="02010600030101010101" pitchFamily="2" charset="-122"/>
              </a:rPr>
              <a:t>fuzzers</a:t>
            </a:r>
            <a:r>
              <a:rPr lang="zh-CN" altLang="zh-CN" sz="1200" dirty="0">
                <a:effectLst>
                  <a:outerShdw blurRad="38100" dist="38100" dir="2700000" algn="tl">
                    <a:srgbClr val="FFFFFF"/>
                  </a:outerShdw>
                </a:effectLst>
                <a:ea typeface="宋体" panose="02010600030101010101" pitchFamily="2" charset="-122"/>
                <a:cs typeface="宋体" panose="02010600030101010101" pitchFamily="2" charset="-122"/>
              </a:rPr>
              <a:t>）</a:t>
            </a:r>
            <a:r>
              <a:rPr lang="zh-CN" altLang="zh-CN" sz="12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生成测试</a:t>
            </a:r>
            <a:r>
              <a:rPr lang="zh-CN" altLang="zh-CN" sz="1200" dirty="0">
                <a:effectLst>
                  <a:outerShdw blurRad="38100" dist="38100" dir="2700000" algn="tl">
                    <a:srgbClr val="FFFFFF"/>
                  </a:outerShdw>
                </a:effectLst>
                <a:ea typeface="宋体" panose="02010600030101010101" pitchFamily="2" charset="-122"/>
                <a:cs typeface="宋体" panose="02010600030101010101" pitchFamily="2" charset="-122"/>
              </a:rPr>
              <a:t>（</a:t>
            </a:r>
            <a:r>
              <a:rPr lang="en-US" altLang="zh-CN" sz="1200" dirty="0">
                <a:effectLst>
                  <a:outerShdw blurRad="38100" dist="38100" dir="2700000" algn="tl">
                    <a:srgbClr val="FFFFFF"/>
                  </a:outerShdw>
                </a:effectLst>
                <a:ea typeface="宋体" panose="02010600030101010101" pitchFamily="2" charset="-122"/>
                <a:cs typeface="宋体" panose="02010600030101010101" pitchFamily="2" charset="-122"/>
              </a:rPr>
              <a:t>generation-based </a:t>
            </a:r>
            <a:r>
              <a:rPr lang="en-US" altLang="zh-CN" sz="1200" dirty="0" err="1">
                <a:effectLst>
                  <a:outerShdw blurRad="38100" dist="38100" dir="2700000" algn="tl">
                    <a:srgbClr val="FFFFFF"/>
                  </a:outerShdw>
                </a:effectLst>
                <a:ea typeface="宋体" panose="02010600030101010101" pitchFamily="2" charset="-122"/>
                <a:cs typeface="宋体" panose="02010600030101010101" pitchFamily="2" charset="-122"/>
              </a:rPr>
              <a:t>fuzzers</a:t>
            </a:r>
            <a:r>
              <a:rPr lang="zh-CN" altLang="zh-CN" sz="1200" dirty="0">
                <a:effectLst>
                  <a:outerShdw blurRad="38100" dist="38100" dir="2700000" algn="tl">
                    <a:srgbClr val="FFFFFF"/>
                  </a:outerShdw>
                </a:effectLst>
                <a:ea typeface="宋体" panose="02010600030101010101" pitchFamily="2" charset="-122"/>
                <a:cs typeface="宋体" panose="02010600030101010101" pitchFamily="2" charset="-122"/>
              </a:rPr>
              <a:t>）</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274638" y="406400"/>
            <a:ext cx="7407276" cy="4167188"/>
          </a:xfrm>
        </p:spPr>
      </p:sp>
      <p:sp>
        <p:nvSpPr>
          <p:cNvPr id="154627"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xfrm>
            <a:off x="-274638" y="406400"/>
            <a:ext cx="7407276" cy="4167188"/>
          </a:xfrm>
        </p:spPr>
      </p:sp>
      <p:sp>
        <p:nvSpPr>
          <p:cNvPr id="155651"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274638" y="406400"/>
            <a:ext cx="7407276" cy="4167188"/>
          </a:xfrm>
        </p:spPr>
      </p:sp>
      <p:sp>
        <p:nvSpPr>
          <p:cNvPr id="156675"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黑盒随机模糊，对正确格式的输入数据进行随机变异，然后用这些变异的输入运行程序，看是否能够触发异常。这是一种简单的</a:t>
            </a:r>
            <a:r>
              <a:rPr kumimoji="1" lang="en-GB" altLang="zh-CN" dirty="0"/>
              <a:t>hack</a:t>
            </a:r>
            <a:r>
              <a:rPr kumimoji="1" lang="zh-CN" altLang="en-GB" dirty="0"/>
              <a:t>，</a:t>
            </a:r>
            <a:r>
              <a:rPr kumimoji="1" lang="zh-CN" altLang="en-US" dirty="0"/>
              <a:t>如果一个应用从未进行过模糊测试，可以用这种技术有效地发现应用中的漏洞。</a:t>
            </a:r>
            <a:endParaRPr kumimoji="1" lang="zh-CN" altLang="en-US" dirty="0"/>
          </a:p>
          <a:p>
            <a:r>
              <a:rPr kumimoji="1" lang="zh-CN" altLang="en-US" dirty="0"/>
              <a:t>基于语法的模糊，是模糊复杂格式输入的替代方法，需要指定输入格式的输入语法，还指定哪些输入部分要进行模糊化以及如何模糊化。基于语法的模糊生成器会生成许多新的输入，每个输入满足语法编码的约束。基于语法的</a:t>
            </a:r>
            <a:r>
              <a:rPr kumimoji="1" lang="en-GB" altLang="zh-CN" dirty="0"/>
              <a:t>fuzzing</a:t>
            </a:r>
            <a:r>
              <a:rPr kumimoji="1" lang="zh-CN" altLang="en-US" dirty="0"/>
              <a:t>通过模糊生成器的用户的创造力和专业知识来指导</a:t>
            </a:r>
            <a:r>
              <a:rPr kumimoji="1" lang="en-GB" altLang="zh-CN" dirty="0"/>
              <a:t>fuzzing</a:t>
            </a:r>
            <a:r>
              <a:rPr kumimoji="1" lang="zh-CN" altLang="en-GB" dirty="0"/>
              <a:t>。</a:t>
            </a:r>
            <a:endParaRPr kumimoji="1" lang="zh-CN" altLang="en-GB" dirty="0"/>
          </a:p>
          <a:p>
            <a:r>
              <a:rPr kumimoji="1" lang="zh-CN" altLang="en-US" dirty="0"/>
              <a:t>白盒模糊处理，由微软研究院于</a:t>
            </a:r>
            <a:r>
              <a:rPr kumimoji="1" lang="en-US" altLang="zh-CN" dirty="0"/>
              <a:t>2008</a:t>
            </a:r>
            <a:r>
              <a:rPr kumimoji="1" lang="zh-CN" altLang="en-US" dirty="0"/>
              <a:t>年首创，这种方法包括：动态地执行测试下的程序，并从执行过程中遇到的条件分支收集输入约束。然后，系统地逐个否定所有这些约束，并使用约束求解器求解，其解被映射到执行不同程序执行路径的新输入。使用系统搜索技术重复这个过程，试图扫描程序的所有可行的执行路径。与黑盒随机模糊相比，白盒模糊通常更精确，可以运行更多的代码，从而发现更多的</a:t>
            </a:r>
            <a:r>
              <a:rPr kumimoji="1" lang="en-GB" altLang="zh-CN" dirty="0"/>
              <a:t>bug</a:t>
            </a:r>
            <a:r>
              <a:rPr kumimoji="1" lang="zh-CN" altLang="en-GB" dirty="0"/>
              <a:t>。</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382588" y="685800"/>
            <a:ext cx="6094412" cy="3429000"/>
          </a:xfrm>
        </p:spPr>
      </p:sp>
      <p:sp>
        <p:nvSpPr>
          <p:cNvPr id="161795"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274638" y="406400"/>
            <a:ext cx="7407276" cy="4167188"/>
          </a:xfrm>
        </p:spPr>
      </p:sp>
      <p:sp>
        <p:nvSpPr>
          <p:cNvPr id="97283"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382588" y="685800"/>
            <a:ext cx="6094412" cy="3429000"/>
          </a:xfrm>
        </p:spPr>
      </p:sp>
      <p:sp>
        <p:nvSpPr>
          <p:cNvPr id="161795"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xfrm>
            <a:off x="382588" y="685800"/>
            <a:ext cx="6094412" cy="3429000"/>
          </a:xfrm>
        </p:spPr>
      </p:sp>
      <p:sp>
        <p:nvSpPr>
          <p:cNvPr id="162819"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xfrm>
            <a:off x="382588" y="685800"/>
            <a:ext cx="6094412" cy="3429000"/>
          </a:xfrm>
        </p:spPr>
      </p:sp>
      <p:sp>
        <p:nvSpPr>
          <p:cNvPr id="162819"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xfrm>
            <a:off x="382588" y="685800"/>
            <a:ext cx="6094412" cy="3429000"/>
          </a:xfrm>
        </p:spPr>
      </p:sp>
      <p:sp>
        <p:nvSpPr>
          <p:cNvPr id="163843"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xfrm>
            <a:off x="382588" y="685800"/>
            <a:ext cx="6094412" cy="3429000"/>
          </a:xfrm>
        </p:spPr>
      </p:sp>
      <p:sp>
        <p:nvSpPr>
          <p:cNvPr id="164867"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Rot="1" noChangeAspect="1" noChangeArrowheads="1" noTextEdit="1"/>
          </p:cNvSpPr>
          <p:nvPr>
            <p:ph type="sldImg"/>
          </p:nvPr>
        </p:nvSpPr>
        <p:spPr bwMode="auto">
          <a:xfrm>
            <a:off x="-274638" y="406400"/>
            <a:ext cx="7407276" cy="4167188"/>
          </a:xfrm>
          <a:noFill/>
          <a:ln>
            <a:solidFill>
              <a:srgbClr val="000000"/>
            </a:solidFill>
            <a:miter lim="800000"/>
          </a:ln>
        </p:spPr>
      </p:sp>
      <p:sp>
        <p:nvSpPr>
          <p:cNvPr id="27650" name="Rectangle 3"/>
          <p:cNvSpPr>
            <a:spLocks noGrp="1" noChangeArrowheads="1"/>
          </p:cNvSpPr>
          <p:nvPr>
            <p:ph type="body" idx="1"/>
          </p:nvPr>
        </p:nvSpPr>
        <p:spPr bwMode="auto">
          <a:xfrm>
            <a:off x="685800" y="4344988"/>
            <a:ext cx="5486400" cy="4113212"/>
          </a:xfrm>
          <a:noFill/>
        </p:spPr>
        <p:txBody>
          <a:bodyPr/>
          <a:lstStyle/>
          <a:p>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针对刚才完成的用户故事，拿出</a:t>
            </a:r>
            <a:r>
              <a:rPr kumimoji="1" lang="en-US" altLang="zh-CN" dirty="0"/>
              <a:t>3</a:t>
            </a:r>
            <a:r>
              <a:rPr kumimoji="1" lang="zh-CN" altLang="en-US" dirty="0"/>
              <a:t>个不同类型的</a:t>
            </a:r>
            <a:r>
              <a:rPr kumimoji="1" lang="en-US" altLang="zh-CN" dirty="0"/>
              <a:t>US</a:t>
            </a:r>
            <a:r>
              <a:rPr kumimoji="1" lang="zh-CN" altLang="en-US" dirty="0"/>
              <a:t>进行切分</a:t>
            </a:r>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票据的自助式受理，完成票据的存入、存储、记账</a:t>
            </a:r>
            <a:endParaRPr kumimoji="1" lang="en-US" altLang="zh-CN" dirty="0"/>
          </a:p>
          <a:p>
            <a:r>
              <a:rPr kumimoji="1" lang="zh-CN" altLang="en-US" dirty="0"/>
              <a:t>功能上要考虑身份认证、防伪识别</a:t>
            </a:r>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微软雅黑" panose="020B0503020204020204" pitchFamily="34" charset="-122"/>
                <a:ea typeface="微软雅黑" panose="020B0503020204020204" pitchFamily="34" charset="-122"/>
              </a:rPr>
              <a:t>的朋友戴比上学老是迟到，她想改变这个糟糕的情况，请你提建议。你需要从戴比那儿获得哪些信息才能给她一个好的建议？</a:t>
            </a:r>
            <a:endParaRPr lang="zh-CN" altLang="en-US" b="0" i="0" dirty="0">
              <a:solidFill>
                <a:srgbClr val="000000"/>
              </a:solidFill>
              <a:effectLst/>
              <a:latin typeface="微软雅黑" panose="020B0503020204020204" pitchFamily="34" charset="-122"/>
              <a:ea typeface="微软雅黑" panose="020B0503020204020204" pitchFamily="34" charset="-122"/>
            </a:endParaRPr>
          </a:p>
          <a:p>
            <a:pPr algn="l"/>
            <a:r>
              <a:rPr lang="zh-CN" altLang="en-US" b="0" i="0" dirty="0">
                <a:solidFill>
                  <a:srgbClr val="000000"/>
                </a:solidFill>
                <a:effectLst/>
                <a:latin typeface="微软雅黑" panose="020B0503020204020204" pitchFamily="34" charset="-122"/>
                <a:ea typeface="微软雅黑" panose="020B0503020204020204" pitchFamily="34" charset="-122"/>
              </a:rPr>
              <a:t>在老师引导下，孩子们会重点考虑：为什么戴比会经常迟到？或者说，让她迟到的因素有哪些，这些因素哪些能有改变，哪些无法改变？能改变的因素，改进方法有哪些</a:t>
            </a:r>
            <a:endParaRPr lang="zh-CN" altLang="en-US" b="0" i="0" dirty="0">
              <a:solidFill>
                <a:srgbClr val="000000"/>
              </a:solidFill>
              <a:effectLst/>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重点学习内容，可以通过留实操作业或提问的方式，巩固学习成果</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3.2 </a:t>
            </a:r>
            <a:r>
              <a:rPr lang="zh-CN" altLang="zh-CN" sz="1200" dirty="0"/>
              <a:t>基于输入域的方法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3.3 </a:t>
            </a:r>
            <a:r>
              <a:rPr lang="zh-CN" altLang="zh-CN" sz="1200" dirty="0"/>
              <a:t>基于组合及其优化的方法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3.4 </a:t>
            </a:r>
            <a:r>
              <a:rPr lang="zh-CN" altLang="zh-CN" sz="1200" dirty="0"/>
              <a:t>基于逻辑覆盖的方法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3.5 </a:t>
            </a:r>
            <a:r>
              <a:rPr lang="zh-CN" altLang="zh-CN" sz="1200" dirty="0"/>
              <a:t>基于缺陷模式的测试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3.6 </a:t>
            </a:r>
            <a:r>
              <a:rPr lang="zh-CN" altLang="zh-CN" sz="1200" dirty="0"/>
              <a:t>基于模型的测试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3.7 </a:t>
            </a:r>
            <a:r>
              <a:rPr lang="zh-CN" altLang="zh-CN" sz="1200" dirty="0"/>
              <a:t>形式化测试方法</a:t>
            </a:r>
            <a:r>
              <a:rPr lang="en-US" altLang="zh-CN" sz="1200" dirty="0"/>
              <a:t>	</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duotone>
              <a:schemeClr val="accent2">
                <a:shade val="45000"/>
                <a:satMod val="135000"/>
              </a:schemeClr>
              <a:prstClr val="white"/>
            </a:duotone>
          </a:blip>
          <a:srcRect b="2308"/>
          <a:stretch>
            <a:fillRect/>
          </a:stretch>
        </p:blipFill>
        <p:spPr>
          <a:xfrm>
            <a:off x="-2" y="6976"/>
            <a:ext cx="9144002" cy="5136524"/>
          </a:xfrm>
          <a:prstGeom prst="rect">
            <a:avLst/>
          </a:prstGeom>
        </p:spPr>
      </p:pic>
      <p:sp>
        <p:nvSpPr>
          <p:cNvPr id="15" name="文本占位符 14"/>
          <p:cNvSpPr>
            <a:spLocks noGrp="1"/>
          </p:cNvSpPr>
          <p:nvPr>
            <p:ph type="body" sz="quarter" idx="13"/>
          </p:nvPr>
        </p:nvSpPr>
        <p:spPr>
          <a:xfrm>
            <a:off x="628650" y="3333947"/>
            <a:ext cx="7886700" cy="685800"/>
          </a:xfrm>
        </p:spPr>
        <p:txBody>
          <a:bodyPr>
            <a:normAutofit/>
          </a:bodyPr>
          <a:lstStyle>
            <a:lvl1pPr marL="0" indent="0" algn="l">
              <a:buNone/>
              <a:defRPr sz="2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628650" y="2092075"/>
            <a:ext cx="7886700" cy="994172"/>
          </a:xfrm>
        </p:spPr>
        <p:txBody>
          <a:bodyPr>
            <a:normAutofit/>
          </a:bodyPr>
          <a:lstStyle>
            <a:lvl1pPr algn="l">
              <a:defRPr sz="48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8" name="组合 10"/>
          <p:cNvGrpSpPr/>
          <p:nvPr userDrawn="1"/>
        </p:nvGrpSpPr>
        <p:grpSpPr>
          <a:xfrm>
            <a:off x="628651" y="1905306"/>
            <a:ext cx="4936937" cy="1363896"/>
            <a:chOff x="2666198" y="2543397"/>
            <a:chExt cx="7199697" cy="1316333"/>
          </a:xfrm>
        </p:grpSpPr>
        <p:cxnSp>
          <p:nvCxnSpPr>
            <p:cNvPr id="9" name="直线连接符 8"/>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13" name="文本占位符 14"/>
          <p:cNvSpPr>
            <a:spLocks noGrp="1"/>
          </p:cNvSpPr>
          <p:nvPr>
            <p:ph type="body" sz="quarter" idx="14"/>
          </p:nvPr>
        </p:nvSpPr>
        <p:spPr>
          <a:xfrm>
            <a:off x="628650" y="4357416"/>
            <a:ext cx="7886700" cy="326643"/>
          </a:xfrm>
        </p:spPr>
        <p:txBody>
          <a:bodyPr>
            <a:normAutofit/>
          </a:bodyPr>
          <a:lstStyle>
            <a:lvl1pPr marL="0" indent="0" algn="r">
              <a:buNone/>
              <a:defRPr sz="1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底">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语页">
    <p:spTree>
      <p:nvGrpSpPr>
        <p:cNvPr id="1" name=""/>
        <p:cNvGrpSpPr/>
        <p:nvPr/>
      </p:nvGrpSpPr>
      <p:grpSpPr>
        <a:xfrm>
          <a:off x="0" y="0"/>
          <a:ext cx="0" cy="0"/>
          <a:chOff x="0" y="0"/>
          <a:chExt cx="0" cy="0"/>
        </a:xfrm>
      </p:grpSpPr>
      <p:pic>
        <p:nvPicPr>
          <p:cNvPr id="4" name="图片 3" descr="企业服务VI系统-1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773"/>
            <a:ext cx="9144000" cy="5200855"/>
          </a:xfrm>
          <a:prstGeom prst="rect">
            <a:avLst/>
          </a:prstGeom>
        </p:spPr>
      </p:pic>
      <p:grpSp>
        <p:nvGrpSpPr>
          <p:cNvPr id="5" name="组合 4"/>
          <p:cNvGrpSpPr/>
          <p:nvPr userDrawn="1"/>
        </p:nvGrpSpPr>
        <p:grpSpPr>
          <a:xfrm>
            <a:off x="2485330" y="1907549"/>
            <a:ext cx="4173344" cy="1338513"/>
            <a:chOff x="2666197" y="2543397"/>
            <a:chExt cx="7199698" cy="1784684"/>
          </a:xfrm>
        </p:grpSpPr>
        <p:cxnSp>
          <p:nvCxnSpPr>
            <p:cNvPr id="6" name="直线连接符 5"/>
            <p:cNvCxnSpPr/>
            <p:nvPr userDrawn="1"/>
          </p:nvCxnSpPr>
          <p:spPr>
            <a:xfrm>
              <a:off x="2666198" y="2543397"/>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7" y="4328081"/>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标题 18"/>
          <p:cNvSpPr>
            <a:spLocks noGrp="1"/>
          </p:cNvSpPr>
          <p:nvPr>
            <p:ph type="title"/>
          </p:nvPr>
        </p:nvSpPr>
        <p:spPr>
          <a:xfrm>
            <a:off x="688206" y="2074664"/>
            <a:ext cx="7886700" cy="994172"/>
          </a:xfrm>
        </p:spPr>
        <p:txBody>
          <a:bodyPr>
            <a:noAutofit/>
          </a:bodyPr>
          <a:lstStyle>
            <a:lvl1pPr algn="ctr">
              <a:defRPr sz="4800" b="0" i="0">
                <a:solidFill>
                  <a:schemeClr val="accent1">
                    <a:lumMod val="60000"/>
                    <a:lumOff val="40000"/>
                  </a:schemeClr>
                </a:solidFill>
                <a:latin typeface="思源黑体 Medium" panose="020B0600000000000000" charset="-122"/>
                <a:ea typeface="思源黑体 Medium" panose="020B0600000000000000" charset="-122"/>
              </a:defRPr>
            </a:lvl1pPr>
          </a:lstStyle>
          <a:p>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endParaRPr kumimoji="1" lang="zh-CN" altLang="en-US" dirty="0"/>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5B426490-533E-0540-8982-6E0161797CA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A1C0330-6A73-1445-B02D-53703D6AE09E}" type="slidenum">
              <a:rPr kumimoji="1" lang="zh-CN" altLang="en-US" smtClean="0"/>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封面2">
    <p:spTree>
      <p:nvGrpSpPr>
        <p:cNvPr id="1" name=""/>
        <p:cNvGrpSpPr/>
        <p:nvPr/>
      </p:nvGrpSpPr>
      <p:grpSpPr>
        <a:xfrm>
          <a:off x="0" y="0"/>
          <a:ext cx="0" cy="0"/>
          <a:chOff x="0" y="0"/>
          <a:chExt cx="0" cy="0"/>
        </a:xfrm>
      </p:grpSpPr>
      <p:sp>
        <p:nvSpPr>
          <p:cNvPr id="2" name="矩形 1"/>
          <p:cNvSpPr/>
          <p:nvPr userDrawn="1"/>
        </p:nvSpPr>
        <p:spPr>
          <a:xfrm>
            <a:off x="-65548" y="-62094"/>
            <a:ext cx="9209548" cy="5205594"/>
          </a:xfrm>
          <a:prstGeom prst="rect">
            <a:avLst/>
          </a:prstGeom>
          <a:solidFill>
            <a:srgbClr val="202B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15" name="文本占位符 14"/>
          <p:cNvSpPr>
            <a:spLocks noGrp="1"/>
          </p:cNvSpPr>
          <p:nvPr>
            <p:ph type="body" sz="quarter" idx="13"/>
          </p:nvPr>
        </p:nvSpPr>
        <p:spPr>
          <a:xfrm>
            <a:off x="389965" y="3455341"/>
            <a:ext cx="8125385" cy="532981"/>
          </a:xfrm>
        </p:spPr>
        <p:txBody>
          <a:bodyPr>
            <a:normAutofit/>
          </a:bodyPr>
          <a:lstStyle>
            <a:lvl1pPr marL="0" indent="0" algn="l">
              <a:buNone/>
              <a:defRPr sz="2000" b="0" i="0">
                <a:ln>
                  <a:noFill/>
                </a:ln>
                <a:solidFill>
                  <a:srgbClr val="FFE1AA"/>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389965" y="2092075"/>
            <a:ext cx="8125385" cy="994172"/>
          </a:xfrm>
        </p:spPr>
        <p:txBody>
          <a:bodyPr>
            <a:normAutofit/>
          </a:bodyPr>
          <a:lstStyle>
            <a:lvl1pPr algn="l">
              <a:defRPr sz="4800" b="0" i="0" spc="30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sp>
        <p:nvSpPr>
          <p:cNvPr id="13" name="文本占位符 14"/>
          <p:cNvSpPr>
            <a:spLocks noGrp="1"/>
          </p:cNvSpPr>
          <p:nvPr>
            <p:ph type="body" sz="quarter" idx="14"/>
          </p:nvPr>
        </p:nvSpPr>
        <p:spPr>
          <a:xfrm>
            <a:off x="389965" y="4357416"/>
            <a:ext cx="8125385" cy="326643"/>
          </a:xfrm>
        </p:spPr>
        <p:txBody>
          <a:bodyPr>
            <a:normAutofit/>
          </a:bodyPr>
          <a:lstStyle>
            <a:lvl1pPr marL="0" indent="0" algn="r">
              <a:buNone/>
              <a:defRPr sz="1400" b="0" i="0">
                <a:ln>
                  <a:noFill/>
                </a:ln>
                <a:solidFill>
                  <a:schemeClr val="accent1">
                    <a:lumMod val="60000"/>
                    <a:lumOff val="40000"/>
                  </a:schemeClr>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pic>
        <p:nvPicPr>
          <p:cNvPr id="11" name="图片 10" descr="方块.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8291" y="516282"/>
            <a:ext cx="6887024" cy="414371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6" name="矩形 5"/>
          <p:cNvSpPr/>
          <p:nvPr userDrawn="1"/>
        </p:nvSpPr>
        <p:spPr>
          <a:xfrm>
            <a:off x="0" y="4235824"/>
            <a:ext cx="9144000" cy="90767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7" name="图片 6"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44314"/>
            <a:ext cx="9144000" cy="907676"/>
          </a:xfrm>
          <a:prstGeom prst="rect">
            <a:avLst/>
          </a:prstGeom>
        </p:spPr>
      </p:pic>
      <p:pic>
        <p:nvPicPr>
          <p:cNvPr id="3" name="图片 2"/>
          <p:cNvPicPr>
            <a:picLocks noChangeAspect="1"/>
          </p:cNvPicPr>
          <p:nvPr userDrawn="1"/>
        </p:nvPicPr>
        <p:blipFill>
          <a:blip r:embed="rId3"/>
          <a:stretch>
            <a:fillRect/>
          </a:stretch>
        </p:blipFill>
        <p:spPr>
          <a:xfrm>
            <a:off x="1057275" y="2124075"/>
            <a:ext cx="7029450" cy="895350"/>
          </a:xfrm>
          <a:prstGeom prst="rect">
            <a:avLst/>
          </a:prstGeom>
        </p:spPr>
      </p:pic>
      <p:sp>
        <p:nvSpPr>
          <p:cNvPr id="27" name="文本占位符 26"/>
          <p:cNvSpPr>
            <a:spLocks noGrp="1"/>
          </p:cNvSpPr>
          <p:nvPr>
            <p:ph type="body" sz="quarter" idx="10" hasCustomPrompt="1"/>
          </p:nvPr>
        </p:nvSpPr>
        <p:spPr>
          <a:xfrm>
            <a:off x="1057275" y="1146724"/>
            <a:ext cx="6524474" cy="1954701"/>
          </a:xfrm>
        </p:spPr>
        <p:txBody>
          <a:bodyPr/>
          <a:lstStyle>
            <a:lvl1pPr marL="171450" indent="-171450">
              <a:lnSpc>
                <a:spcPct val="150000"/>
              </a:lnSpc>
              <a:buClr>
                <a:srgbClr val="CFA967"/>
              </a:buClr>
              <a:buSzPct val="100000"/>
              <a:buFont typeface="Arial" panose="020B0604020202020204"/>
              <a:buChar char="•"/>
              <a:defRPr sz="2400" b="0" i="0">
                <a:solidFill>
                  <a:srgbClr val="202B88"/>
                </a:solidFill>
                <a:latin typeface="微软雅黑" panose="020B0503020204020204" pitchFamily="34" charset="-122"/>
                <a:ea typeface="微软雅黑" panose="020B0503020204020204" pitchFamily="34" charset="-122"/>
                <a:cs typeface="微软雅黑" panose="020B0503020204020204" pitchFamily="34" charset="-122"/>
              </a:defRPr>
            </a:lvl1pPr>
            <a:lvl2pPr marL="342900" indent="0">
              <a:lnSpc>
                <a:spcPct val="150000"/>
              </a:lnSpc>
              <a:buClr>
                <a:schemeClr val="accent4"/>
              </a:buClr>
              <a:buFont typeface="Wingdings" panose="05000000000000000000" pitchFamily="2" charset="2"/>
              <a:buNone/>
              <a:defRPr b="0" i="0">
                <a:solidFill>
                  <a:schemeClr val="bg1"/>
                </a:solidFill>
                <a:latin typeface="思源黑体 CN Normal" panose="020B0400000000000000" pitchFamily="34" charset="-128"/>
                <a:ea typeface="思源黑体 CN Normal" panose="020B0400000000000000" pitchFamily="34" charset="-128"/>
              </a:defRPr>
            </a:lvl2pPr>
            <a:lvl3pPr marL="8572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3pPr>
            <a:lvl4pPr marL="12001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4pPr>
            <a:lvl5pPr marL="15430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5pPr>
          </a:lstStyle>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zh-CN" altLang="en-US" dirty="0"/>
          </a:p>
        </p:txBody>
      </p:sp>
      <p:grpSp>
        <p:nvGrpSpPr>
          <p:cNvPr id="2" name="组合 1"/>
          <p:cNvGrpSpPr/>
          <p:nvPr userDrawn="1"/>
        </p:nvGrpSpPr>
        <p:grpSpPr>
          <a:xfrm>
            <a:off x="-86810" y="357173"/>
            <a:ext cx="1058582" cy="341703"/>
            <a:chOff x="-86810" y="357173"/>
            <a:chExt cx="1058582" cy="341703"/>
          </a:xfrm>
        </p:grpSpPr>
        <p:sp>
          <p:nvSpPr>
            <p:cNvPr id="32" name="圆角矩形 31"/>
            <p:cNvSpPr/>
            <p:nvPr userDrawn="1"/>
          </p:nvSpPr>
          <p:spPr>
            <a:xfrm>
              <a:off x="-86810" y="357173"/>
              <a:ext cx="742758" cy="341703"/>
            </a:xfrm>
            <a:prstGeom prst="roundRect">
              <a:avLst>
                <a:gd name="adj" fmla="val 10047"/>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sp>
          <p:nvSpPr>
            <p:cNvPr id="33" name="燕尾形 32"/>
            <p:cNvSpPr/>
            <p:nvPr userDrawn="1"/>
          </p:nvSpPr>
          <p:spPr>
            <a:xfrm>
              <a:off x="709555" y="357173"/>
              <a:ext cx="262217" cy="341703"/>
            </a:xfrm>
            <a:prstGeom prst="chevron">
              <a:avLst/>
            </a:prstGeom>
            <a:solidFill>
              <a:srgbClr val="CFA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34" name="燕尾形 33"/>
            <p:cNvSpPr/>
            <p:nvPr userDrawn="1"/>
          </p:nvSpPr>
          <p:spPr>
            <a:xfrm>
              <a:off x="524839" y="357173"/>
              <a:ext cx="262217" cy="341703"/>
            </a:xfrm>
            <a:prstGeom prst="chevron">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FFC600"/>
                </a:solidFill>
                <a:latin typeface="思源黑体" panose="020F0502020204030204" charset="-122"/>
                <a:ea typeface="思源黑体" panose="020F0502020204030204" charset="-122"/>
                <a:cs typeface="思源黑体" panose="020F0502020204030204" charset="-122"/>
              </a:endParaRPr>
            </a:p>
          </p:txBody>
        </p:sp>
      </p:grpSp>
      <p:sp>
        <p:nvSpPr>
          <p:cNvPr id="35" name="文本框 34"/>
          <p:cNvSpPr txBox="1"/>
          <p:nvPr userDrawn="1"/>
        </p:nvSpPr>
        <p:spPr>
          <a:xfrm>
            <a:off x="0" y="328930"/>
            <a:ext cx="786130" cy="398780"/>
          </a:xfrm>
          <a:prstGeom prst="rect">
            <a:avLst/>
          </a:prstGeom>
          <a:noFill/>
        </p:spPr>
        <p:txBody>
          <a:bodyPr wrap="square" rtlCol="0">
            <a:spAutoFit/>
          </a:bodyPr>
          <a:lstStyle/>
          <a:p>
            <a:r>
              <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rPr>
              <a:t>目录</a:t>
            </a:r>
            <a:endPar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灯片编号占位符 4"/>
          <p:cNvSpPr>
            <a:spLocks noGrp="1"/>
          </p:cNvSpPr>
          <p:nvPr>
            <p:ph type="sldNum" sz="quarter" idx="10"/>
          </p:nvPr>
        </p:nvSpPr>
        <p:spPr>
          <a:xfrm>
            <a:off x="0" y="4908948"/>
            <a:ext cx="9144000" cy="201216"/>
          </a:xfrm>
          <a:prstGeom prst="rect">
            <a:avLst/>
          </a:prstGeom>
        </p:spPr>
        <p:txBody>
          <a:bodyPr/>
          <a:lstStyle>
            <a:lvl1pPr>
              <a:defRPr/>
            </a:lvl1pPr>
          </a:lstStyle>
          <a:p>
            <a:fld id="{DBE2DA07-CE19-4C9B-A0EC-06D3955056CF}" type="slidenum">
              <a:rPr lang="en-US" altLang="zh-CN"/>
            </a:fld>
            <a:endParaRPr lang="en-US" altLang="zh-CN"/>
          </a:p>
        </p:txBody>
      </p:sp>
      <p:sp>
        <p:nvSpPr>
          <p:cNvPr id="15"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6" name="组合 19"/>
          <p:cNvGrpSpPr/>
          <p:nvPr userDrawn="1"/>
        </p:nvGrpSpPr>
        <p:grpSpPr>
          <a:xfrm>
            <a:off x="-139481" y="372601"/>
            <a:ext cx="631650" cy="341703"/>
            <a:chOff x="883264" y="476230"/>
            <a:chExt cx="842200" cy="455604"/>
          </a:xfrm>
          <a:solidFill>
            <a:srgbClr val="FFC600"/>
          </a:solidFill>
        </p:grpSpPr>
        <p:sp>
          <p:nvSpPr>
            <p:cNvPr id="17" name="圆角矩形 16"/>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8" name="燕尾形 17"/>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9" name="燕尾形 18"/>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20" name="文本占位符 26"/>
          <p:cNvSpPr>
            <a:spLocks noGrp="1"/>
          </p:cNvSpPr>
          <p:nvPr>
            <p:ph type="body" sz="quarter" idx="11"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21" name="矩形 2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62868" y="171419"/>
            <a:ext cx="5669600" cy="546552"/>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lnSpc>
                <a:spcPct val="150000"/>
              </a:lnSpc>
              <a:defRPr>
                <a:latin typeface="微软雅黑" panose="020B0503020204020204" pitchFamily="34" charset="-122"/>
                <a:ea typeface="微软雅黑" panose="020B0503020204020204" pitchFamily="34" charset="-122"/>
              </a:defRPr>
            </a:lvl1pPr>
            <a:lvl2pPr>
              <a:lnSpc>
                <a:spcPct val="150000"/>
              </a:lnSpc>
              <a:defRPr>
                <a:latin typeface="微软雅黑" panose="020B0503020204020204" pitchFamily="34" charset="-122"/>
                <a:ea typeface="微软雅黑" panose="020B0503020204020204" pitchFamily="34" charset="-122"/>
              </a:defRPr>
            </a:lvl2pPr>
            <a:lvl3pPr>
              <a:lnSpc>
                <a:spcPct val="150000"/>
              </a:lnSpc>
              <a:defRPr>
                <a:latin typeface="微软雅黑" panose="020B0503020204020204" pitchFamily="34" charset="-122"/>
                <a:ea typeface="微软雅黑" panose="020B0503020204020204" pitchFamily="34" charset="-122"/>
              </a:defRPr>
            </a:lvl3pPr>
            <a:lvl4pPr>
              <a:lnSpc>
                <a:spcPct val="150000"/>
              </a:lnSpc>
              <a:defRPr>
                <a:latin typeface="微软雅黑" panose="020B0503020204020204" pitchFamily="34" charset="-122"/>
                <a:ea typeface="微软雅黑" panose="020B0503020204020204" pitchFamily="34" charset="-122"/>
              </a:defRPr>
            </a:lvl4pPr>
            <a:lvl5pPr>
              <a:lnSpc>
                <a:spcPct val="150000"/>
              </a:lnSpc>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4"/>
          <p:cNvSpPr>
            <a:spLocks noGrp="1"/>
          </p:cNvSpPr>
          <p:nvPr>
            <p:ph type="sldNum" sz="quarter" idx="10"/>
          </p:nvPr>
        </p:nvSpPr>
        <p:spPr>
          <a:xfrm>
            <a:off x="0" y="4908948"/>
            <a:ext cx="9144000" cy="201215"/>
          </a:xfrm>
          <a:prstGeom prst="rect">
            <a:avLst/>
          </a:prstGeom>
        </p:spPr>
        <p:txBody>
          <a:bodyPr/>
          <a:lstStyle>
            <a:lvl1pPr>
              <a:defRPr/>
            </a:lvl1pPr>
          </a:lstStyle>
          <a:p>
            <a:fld id="{DBE2DA07-CE19-4C9B-A0EC-06D3955056CF}" type="slidenum">
              <a:rPr lang="en-US" altLang="zh-CN"/>
            </a:fld>
            <a:endParaRPr lang="en-US" altLang="zh-CN"/>
          </a:p>
        </p:txBody>
      </p:sp>
      <p:grpSp>
        <p:nvGrpSpPr>
          <p:cNvPr id="5" name="组合 19"/>
          <p:cNvGrpSpPr/>
          <p:nvPr userDrawn="1"/>
        </p:nvGrpSpPr>
        <p:grpSpPr>
          <a:xfrm>
            <a:off x="-122390" y="273844"/>
            <a:ext cx="631650" cy="341703"/>
            <a:chOff x="883264" y="476230"/>
            <a:chExt cx="842200" cy="455604"/>
          </a:xfrm>
          <a:solidFill>
            <a:srgbClr val="FFC600"/>
          </a:solidFill>
        </p:grpSpPr>
        <p:sp>
          <p:nvSpPr>
            <p:cNvPr id="6" name="圆角矩形 5"/>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1773460"/>
            <a:ext cx="9144000" cy="1171575"/>
          </a:xfrm>
          <a:prstGeom prst="rect">
            <a:avLst/>
          </a:prstGeom>
        </p:spPr>
      </p:pic>
      <p:sp>
        <p:nvSpPr>
          <p:cNvPr id="2" name="矩形 1"/>
          <p:cNvSpPr/>
          <p:nvPr userDrawn="1"/>
        </p:nvSpPr>
        <p:spPr>
          <a:xfrm>
            <a:off x="0" y="4961614"/>
            <a:ext cx="9144000" cy="18188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3" name="图片 2" descr="形状 3.png"/>
          <p:cNvPicPr>
            <a:picLocks noChangeAspect="1"/>
          </p:cNvPicPr>
          <p:nvPr userDrawn="1"/>
        </p:nvPicPr>
        <p:blipFill>
          <a:blip r:embed="rId3">
            <a:alphaModFix amt="64000"/>
            <a:extLst>
              <a:ext uri="{28A0092B-C50C-407E-A947-70E740481C1C}">
                <a14:useLocalDpi xmlns:a14="http://schemas.microsoft.com/office/drawing/2010/main" val="0"/>
              </a:ext>
            </a:extLst>
          </a:blip>
          <a:stretch>
            <a:fillRect/>
          </a:stretch>
        </p:blipFill>
        <p:spPr>
          <a:xfrm>
            <a:off x="0" y="1"/>
            <a:ext cx="9144000" cy="68381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0" i="0">
                <a:solidFill>
                  <a:srgbClr val="242C52"/>
                </a:solidFill>
                <a:latin typeface="思源黑体 Medium" panose="020B0600000000000000" charset="-122"/>
                <a:ea typeface="思源黑体 Medium" panose="020B0600000000000000"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8" name="矩形 17"/>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7" name="矩形 16"/>
          <p:cNvSpPr/>
          <p:nvPr userDrawn="1"/>
        </p:nvSpPr>
        <p:spPr>
          <a:xfrm>
            <a:off x="0" y="2124074"/>
            <a:ext cx="9144000" cy="886279"/>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sp>
        <p:nvSpPr>
          <p:cNvPr id="19" name="标题 18"/>
          <p:cNvSpPr>
            <a:spLocks noGrp="1"/>
          </p:cNvSpPr>
          <p:nvPr>
            <p:ph type="title"/>
          </p:nvPr>
        </p:nvSpPr>
        <p:spPr>
          <a:xfrm>
            <a:off x="1007986" y="2115004"/>
            <a:ext cx="7128035" cy="895350"/>
          </a:xfrm>
        </p:spPr>
        <p:txBody>
          <a:bodyPr>
            <a:normAutofit/>
          </a:bodyPr>
          <a:lstStyle>
            <a:lvl1pPr marL="0" indent="0" algn="ctr">
              <a:buClr>
                <a:schemeClr val="accent4"/>
              </a:buClr>
              <a:buFontTx/>
              <a:buNone/>
              <a:defRPr sz="36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5" name="组 4"/>
          <p:cNvGrpSpPr/>
          <p:nvPr userDrawn="1"/>
        </p:nvGrpSpPr>
        <p:grpSpPr>
          <a:xfrm>
            <a:off x="-240" y="2307068"/>
            <a:ext cx="9149737" cy="529364"/>
            <a:chOff x="-240" y="2284885"/>
            <a:chExt cx="9149737" cy="529364"/>
          </a:xfrm>
        </p:grpSpPr>
        <p:grpSp>
          <p:nvGrpSpPr>
            <p:cNvPr id="3" name="组 2"/>
            <p:cNvGrpSpPr/>
            <p:nvPr userDrawn="1"/>
          </p:nvGrpSpPr>
          <p:grpSpPr>
            <a:xfrm>
              <a:off x="-240" y="2284885"/>
              <a:ext cx="263291" cy="529364"/>
              <a:chOff x="-240" y="2284885"/>
              <a:chExt cx="263291" cy="529364"/>
            </a:xfrm>
          </p:grpSpPr>
          <p:sp>
            <p:nvSpPr>
              <p:cNvPr id="13" name="五边形 12"/>
              <p:cNvSpPr/>
              <p:nvPr userDrawn="1"/>
            </p:nvSpPr>
            <p:spPr>
              <a:xfrm>
                <a:off x="-240" y="2284885"/>
                <a:ext cx="263291"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zh-CN" altLang="en-US" b="0" dirty="0">
                  <a:latin typeface="思源黑体" panose="020F0502020204030204" charset="-122"/>
                  <a:ea typeface="思源黑体" panose="020F0502020204030204" charset="-122"/>
                  <a:cs typeface="思源黑体" panose="020F0502020204030204" charset="-122"/>
                </a:endParaRPr>
              </a:p>
            </p:txBody>
          </p:sp>
          <p:sp>
            <p:nvSpPr>
              <p:cNvPr id="2" name="五边形 1"/>
              <p:cNvSpPr/>
              <p:nvPr userDrawn="1"/>
            </p:nvSpPr>
            <p:spPr>
              <a:xfrm>
                <a:off x="-240" y="2384919"/>
                <a:ext cx="163782"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kumimoji="1" lang="zh-CN" altLang="en-US" b="0" dirty="0">
                  <a:latin typeface="思源黑体" panose="020F0502020204030204" charset="-122"/>
                  <a:ea typeface="思源黑体" panose="020F0502020204030204" charset="-122"/>
                  <a:cs typeface="思源黑体" panose="020F0502020204030204" charset="-122"/>
                </a:endParaRPr>
              </a:p>
            </p:txBody>
          </p:sp>
        </p:grpSp>
        <p:grpSp>
          <p:nvGrpSpPr>
            <p:cNvPr id="4" name="组 3"/>
            <p:cNvGrpSpPr/>
            <p:nvPr userDrawn="1"/>
          </p:nvGrpSpPr>
          <p:grpSpPr>
            <a:xfrm>
              <a:off x="8890573" y="2284885"/>
              <a:ext cx="258924" cy="529364"/>
              <a:chOff x="8890573" y="2284885"/>
              <a:chExt cx="258924" cy="529364"/>
            </a:xfrm>
          </p:grpSpPr>
          <p:sp>
            <p:nvSpPr>
              <p:cNvPr id="18" name="五边形 17"/>
              <p:cNvSpPr/>
              <p:nvPr userDrawn="1"/>
            </p:nvSpPr>
            <p:spPr>
              <a:xfrm flipH="1">
                <a:off x="8890573" y="2284885"/>
                <a:ext cx="258924"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20" name="五边形 19"/>
              <p:cNvSpPr/>
              <p:nvPr userDrawn="1"/>
            </p:nvSpPr>
            <p:spPr>
              <a:xfrm flipH="1">
                <a:off x="8988431" y="2384919"/>
                <a:ext cx="161066"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userDrawn="1"/>
        </p:nvSpPr>
        <p:spPr>
          <a:xfrm>
            <a:off x="0" y="4235824"/>
            <a:ext cx="9144000" cy="907676"/>
          </a:xfrm>
          <a:prstGeom prst="rect">
            <a:avLst/>
          </a:prstGeom>
          <a:solidFill>
            <a:srgbClr val="242C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8" name="图片 7"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35824"/>
            <a:ext cx="9144000" cy="90767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7" name="矩形 6"/>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3" name="圆角矩形 2"/>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案</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endPar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圆角矩形 3"/>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2" name="图片 1" descr="32303038313139313b32303038313039333bb5e7c4d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740" y="395605"/>
            <a:ext cx="264795" cy="264795"/>
          </a:xfrm>
          <a:prstGeom prst="rect">
            <a:avLst/>
          </a:prstGeom>
        </p:spPr>
      </p:pic>
      <p:sp>
        <p:nvSpPr>
          <p:cNvPr id="9" name="流程图: 内部贮存 8"/>
          <p:cNvSpPr/>
          <p:nvPr userDrawn="1"/>
        </p:nvSpPr>
        <p:spPr>
          <a:xfrm>
            <a:off x="127000" y="450215"/>
            <a:ext cx="167640" cy="762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底">
    <p:spTree>
      <p:nvGrpSpPr>
        <p:cNvPr id="1" name=""/>
        <p:cNvGrpSpPr/>
        <p:nvPr/>
      </p:nvGrpSpPr>
      <p:grpSpPr>
        <a:xfrm>
          <a:off x="0" y="0"/>
          <a:ext cx="0" cy="0"/>
          <a:chOff x="0" y="0"/>
          <a:chExt cx="0" cy="0"/>
        </a:xfrm>
      </p:grpSpPr>
      <p:sp>
        <p:nvSpPr>
          <p:cNvPr id="5" name="矩形 4"/>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11" name="圆角矩形 10"/>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实</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践</a:t>
            </a:r>
            <a:endPar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圆角矩形 14"/>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4" name="图片 3" descr="303b32303039333133313bb7c5b4f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105" y="381000"/>
            <a:ext cx="318135" cy="31813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91A350D4-A768-AE41-8B32-BAB0BDFB4D79}" type="datetimeFigureOut">
              <a:rPr kumimoji="1" lang="zh-CN" altLang="en-US" smtClean="0"/>
            </a:fld>
            <a:endParaRPr kumimoji="1"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endParaRPr kumimoji="1"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3A1E3D2E-B3F0-E849-A0C0-75DD48B3F94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685800" rtl="0" eaLnBrk="1" latinLnBrk="0" hangingPunct="1">
        <a:lnSpc>
          <a:spcPct val="90000"/>
        </a:lnSpc>
        <a:spcBef>
          <a:spcPct val="0"/>
        </a:spcBef>
        <a:buNone/>
        <a:defRPr sz="3300" kern="1200">
          <a:solidFill>
            <a:schemeClr val="tx1"/>
          </a:solidFill>
          <a:latin typeface="思源黑体" panose="020F0502020204030204" charset="-122"/>
          <a:ea typeface="思源黑体" panose="020F0502020204030204" charset="-122"/>
          <a:cs typeface="思源黑体" panose="020F0502020204030204" charset="-122"/>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7.xml"/><Relationship Id="rId1"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9.emf"/></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9.xml"/><Relationship Id="rId1" Type="http://schemas.openxmlformats.org/officeDocument/2006/relationships/image" Target="../media/image59.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9" Type="http://schemas.openxmlformats.org/officeDocument/2006/relationships/hyperlink" Target="http://gcc.gnu.org/onlinedocs/gcc/Gcov-Intro.html%23Gcov-Intro" TargetMode="External"/><Relationship Id="rId8" Type="http://schemas.openxmlformats.org/officeDocument/2006/relationships/hyperlink" Target="http://covtool.sourceforge.net/" TargetMode="External"/><Relationship Id="rId7" Type="http://schemas.openxmlformats.org/officeDocument/2006/relationships/hyperlink" Target="http://www.soft.com/TestWorks/" TargetMode="External"/><Relationship Id="rId6" Type="http://schemas.openxmlformats.org/officeDocument/2006/relationships/hyperlink" Target="http://www.dynamic-memory.com/" TargetMode="External"/><Relationship Id="rId5" Type="http://schemas.openxmlformats.org/officeDocument/2006/relationships/hyperlink" Target="http://apps.sourceforge.net/mediawiki/cppunit/index.php?title=Main_Page" TargetMode="External"/><Relationship Id="rId4" Type="http://schemas.openxmlformats.org/officeDocument/2006/relationships/hyperlink" Target="http://www.exampler.com/testing-com/tools.html" TargetMode="External"/><Relationship Id="rId3" Type="http://schemas.openxmlformats.org/officeDocument/2006/relationships/hyperlink" Target="http://www.bullseye.com/productInfo.html" TargetMode="External"/><Relationship Id="rId2" Type="http://schemas.openxmlformats.org/officeDocument/2006/relationships/hyperlink" Target="http://www.coveragemeter.com/" TargetMode="External"/><Relationship Id="rId12" Type="http://schemas.openxmlformats.org/officeDocument/2006/relationships/slideLayout" Target="../slideLayouts/slideLayout17.xml"/><Relationship Id="rId11" Type="http://schemas.openxmlformats.org/officeDocument/2006/relationships/image" Target="../media/image60.png"/><Relationship Id="rId10" Type="http://schemas.openxmlformats.org/officeDocument/2006/relationships/hyperlink" Target="http://www.xcover.org/" TargetMode="External"/><Relationship Id="rId1" Type="http://schemas.openxmlformats.org/officeDocument/2006/relationships/hyperlink" Target="http://www.testwell.fi/ctcdesc.html" TargetMode="Externa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6.xml"/><Relationship Id="rId2" Type="http://schemas.openxmlformats.org/officeDocument/2006/relationships/image" Target="../media/image17.png"/><Relationship Id="rId1"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6.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6.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21.png"/><Relationship Id="rId2" Type="http://schemas.openxmlformats.org/officeDocument/2006/relationships/hyperlink" Target="http://www.benderrbt.com/bendersoftware.htm#over" TargetMode="External"/><Relationship Id="rId1" Type="http://schemas.openxmlformats.org/officeDocument/2006/relationships/image" Target="../media/image20.tif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7.xml"/><Relationship Id="rId1" Type="http://schemas.openxmlformats.org/officeDocument/2006/relationships/image" Target="../media/image27.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7.xml"/><Relationship Id="rId2" Type="http://schemas.openxmlformats.org/officeDocument/2006/relationships/hyperlink" Target="http://www.pairwise.org/tools.asp" TargetMode="External"/><Relationship Id="rId1"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7.xml"/><Relationship Id="rId1" Type="http://schemas.openxmlformats.org/officeDocument/2006/relationships/image" Target="../media/image29.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6.xml"/><Relationship Id="rId2" Type="http://schemas.openxmlformats.org/officeDocument/2006/relationships/hyperlink" Target="https://www.york.ac.uk/depts/maths/tables/orthogonal.htm" TargetMode="External"/><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7.xml"/><Relationship Id="rId1"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7.xml"/><Relationship Id="rId1" Type="http://schemas.openxmlformats.org/officeDocument/2006/relationships/image" Target="../media/image31.pn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7.xml"/><Relationship Id="rId4" Type="http://schemas.openxmlformats.org/officeDocument/2006/relationships/hyperlink" Target="https://www.weibull.com/hotwire/issue131/hottopics131.htm" TargetMode="External"/><Relationship Id="rId3" Type="http://schemas.openxmlformats.org/officeDocument/2006/relationships/image" Target="../media/image34.GIF"/><Relationship Id="rId2" Type="http://schemas.openxmlformats.org/officeDocument/2006/relationships/image" Target="../media/image33.GIF"/><Relationship Id="rId1" Type="http://schemas.openxmlformats.org/officeDocument/2006/relationships/image" Target="../media/image32.GI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6.xml"/><Relationship Id="rId1" Type="http://schemas.openxmlformats.org/officeDocument/2006/relationships/image" Target="../media/image13.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7.xml"/><Relationship Id="rId1" Type="http://schemas.openxmlformats.org/officeDocument/2006/relationships/image" Target="../media/image35.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xml"/><Relationship Id="rId1" Type="http://schemas.openxmlformats.org/officeDocument/2006/relationships/image" Target="../media/image13.emf"/></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35.jpeg"/><Relationship Id="rId1" Type="http://schemas.openxmlformats.org/officeDocument/2006/relationships/image" Target="../media/image36.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35.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7.xml"/><Relationship Id="rId1" Type="http://schemas.openxmlformats.org/officeDocument/2006/relationships/image" Target="../media/image36.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hyperlink" Target="http://www.dsl.uow.edu.au/~sergiy/MCDC.html" TargetMode="External"/><Relationship Id="rId1" Type="http://schemas.openxmlformats.org/officeDocument/2006/relationships/hyperlink" Target="http://en.wikipedia.org/wiki/Modified_Condition/Decision_Coverage"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7.xml"/><Relationship Id="rId1" Type="http://schemas.openxmlformats.org/officeDocument/2006/relationships/image" Target="../media/image3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7.xml"/><Relationship Id="rId1" Type="http://schemas.openxmlformats.org/officeDocument/2006/relationships/image" Target="../media/image38.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7.xml"/><Relationship Id="rId1"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6.xml"/><Relationship Id="rId1" Type="http://schemas.openxmlformats.org/officeDocument/2006/relationships/image" Target="../media/image39.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40.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4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7.xml"/><Relationship Id="rId1" Type="http://schemas.openxmlformats.org/officeDocument/2006/relationships/image" Target="../media/image42.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4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hyperlink" Target="https://afl-1.readthedocs.io/en/latest/" TargetMode="External"/><Relationship Id="rId1" Type="http://schemas.openxmlformats.org/officeDocument/2006/relationships/hyperlink" Target="https://github.com/google/AFL" TargetMode="External"/></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48.png"/><Relationship Id="rId1" Type="http://schemas.openxmlformats.org/officeDocument/2006/relationships/image" Target="../media/image4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7.xml"/><Relationship Id="rId1" Type="http://schemas.openxmlformats.org/officeDocument/2006/relationships/hyperlink" Target="http://en.wikipedia.org/wiki/Formal_method" TargetMode="Externa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7.xml"/><Relationship Id="rId1" Type="http://schemas.openxmlformats.org/officeDocument/2006/relationships/image" Target="../media/image49.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7.xml"/><Relationship Id="rId1" Type="http://schemas.openxmlformats.org/officeDocument/2006/relationships/image" Target="../media/image50.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51.png"/></Relationships>
</file>

<file path=ppt/slides/_rels/slide92.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16.xml"/><Relationship Id="rId3" Type="http://schemas.openxmlformats.org/officeDocument/2006/relationships/image" Target="../media/image52.wmf"/><Relationship Id="rId2" Type="http://schemas.openxmlformats.org/officeDocument/2006/relationships/oleObject" Target="../embeddings/oleObject2.bin"/><Relationship Id="rId1" Type="http://schemas.openxmlformats.org/officeDocument/2006/relationships/tags" Target="../tags/tag1.xml"/></Relationships>
</file>

<file path=ppt/slides/_rels/slide93.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3" Type="http://schemas.openxmlformats.org/officeDocument/2006/relationships/slideLayout" Target="../slideLayouts/slideLayout16.xml"/><Relationship Id="rId62" Type="http://schemas.openxmlformats.org/officeDocument/2006/relationships/tags" Target="../tags/tag63.xml"/><Relationship Id="rId61" Type="http://schemas.openxmlformats.org/officeDocument/2006/relationships/tags" Target="../tags/tag62.xml"/><Relationship Id="rId60" Type="http://schemas.openxmlformats.org/officeDocument/2006/relationships/tags" Target="../tags/tag61.xml"/><Relationship Id="rId6" Type="http://schemas.openxmlformats.org/officeDocument/2006/relationships/tags" Target="../tags/tag7.xml"/><Relationship Id="rId59" Type="http://schemas.openxmlformats.org/officeDocument/2006/relationships/tags" Target="../tags/tag60.xml"/><Relationship Id="rId58" Type="http://schemas.openxmlformats.org/officeDocument/2006/relationships/tags" Target="../tags/tag59.xml"/><Relationship Id="rId57" Type="http://schemas.openxmlformats.org/officeDocument/2006/relationships/tags" Target="../tags/tag58.xml"/><Relationship Id="rId56" Type="http://schemas.openxmlformats.org/officeDocument/2006/relationships/tags" Target="../tags/tag57.xml"/><Relationship Id="rId55" Type="http://schemas.openxmlformats.org/officeDocument/2006/relationships/tags" Target="../tags/tag56.xml"/><Relationship Id="rId54" Type="http://schemas.openxmlformats.org/officeDocument/2006/relationships/tags" Target="../tags/tag55.xml"/><Relationship Id="rId53" Type="http://schemas.openxmlformats.org/officeDocument/2006/relationships/tags" Target="../tags/tag54.xml"/><Relationship Id="rId52" Type="http://schemas.openxmlformats.org/officeDocument/2006/relationships/tags" Target="../tags/tag53.xml"/><Relationship Id="rId51" Type="http://schemas.openxmlformats.org/officeDocument/2006/relationships/tags" Target="../tags/tag52.xml"/><Relationship Id="rId50" Type="http://schemas.openxmlformats.org/officeDocument/2006/relationships/tags" Target="../tags/tag51.xml"/><Relationship Id="rId5" Type="http://schemas.openxmlformats.org/officeDocument/2006/relationships/tags" Target="../tags/tag6.xml"/><Relationship Id="rId49" Type="http://schemas.openxmlformats.org/officeDocument/2006/relationships/tags" Target="../tags/tag50.xml"/><Relationship Id="rId48" Type="http://schemas.openxmlformats.org/officeDocument/2006/relationships/tags" Target="../tags/tag49.xml"/><Relationship Id="rId47" Type="http://schemas.openxmlformats.org/officeDocument/2006/relationships/tags" Target="../tags/tag48.xml"/><Relationship Id="rId46" Type="http://schemas.openxmlformats.org/officeDocument/2006/relationships/tags" Target="../tags/tag47.xml"/><Relationship Id="rId45" Type="http://schemas.openxmlformats.org/officeDocument/2006/relationships/tags" Target="../tags/tag46.xml"/><Relationship Id="rId44" Type="http://schemas.openxmlformats.org/officeDocument/2006/relationships/tags" Target="../tags/tag45.xml"/><Relationship Id="rId43" Type="http://schemas.openxmlformats.org/officeDocument/2006/relationships/tags" Target="../tags/tag44.xml"/><Relationship Id="rId42" Type="http://schemas.openxmlformats.org/officeDocument/2006/relationships/tags" Target="../tags/tag43.xml"/><Relationship Id="rId41" Type="http://schemas.openxmlformats.org/officeDocument/2006/relationships/tags" Target="../tags/tag42.xml"/><Relationship Id="rId40" Type="http://schemas.openxmlformats.org/officeDocument/2006/relationships/tags" Target="../tags/tag41.xml"/><Relationship Id="rId4" Type="http://schemas.openxmlformats.org/officeDocument/2006/relationships/tags" Target="../tags/tag5.xml"/><Relationship Id="rId39" Type="http://schemas.openxmlformats.org/officeDocument/2006/relationships/tags" Target="../tags/tag40.xml"/><Relationship Id="rId38" Type="http://schemas.openxmlformats.org/officeDocument/2006/relationships/tags" Target="../tags/tag39.xml"/><Relationship Id="rId37" Type="http://schemas.openxmlformats.org/officeDocument/2006/relationships/tags" Target="../tags/tag38.xml"/><Relationship Id="rId36" Type="http://schemas.openxmlformats.org/officeDocument/2006/relationships/tags" Target="../tags/tag37.xml"/><Relationship Id="rId35" Type="http://schemas.openxmlformats.org/officeDocument/2006/relationships/tags" Target="../tags/tag36.xml"/><Relationship Id="rId34" Type="http://schemas.openxmlformats.org/officeDocument/2006/relationships/tags" Target="../tags/tag35.xml"/><Relationship Id="rId33" Type="http://schemas.openxmlformats.org/officeDocument/2006/relationships/tags" Target="../tags/tag34.xml"/><Relationship Id="rId32" Type="http://schemas.openxmlformats.org/officeDocument/2006/relationships/tags" Target="../tags/tag33.xml"/><Relationship Id="rId31" Type="http://schemas.openxmlformats.org/officeDocument/2006/relationships/tags" Target="../tags/tag32.xml"/><Relationship Id="rId30" Type="http://schemas.openxmlformats.org/officeDocument/2006/relationships/tags" Target="../tags/tag31.xml"/><Relationship Id="rId3" Type="http://schemas.openxmlformats.org/officeDocument/2006/relationships/tags" Target="../tags/tag4.xml"/><Relationship Id="rId29" Type="http://schemas.openxmlformats.org/officeDocument/2006/relationships/tags" Target="../tags/tag30.xml"/><Relationship Id="rId28" Type="http://schemas.openxmlformats.org/officeDocument/2006/relationships/tags" Target="../tags/tag29.xml"/><Relationship Id="rId27" Type="http://schemas.openxmlformats.org/officeDocument/2006/relationships/tags" Target="../tags/tag28.xml"/><Relationship Id="rId26" Type="http://schemas.openxmlformats.org/officeDocument/2006/relationships/tags" Target="../tags/tag27.xml"/><Relationship Id="rId25" Type="http://schemas.openxmlformats.org/officeDocument/2006/relationships/tags" Target="../tags/tag26.xml"/><Relationship Id="rId24" Type="http://schemas.openxmlformats.org/officeDocument/2006/relationships/tags" Target="../tags/tag25.xml"/><Relationship Id="rId23" Type="http://schemas.openxmlformats.org/officeDocument/2006/relationships/tags" Target="../tags/tag24.xml"/><Relationship Id="rId22" Type="http://schemas.openxmlformats.org/officeDocument/2006/relationships/tags" Target="../tags/tag23.xml"/><Relationship Id="rId21" Type="http://schemas.openxmlformats.org/officeDocument/2006/relationships/tags" Target="../tags/tag22.xml"/><Relationship Id="rId20" Type="http://schemas.openxmlformats.org/officeDocument/2006/relationships/tags" Target="../tags/tag21.xml"/><Relationship Id="rId2" Type="http://schemas.openxmlformats.org/officeDocument/2006/relationships/tags" Target="../tags/tag3.xml"/><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54.png"/><Relationship Id="rId1" Type="http://schemas.openxmlformats.org/officeDocument/2006/relationships/image" Target="../media/image53.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55.png"/><Relationship Id="rId1" Type="http://schemas.openxmlformats.org/officeDocument/2006/relationships/hyperlink" Target="http://ats4appmodel.sourceforge.net/" TargetMode="Externa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7.xml"/><Relationship Id="rId1" Type="http://schemas.openxmlformats.org/officeDocument/2006/relationships/image" Target="../media/image5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7.xml"/><Relationship Id="rId1"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9890" y="1892935"/>
            <a:ext cx="7752624" cy="902513"/>
          </a:xfrm>
        </p:spPr>
        <p:txBody>
          <a:bodyPr>
            <a:noAutofit/>
          </a:bodyPr>
          <a:lstStyle/>
          <a:p>
            <a:pPr algn="l">
              <a:spcAft>
                <a:spcPts val="0"/>
              </a:spcAft>
            </a:pPr>
            <a:r>
              <a:rPr kumimoji="1" lang="zh-CN" altLang="en-US" sz="5400" b="1" dirty="0">
                <a:latin typeface="Tahoma" panose="020B0604030504040204" charset="0"/>
                <a:cs typeface="思源黑体 Bold" panose="020B0800000000000000" charset="-122"/>
              </a:rPr>
              <a:t>软件测试方法和技术</a:t>
            </a:r>
            <a:endParaRPr kumimoji="1" lang="zh-CN" altLang="en-US" sz="5400" b="1" dirty="0">
              <a:latin typeface="Tahoma" panose="020B0604030504040204" charset="0"/>
              <a:cs typeface="思源黑体 Bold" panose="020B0800000000000000" charset="-122"/>
            </a:endParaRPr>
          </a:p>
        </p:txBody>
      </p:sp>
      <p:sp>
        <p:nvSpPr>
          <p:cNvPr id="4" name="文本占位符 3"/>
          <p:cNvSpPr>
            <a:spLocks noGrp="1"/>
          </p:cNvSpPr>
          <p:nvPr>
            <p:ph type="body" sz="quarter" idx="14"/>
          </p:nvPr>
        </p:nvSpPr>
        <p:spPr>
          <a:xfrm>
            <a:off x="4645025" y="4357370"/>
            <a:ext cx="2263140" cy="346710"/>
          </a:xfrm>
        </p:spPr>
        <p:txBody>
          <a:bodyPr>
            <a:noAutofit/>
          </a:bodyPr>
          <a:lstStyle/>
          <a:p>
            <a:endParaRPr kumimoji="1" sz="1800" b="1" dirty="0">
              <a:solidFill>
                <a:schemeClr val="bg1"/>
              </a:solidFill>
            </a:endParaRPr>
          </a:p>
        </p:txBody>
      </p:sp>
      <p:grpSp>
        <p:nvGrpSpPr>
          <p:cNvPr id="5" name="组合 10"/>
          <p:cNvGrpSpPr/>
          <p:nvPr/>
        </p:nvGrpSpPr>
        <p:grpSpPr>
          <a:xfrm>
            <a:off x="446405" y="1723390"/>
            <a:ext cx="6461760" cy="1363980"/>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8" name="标题 2"/>
          <p:cNvSpPr>
            <a:spLocks noGrp="1"/>
          </p:cNvSpPr>
          <p:nvPr/>
        </p:nvSpPr>
        <p:spPr>
          <a:xfrm>
            <a:off x="389890" y="3250565"/>
            <a:ext cx="5756386" cy="4635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800" b="0" i="0" kern="1200" spc="300">
                <a:solidFill>
                  <a:schemeClr val="bg1"/>
                </a:solidFill>
                <a:latin typeface="微软雅黑" panose="020B0503020204020204" pitchFamily="34" charset="-122"/>
                <a:ea typeface="微软雅黑" panose="020B0503020204020204" pitchFamily="34" charset="-122"/>
                <a:cs typeface="思源黑体" panose="020F0502020204030204" charset="-122"/>
              </a:defRPr>
            </a:lvl1pPr>
          </a:lstStyle>
          <a:p>
            <a:pPr algn="l">
              <a:spcAft>
                <a:spcPts val="0"/>
              </a:spcAft>
            </a:pPr>
            <a:r>
              <a:rPr kumimoji="1" lang="zh-CN" altLang="en-US" sz="3600" b="1" dirty="0">
                <a:solidFill>
                  <a:srgbClr val="FFC000"/>
                </a:solidFill>
                <a:latin typeface="Tahoma" panose="020B0604030504040204" charset="0"/>
                <a:cs typeface="思源黑体 Bold" panose="020B0800000000000000" charset="-122"/>
              </a:rPr>
              <a:t>第</a:t>
            </a:r>
            <a:r>
              <a:rPr kumimoji="1" lang="en-US" altLang="zh-CN" sz="3600" b="1" dirty="0">
                <a:solidFill>
                  <a:srgbClr val="FFC000"/>
                </a:solidFill>
                <a:latin typeface="Tahoma" panose="020B0604030504040204" charset="0"/>
                <a:cs typeface="思源黑体 Bold" panose="020B0800000000000000" charset="-122"/>
              </a:rPr>
              <a:t>3</a:t>
            </a:r>
            <a:r>
              <a:rPr kumimoji="1" lang="zh-CN" altLang="en-US" sz="3600" b="1" dirty="0">
                <a:solidFill>
                  <a:srgbClr val="FFC000"/>
                </a:solidFill>
                <a:latin typeface="Tahoma" panose="020B0604030504040204" charset="0"/>
                <a:cs typeface="思源黑体 Bold" panose="020B0800000000000000" charset="-122"/>
              </a:rPr>
              <a:t>章 软件测试基本方法</a:t>
            </a:r>
            <a:endParaRPr kumimoji="1" lang="zh-CN" altLang="en-US" sz="3600" b="1" dirty="0">
              <a:solidFill>
                <a:srgbClr val="FFC000"/>
              </a:solidFill>
              <a:latin typeface="Tahoma" panose="020B0604030504040204" charset="0"/>
              <a:cs typeface="思源黑体 Bold" panose="020B0800000000000000"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09002" y="94799"/>
            <a:ext cx="1417284" cy="472428"/>
          </a:xfrm>
          <a:prstGeom prst="rect">
            <a:avLst/>
          </a:prstGeom>
        </p:spPr>
      </p:pic>
      <p:sp>
        <p:nvSpPr>
          <p:cNvPr id="9" name="文本框 8"/>
          <p:cNvSpPr txBox="1"/>
          <p:nvPr/>
        </p:nvSpPr>
        <p:spPr>
          <a:xfrm>
            <a:off x="4572000" y="4744056"/>
            <a:ext cx="2836545" cy="337185"/>
          </a:xfrm>
          <a:prstGeom prst="rect">
            <a:avLst/>
          </a:prstGeom>
          <a:noFill/>
        </p:spPr>
        <p:txBody>
          <a:bodyPr wrap="none" rtlCol="0">
            <a:spAutoFit/>
          </a:bodyPr>
          <a:lstStyle/>
          <a:p>
            <a:pPr>
              <a:spcAft>
                <a:spcPts val="0"/>
              </a:spcAft>
            </a:pPr>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endParaRPr kumimoji="1" lang="zh-CN" altLang="en-US" sz="1600" dirty="0">
              <a:solidFill>
                <a:schemeClr val="bg1">
                  <a:lumMod val="65000"/>
                </a:schemeClr>
              </a:solidFill>
            </a:endParaRPr>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616732" y="179766"/>
            <a:ext cx="4860540" cy="571500"/>
          </a:xfrm>
        </p:spPr>
        <p:txBody>
          <a:bodyPr/>
          <a:lstStyle/>
          <a:p>
            <a:pPr>
              <a:spcAft>
                <a:spcPts val="0"/>
              </a:spcAft>
            </a:pPr>
            <a:r>
              <a:rPr lang="en-US" altLang="zh-CN" dirty="0">
                <a:latin typeface="微软雅黑" panose="020B0503020204020204" pitchFamily="34" charset="-122"/>
                <a:ea typeface="微软雅黑" panose="020B0503020204020204" pitchFamily="34" charset="-122"/>
              </a:rPr>
              <a:t>3.1.1 ALAC</a:t>
            </a:r>
            <a:r>
              <a:rPr lang="zh-CN" altLang="zh-CN" dirty="0">
                <a:latin typeface="微软雅黑" panose="020B0503020204020204" pitchFamily="34" charset="-122"/>
                <a:ea typeface="微软雅黑" panose="020B0503020204020204" pitchFamily="34" charset="-122"/>
              </a:rPr>
              <a:t>测试和随机测试</a:t>
            </a:r>
            <a:endParaRPr lang="zh-CN" altLang="en-US" dirty="0">
              <a:latin typeface="微软雅黑" panose="020B0503020204020204" pitchFamily="34" charset="-122"/>
              <a:ea typeface="微软雅黑" panose="020B0503020204020204" pitchFamily="34" charset="-122"/>
            </a:endParaRPr>
          </a:p>
        </p:txBody>
      </p:sp>
      <p:sp>
        <p:nvSpPr>
          <p:cNvPr id="89091" name="Rectangle 3"/>
          <p:cNvSpPr>
            <a:spLocks noGrp="1" noChangeArrowheads="1"/>
          </p:cNvSpPr>
          <p:nvPr>
            <p:ph type="body" idx="1"/>
          </p:nvPr>
        </p:nvSpPr>
        <p:spPr>
          <a:xfrm>
            <a:off x="735319" y="981996"/>
            <a:ext cx="7673362" cy="985838"/>
          </a:xfrm>
        </p:spPr>
        <p:txBody>
          <a:bodyPr>
            <a:normAutofit fontScale="85000"/>
          </a:bodyPr>
          <a:lstStyle/>
          <a:p>
            <a:pPr>
              <a:spcAft>
                <a:spcPts val="0"/>
              </a:spcAft>
            </a:pPr>
            <a:r>
              <a:rPr lang="en-US" altLang="zh-CN" sz="1800" dirty="0">
                <a:ea typeface="楷体" panose="02010609060101010101" pitchFamily="49" charset="-122"/>
                <a:cs typeface="楷体" panose="02010609060101010101" pitchFamily="49" charset="-122"/>
              </a:rPr>
              <a:t>ALAC</a:t>
            </a:r>
            <a:r>
              <a:rPr lang="zh-CN" altLang="en-US" sz="1800" dirty="0">
                <a:ea typeface="楷体" panose="02010609060101010101" pitchFamily="49" charset="-122"/>
                <a:cs typeface="楷体" panose="02010609060101010101" pitchFamily="49" charset="-122"/>
              </a:rPr>
              <a:t>，是</a:t>
            </a:r>
            <a:r>
              <a:rPr lang="en-US" altLang="zh-CN" sz="1800" dirty="0">
                <a:ea typeface="楷体" panose="02010609060101010101" pitchFamily="49" charset="-122"/>
                <a:cs typeface="楷体" panose="02010609060101010101" pitchFamily="49" charset="-122"/>
              </a:rPr>
              <a:t>Act-like-a-customer</a:t>
            </a:r>
            <a:r>
              <a:rPr lang="zh-CN" altLang="en-US" sz="1800" dirty="0">
                <a:ea typeface="楷体" panose="02010609060101010101" pitchFamily="49" charset="-122"/>
                <a:cs typeface="楷体" panose="02010609060101010101" pitchFamily="49" charset="-122"/>
              </a:rPr>
              <a:t>（象客户那样做）的简写，</a:t>
            </a:r>
            <a:r>
              <a:rPr lang="en-US" altLang="zh-CN" sz="1800" dirty="0">
                <a:ea typeface="楷体" panose="02010609060101010101" pitchFamily="49" charset="-122"/>
                <a:cs typeface="楷体" panose="02010609060101010101" pitchFamily="49" charset="-122"/>
              </a:rPr>
              <a:t>ALAC</a:t>
            </a:r>
            <a:r>
              <a:rPr lang="zh-CN" altLang="en-US" sz="1800" dirty="0">
                <a:ea typeface="楷体" panose="02010609060101010101" pitchFamily="49" charset="-122"/>
                <a:cs typeface="楷体" panose="02010609060101010101" pitchFamily="49" charset="-122"/>
              </a:rPr>
              <a:t>测试方法是一种基于客户使用产品的知识开发出来的测试方法，它的出发点是著名的</a:t>
            </a:r>
            <a:r>
              <a:rPr lang="en-US" altLang="zh-CN" sz="1800" dirty="0">
                <a:ea typeface="楷体" panose="02010609060101010101" pitchFamily="49" charset="-122"/>
                <a:cs typeface="楷体" panose="02010609060101010101" pitchFamily="49" charset="-122"/>
              </a:rPr>
              <a:t>Pareto 80/20</a:t>
            </a:r>
            <a:r>
              <a:rPr lang="zh-CN" altLang="en-US" sz="1800" dirty="0">
                <a:ea typeface="楷体" panose="02010609060101010101" pitchFamily="49" charset="-122"/>
                <a:cs typeface="楷体" panose="02010609060101010101" pitchFamily="49" charset="-122"/>
              </a:rPr>
              <a:t>规律</a:t>
            </a:r>
            <a:endParaRPr lang="en-US" altLang="zh-CN" sz="1800" dirty="0">
              <a:ea typeface="楷体" panose="02010609060101010101" pitchFamily="49" charset="-122"/>
              <a:cs typeface="楷体" panose="02010609060101010101" pitchFamily="49" charset="-122"/>
            </a:endParaRPr>
          </a:p>
          <a:p>
            <a:endParaRPr lang="en-US" altLang="zh-CN" sz="1500" dirty="0">
              <a:ea typeface="楷体" panose="02010609060101010101" pitchFamily="49" charset="-122"/>
              <a:cs typeface="楷体" panose="02010609060101010101" pitchFamily="49" charset="-122"/>
            </a:endParaRPr>
          </a:p>
        </p:txBody>
      </p:sp>
      <p:pic>
        <p:nvPicPr>
          <p:cNvPr id="89093" name="Picture 4" descr="3-19.gif"/>
          <p:cNvPicPr>
            <a:picLocks noChangeAspect="1"/>
          </p:cNvPicPr>
          <p:nvPr/>
        </p:nvPicPr>
        <p:blipFill>
          <a:blip r:embed="rId1" cstate="print"/>
          <a:srcRect/>
          <a:stretch>
            <a:fillRect/>
          </a:stretch>
        </p:blipFill>
        <p:spPr bwMode="auto">
          <a:xfrm>
            <a:off x="2655927" y="2136913"/>
            <a:ext cx="4360935" cy="2564296"/>
          </a:xfrm>
          <a:prstGeom prst="rect">
            <a:avLst/>
          </a:prstGeom>
          <a:noFill/>
          <a:ln w="9525">
            <a:noFill/>
            <a:miter lim="800000"/>
            <a:headEnd/>
            <a:tailEnd/>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2785" y="227900"/>
            <a:ext cx="5681469" cy="421482"/>
          </a:xfrm>
        </p:spPr>
        <p:txBody>
          <a:bodyPr>
            <a:normAutofit fontScale="90000"/>
          </a:bodyPr>
          <a:lstStyle/>
          <a:p>
            <a:pPr>
              <a:spcAft>
                <a:spcPts val="0"/>
              </a:spcAft>
            </a:pPr>
            <a:r>
              <a:rPr lang="zh-CN" altLang="en-US" dirty="0"/>
              <a:t>基于场景的测试方法 </a:t>
            </a:r>
            <a:r>
              <a:rPr lang="en-US" altLang="zh-CN" dirty="0"/>
              <a:t>–</a:t>
            </a:r>
            <a:r>
              <a:rPr lang="zh-CN" altLang="en-US" dirty="0"/>
              <a:t> 示例</a:t>
            </a:r>
            <a:endParaRPr lang="zh-CN" altLang="en-US" dirty="0"/>
          </a:p>
        </p:txBody>
      </p:sp>
      <p:sp>
        <p:nvSpPr>
          <p:cNvPr id="3" name="内容占位符 2"/>
          <p:cNvSpPr>
            <a:spLocks noGrp="1"/>
          </p:cNvSpPr>
          <p:nvPr>
            <p:ph idx="1"/>
          </p:nvPr>
        </p:nvSpPr>
        <p:spPr>
          <a:xfrm>
            <a:off x="1007604" y="951570"/>
            <a:ext cx="5987085" cy="4147661"/>
          </a:xfrm>
        </p:spPr>
        <p:txBody>
          <a:bodyPr>
            <a:normAutofit fontScale="55000" lnSpcReduction="20000"/>
          </a:bodyPr>
          <a:lstStyle/>
          <a:p>
            <a:pPr marL="0" indent="186055">
              <a:lnSpc>
                <a:spcPct val="130000"/>
              </a:lnSpc>
              <a:spcAft>
                <a:spcPts val="0"/>
              </a:spcAft>
            </a:pPr>
            <a:r>
              <a:rPr lang="zh-CN" altLang="en-US" sz="2500" b="1" u="sng" dirty="0">
                <a:solidFill>
                  <a:srgbClr val="0000FF"/>
                </a:solidFill>
                <a:latin typeface="宋体" panose="02010600030101010101" pitchFamily="2" charset="-122"/>
                <a:ea typeface="宋体" panose="02010600030101010101" pitchFamily="2" charset="-122"/>
                <a:cs typeface="宋体" panose="02010600030101010101" pitchFamily="2" charset="-122"/>
              </a:rPr>
              <a:t>正常场景</a:t>
            </a:r>
            <a:r>
              <a:rPr lang="zh-CN" altLang="en-US" sz="2500" dirty="0">
                <a:latin typeface="楷体" panose="02010609060101010101" pitchFamily="49" charset="-122"/>
                <a:ea typeface="楷体" panose="02010609060101010101" pitchFamily="49" charset="-122"/>
                <a:cs typeface="楷体" panose="02010609060101010101" pitchFamily="49" charset="-122"/>
              </a:rPr>
              <a:t> 从账户中成功取款 </a:t>
            </a:r>
            <a:endParaRPr lang="zh-CN" altLang="en-US" sz="2500" dirty="0">
              <a:latin typeface="楷体" panose="02010609060101010101" pitchFamily="49" charset="-122"/>
              <a:ea typeface="楷体" panose="02010609060101010101" pitchFamily="49" charset="-122"/>
              <a:cs typeface="楷体" panose="02010609060101010101" pitchFamily="49" charset="-122"/>
            </a:endParaRPr>
          </a:p>
          <a:p>
            <a:pPr marL="0" indent="186055">
              <a:lnSpc>
                <a:spcPct val="130000"/>
              </a:lnSpc>
              <a:spcBef>
                <a:spcPts val="750"/>
              </a:spcBef>
              <a:spcAft>
                <a:spcPts val="0"/>
              </a:spcAft>
            </a:pPr>
            <a:r>
              <a:rPr lang="zh-CN" altLang="en-US" sz="2500" b="1" u="sng" dirty="0">
                <a:solidFill>
                  <a:srgbClr val="0000FF"/>
                </a:solidFill>
                <a:latin typeface="宋体" panose="02010600030101010101" pitchFamily="2" charset="-122"/>
                <a:ea typeface="宋体" panose="02010600030101010101" pitchFamily="2" charset="-122"/>
                <a:cs typeface="宋体" panose="02010600030101010101" pitchFamily="2" charset="-122"/>
              </a:rPr>
              <a:t>可选场景：</a:t>
            </a:r>
            <a:r>
              <a:rPr lang="zh-CN" altLang="en-US" sz="2500" dirty="0">
                <a:latin typeface="楷体" panose="02010609060101010101" pitchFamily="49" charset="-122"/>
                <a:ea typeface="楷体" panose="02010609060101010101" pitchFamily="49" charset="-122"/>
                <a:cs typeface="楷体" panose="02010609060101010101" pitchFamily="49" charset="-122"/>
              </a:rPr>
              <a:t>无法取款</a:t>
            </a:r>
            <a:r>
              <a:rPr lang="en-US" altLang="zh-CN" sz="2500" dirty="0">
                <a:latin typeface="楷体" panose="02010609060101010101" pitchFamily="49" charset="-122"/>
                <a:ea typeface="楷体" panose="02010609060101010101" pitchFamily="49" charset="-122"/>
                <a:cs typeface="楷体" panose="02010609060101010101" pitchFamily="49" charset="-122"/>
              </a:rPr>
              <a:t>,</a:t>
            </a:r>
            <a:r>
              <a:rPr lang="zh-CN" altLang="en-US" sz="2500" dirty="0">
                <a:latin typeface="楷体" panose="02010609060101010101" pitchFamily="49" charset="-122"/>
                <a:ea typeface="楷体" panose="02010609060101010101" pitchFamily="49" charset="-122"/>
                <a:cs typeface="楷体" panose="02010609060101010101" pitchFamily="49" charset="-122"/>
              </a:rPr>
              <a:t>因为</a:t>
            </a:r>
            <a:r>
              <a:rPr lang="en-US" altLang="zh-CN" sz="2500" dirty="0">
                <a:latin typeface="楷体" panose="02010609060101010101" pitchFamily="49" charset="-122"/>
                <a:ea typeface="楷体" panose="02010609060101010101" pitchFamily="49" charset="-122"/>
                <a:cs typeface="楷体" panose="02010609060101010101" pitchFamily="49" charset="-122"/>
              </a:rPr>
              <a:t>:</a:t>
            </a:r>
            <a:endParaRPr lang="en-US" altLang="zh-CN" sz="2500" dirty="0">
              <a:latin typeface="楷体" panose="02010609060101010101" pitchFamily="49" charset="-122"/>
              <a:ea typeface="楷体" panose="02010609060101010101" pitchFamily="49" charset="-122"/>
              <a:cs typeface="楷体" panose="02010609060101010101" pitchFamily="49" charset="-122"/>
            </a:endParaRPr>
          </a:p>
          <a:p>
            <a:pPr marL="725805" indent="-411480">
              <a:lnSpc>
                <a:spcPct val="120000"/>
              </a:lnSpc>
              <a:spcBef>
                <a:spcPts val="750"/>
              </a:spcBef>
              <a:spcAft>
                <a:spcPts val="0"/>
              </a:spcAft>
              <a:buFont typeface="+mj-ea"/>
              <a:buAutoNum type="circleNumDbPlain"/>
            </a:pPr>
            <a:r>
              <a:rPr lang="zh-CN" altLang="en-US" sz="2500" dirty="0">
                <a:latin typeface="楷体" panose="02010609060101010101" pitchFamily="49" charset="-122"/>
                <a:ea typeface="楷体" panose="02010609060101010101" pitchFamily="49" charset="-122"/>
                <a:cs typeface="楷体" panose="02010609060101010101" pitchFamily="49" charset="-122"/>
              </a:rPr>
              <a:t>用户的银行卡号被拒绝</a:t>
            </a:r>
            <a:r>
              <a:rPr lang="en-US" altLang="zh-CN" sz="2500" dirty="0">
                <a:latin typeface="楷体" panose="02010609060101010101" pitchFamily="49" charset="-122"/>
                <a:ea typeface="楷体" panose="02010609060101010101" pitchFamily="49" charset="-122"/>
                <a:cs typeface="楷体" panose="02010609060101010101" pitchFamily="49" charset="-122"/>
              </a:rPr>
              <a:t>,</a:t>
            </a:r>
            <a:r>
              <a:rPr lang="zh-CN" altLang="en-US" sz="2500" dirty="0">
                <a:latin typeface="楷体" panose="02010609060101010101" pitchFamily="49" charset="-122"/>
                <a:ea typeface="楷体" panose="02010609060101010101" pitchFamily="49" charset="-122"/>
                <a:cs typeface="楷体" panose="02010609060101010101" pitchFamily="49" charset="-122"/>
              </a:rPr>
              <a:t>因为银行卡无法被 </a:t>
            </a:r>
            <a:r>
              <a:rPr lang="en-US" altLang="zh-CN" sz="2500" dirty="0">
                <a:latin typeface="楷体" panose="02010609060101010101" pitchFamily="49" charset="-122"/>
                <a:ea typeface="楷体" panose="02010609060101010101" pitchFamily="49" charset="-122"/>
                <a:cs typeface="楷体" panose="02010609060101010101" pitchFamily="49" charset="-122"/>
              </a:rPr>
              <a:t>ATM </a:t>
            </a:r>
            <a:r>
              <a:rPr lang="zh-CN" altLang="en-US" sz="2500" dirty="0">
                <a:latin typeface="楷体" panose="02010609060101010101" pitchFamily="49" charset="-122"/>
                <a:ea typeface="楷体" panose="02010609060101010101" pitchFamily="49" charset="-122"/>
                <a:cs typeface="楷体" panose="02010609060101010101" pitchFamily="49" charset="-122"/>
              </a:rPr>
              <a:t>机识别</a:t>
            </a:r>
            <a:endParaRPr lang="en-US" altLang="zh-CN" sz="2500" dirty="0">
              <a:latin typeface="楷体" panose="02010609060101010101" pitchFamily="49" charset="-122"/>
              <a:ea typeface="楷体" panose="02010609060101010101" pitchFamily="49" charset="-122"/>
              <a:cs typeface="楷体" panose="02010609060101010101" pitchFamily="49" charset="-122"/>
            </a:endParaRPr>
          </a:p>
          <a:p>
            <a:pPr marL="725805" indent="-411480">
              <a:lnSpc>
                <a:spcPct val="120000"/>
              </a:lnSpc>
              <a:spcBef>
                <a:spcPts val="750"/>
              </a:spcBef>
              <a:spcAft>
                <a:spcPts val="0"/>
              </a:spcAft>
              <a:buFont typeface="+mj-ea"/>
              <a:buAutoNum type="circleNumDbPlain"/>
            </a:pPr>
            <a:r>
              <a:rPr lang="zh-CN" altLang="en-US" sz="2500" dirty="0">
                <a:latin typeface="楷体" panose="02010609060101010101" pitchFamily="49" charset="-122"/>
                <a:ea typeface="楷体" panose="02010609060101010101" pitchFamily="49" charset="-122"/>
                <a:cs typeface="楷体" panose="02010609060101010101" pitchFamily="49" charset="-122"/>
              </a:rPr>
              <a:t>用户三次以上都没能正确地输入密码。</a:t>
            </a:r>
            <a:endParaRPr lang="en-US" altLang="zh-CN" sz="2500" dirty="0">
              <a:latin typeface="楷体" panose="02010609060101010101" pitchFamily="49" charset="-122"/>
              <a:ea typeface="楷体" panose="02010609060101010101" pitchFamily="49" charset="-122"/>
              <a:cs typeface="楷体" panose="02010609060101010101" pitchFamily="49" charset="-122"/>
            </a:endParaRPr>
          </a:p>
          <a:p>
            <a:pPr marL="725805" indent="-411480">
              <a:lnSpc>
                <a:spcPct val="120000"/>
              </a:lnSpc>
              <a:spcBef>
                <a:spcPts val="750"/>
              </a:spcBef>
              <a:spcAft>
                <a:spcPts val="0"/>
              </a:spcAft>
              <a:buFont typeface="+mj-ea"/>
              <a:buAutoNum type="circleNumDbPlain"/>
            </a:pPr>
            <a:r>
              <a:rPr lang="zh-CN" altLang="en-US" sz="2500" dirty="0">
                <a:latin typeface="楷体" panose="02010609060101010101" pitchFamily="49" charset="-122"/>
                <a:ea typeface="楷体" panose="02010609060101010101" pitchFamily="49" charset="-122"/>
                <a:cs typeface="楷体" panose="02010609060101010101" pitchFamily="49" charset="-122"/>
              </a:rPr>
              <a:t>用户三次或三次以上都没能正确地输入密码</a:t>
            </a:r>
            <a:r>
              <a:rPr lang="en-US" altLang="zh-CN" sz="2500" dirty="0">
                <a:latin typeface="楷体" panose="02010609060101010101" pitchFamily="49" charset="-122"/>
                <a:ea typeface="楷体" panose="02010609060101010101" pitchFamily="49" charset="-122"/>
                <a:cs typeface="楷体" panose="02010609060101010101" pitchFamily="49" charset="-122"/>
              </a:rPr>
              <a:t>,ATM </a:t>
            </a:r>
            <a:r>
              <a:rPr lang="zh-CN" altLang="en-US" sz="2500" dirty="0">
                <a:latin typeface="楷体" panose="02010609060101010101" pitchFamily="49" charset="-122"/>
                <a:ea typeface="楷体" panose="02010609060101010101" pitchFamily="49" charset="-122"/>
                <a:cs typeface="楷体" panose="02010609060101010101" pitchFamily="49" charset="-122"/>
              </a:rPr>
              <a:t>机发生吞卡</a:t>
            </a:r>
            <a:endParaRPr lang="en-US" altLang="zh-CN" sz="2500" dirty="0">
              <a:latin typeface="楷体" panose="02010609060101010101" pitchFamily="49" charset="-122"/>
              <a:ea typeface="楷体" panose="02010609060101010101" pitchFamily="49" charset="-122"/>
              <a:cs typeface="楷体" panose="02010609060101010101" pitchFamily="49" charset="-122"/>
            </a:endParaRPr>
          </a:p>
          <a:p>
            <a:pPr marL="725805" indent="-411480">
              <a:lnSpc>
                <a:spcPct val="120000"/>
              </a:lnSpc>
              <a:spcBef>
                <a:spcPts val="750"/>
              </a:spcBef>
              <a:spcAft>
                <a:spcPts val="0"/>
              </a:spcAft>
              <a:buFont typeface="+mj-ea"/>
              <a:buAutoNum type="circleNumDbPlain"/>
            </a:pPr>
            <a:r>
              <a:rPr lang="zh-CN" altLang="en-US" sz="2500" dirty="0">
                <a:latin typeface="楷体" panose="02010609060101010101" pitchFamily="49" charset="-122"/>
                <a:ea typeface="楷体" panose="02010609060101010101" pitchFamily="49" charset="-122"/>
                <a:cs typeface="楷体" panose="02010609060101010101" pitchFamily="49" charset="-122"/>
              </a:rPr>
              <a:t>用户选择了存款或转账功能</a:t>
            </a:r>
            <a:r>
              <a:rPr lang="en-US" altLang="zh-CN" sz="2500" dirty="0">
                <a:latin typeface="楷体" panose="02010609060101010101" pitchFamily="49" charset="-122"/>
                <a:ea typeface="楷体" panose="02010609060101010101" pitchFamily="49" charset="-122"/>
                <a:cs typeface="楷体" panose="02010609060101010101" pitchFamily="49" charset="-122"/>
              </a:rPr>
              <a:t>,</a:t>
            </a:r>
            <a:r>
              <a:rPr lang="zh-CN" altLang="en-US" sz="2500" dirty="0">
                <a:latin typeface="楷体" panose="02010609060101010101" pitchFamily="49" charset="-122"/>
                <a:ea typeface="楷体" panose="02010609060101010101" pitchFamily="49" charset="-122"/>
                <a:cs typeface="楷体" panose="02010609060101010101" pitchFamily="49" charset="-122"/>
              </a:rPr>
              <a:t>而不是取款功能</a:t>
            </a:r>
            <a:endParaRPr lang="en-US" altLang="zh-CN" sz="2500" dirty="0">
              <a:latin typeface="楷体" panose="02010609060101010101" pitchFamily="49" charset="-122"/>
              <a:ea typeface="楷体" panose="02010609060101010101" pitchFamily="49" charset="-122"/>
              <a:cs typeface="楷体" panose="02010609060101010101" pitchFamily="49" charset="-122"/>
            </a:endParaRPr>
          </a:p>
          <a:p>
            <a:pPr marL="725805" indent="-411480">
              <a:lnSpc>
                <a:spcPct val="120000"/>
              </a:lnSpc>
              <a:spcBef>
                <a:spcPts val="750"/>
              </a:spcBef>
              <a:spcAft>
                <a:spcPts val="0"/>
              </a:spcAft>
              <a:buFont typeface="+mj-ea"/>
              <a:buAutoNum type="circleNumDbPlain"/>
            </a:pPr>
            <a:r>
              <a:rPr lang="zh-CN" altLang="en-US" sz="2500" dirty="0">
                <a:latin typeface="楷体" panose="02010609060101010101" pitchFamily="49" charset="-122"/>
                <a:ea typeface="楷体" panose="02010609060101010101" pitchFamily="49" charset="-122"/>
                <a:cs typeface="楷体" panose="02010609060101010101" pitchFamily="49" charset="-122"/>
              </a:rPr>
              <a:t>用户在插入的卡上选择了一个非正确的账户</a:t>
            </a:r>
            <a:endParaRPr lang="en-US" altLang="zh-CN" sz="2500" dirty="0">
              <a:latin typeface="楷体" panose="02010609060101010101" pitchFamily="49" charset="-122"/>
              <a:ea typeface="楷体" panose="02010609060101010101" pitchFamily="49" charset="-122"/>
              <a:cs typeface="楷体" panose="02010609060101010101" pitchFamily="49" charset="-122"/>
            </a:endParaRPr>
          </a:p>
          <a:p>
            <a:pPr marL="725805" indent="-411480">
              <a:lnSpc>
                <a:spcPct val="120000"/>
              </a:lnSpc>
              <a:spcBef>
                <a:spcPts val="750"/>
              </a:spcBef>
              <a:spcAft>
                <a:spcPts val="0"/>
              </a:spcAft>
              <a:buFont typeface="+mj-ea"/>
              <a:buAutoNum type="circleNumDbPlain"/>
            </a:pPr>
            <a:r>
              <a:rPr lang="zh-CN" altLang="en-US" sz="2500" dirty="0">
                <a:latin typeface="楷体" panose="02010609060101010101" pitchFamily="49" charset="-122"/>
                <a:ea typeface="楷体" panose="02010609060101010101" pitchFamily="49" charset="-122"/>
                <a:cs typeface="楷体" panose="02010609060101010101" pitchFamily="49" charset="-122"/>
              </a:rPr>
              <a:t>用户的取款数额不正确</a:t>
            </a:r>
            <a:endParaRPr lang="en-US" altLang="zh-CN" sz="2500" dirty="0">
              <a:latin typeface="楷体" panose="02010609060101010101" pitchFamily="49" charset="-122"/>
              <a:ea typeface="楷体" panose="02010609060101010101" pitchFamily="49" charset="-122"/>
              <a:cs typeface="楷体" panose="02010609060101010101" pitchFamily="49" charset="-122"/>
            </a:endParaRPr>
          </a:p>
          <a:p>
            <a:pPr marL="725805" indent="-411480">
              <a:lnSpc>
                <a:spcPct val="120000"/>
              </a:lnSpc>
              <a:spcBef>
                <a:spcPts val="750"/>
              </a:spcBef>
              <a:spcAft>
                <a:spcPts val="0"/>
              </a:spcAft>
              <a:buFont typeface="+mj-ea"/>
              <a:buAutoNum type="circleNumDbPlain"/>
            </a:pPr>
            <a:r>
              <a:rPr lang="en-US" altLang="zh-CN" sz="2500" dirty="0">
                <a:latin typeface="楷体" panose="02010609060101010101" pitchFamily="49" charset="-122"/>
                <a:ea typeface="楷体" panose="02010609060101010101" pitchFamily="49" charset="-122"/>
                <a:cs typeface="楷体" panose="02010609060101010101" pitchFamily="49" charset="-122"/>
              </a:rPr>
              <a:t>ATM</a:t>
            </a:r>
            <a:r>
              <a:rPr lang="zh-CN" altLang="en-US" sz="2500" dirty="0">
                <a:latin typeface="楷体" panose="02010609060101010101" pitchFamily="49" charset="-122"/>
                <a:ea typeface="楷体" panose="02010609060101010101" pitchFamily="49" charset="-122"/>
                <a:cs typeface="楷体" panose="02010609060101010101" pitchFamily="49" charset="-122"/>
              </a:rPr>
              <a:t>机的现金不足</a:t>
            </a:r>
            <a:endParaRPr lang="en-US" altLang="zh-CN" sz="2500" dirty="0">
              <a:latin typeface="楷体" panose="02010609060101010101" pitchFamily="49" charset="-122"/>
              <a:ea typeface="楷体" panose="02010609060101010101" pitchFamily="49" charset="-122"/>
              <a:cs typeface="楷体" panose="02010609060101010101" pitchFamily="49" charset="-122"/>
            </a:endParaRPr>
          </a:p>
          <a:p>
            <a:pPr marL="725805" indent="-411480">
              <a:lnSpc>
                <a:spcPct val="120000"/>
              </a:lnSpc>
              <a:spcBef>
                <a:spcPts val="750"/>
              </a:spcBef>
              <a:spcAft>
                <a:spcPts val="0"/>
              </a:spcAft>
              <a:buFont typeface="+mj-ea"/>
              <a:buAutoNum type="circleNumDbPlain"/>
            </a:pPr>
            <a:r>
              <a:rPr lang="zh-CN" altLang="en-US" sz="2500" dirty="0">
                <a:latin typeface="楷体" panose="02010609060101010101" pitchFamily="49" charset="-122"/>
                <a:ea typeface="楷体" panose="02010609060101010101" pitchFamily="49" charset="-122"/>
                <a:cs typeface="楷体" panose="02010609060101010101" pitchFamily="49" charset="-122"/>
              </a:rPr>
              <a:t>用户输入了一个不存在的数额</a:t>
            </a:r>
            <a:endParaRPr lang="en-US" altLang="zh-CN" sz="2500" dirty="0">
              <a:latin typeface="楷体" panose="02010609060101010101" pitchFamily="49" charset="-122"/>
              <a:ea typeface="楷体" panose="02010609060101010101" pitchFamily="49" charset="-122"/>
              <a:cs typeface="楷体" panose="02010609060101010101" pitchFamily="49" charset="-122"/>
            </a:endParaRPr>
          </a:p>
          <a:p>
            <a:pPr marL="725805" indent="-411480">
              <a:lnSpc>
                <a:spcPct val="120000"/>
              </a:lnSpc>
              <a:spcBef>
                <a:spcPts val="750"/>
              </a:spcBef>
              <a:spcAft>
                <a:spcPts val="0"/>
              </a:spcAft>
              <a:buFont typeface="+mj-ea"/>
              <a:buAutoNum type="circleNumDbPlain"/>
            </a:pPr>
            <a:r>
              <a:rPr lang="zh-CN" altLang="en-US" sz="2500" dirty="0">
                <a:latin typeface="楷体" panose="02010609060101010101" pitchFamily="49" charset="-122"/>
                <a:ea typeface="楷体" panose="02010609060101010101" pitchFamily="49" charset="-122"/>
                <a:cs typeface="楷体" panose="02010609060101010101" pitchFamily="49" charset="-122"/>
              </a:rPr>
              <a:t>用户输入的数额超出了每日的取款限额</a:t>
            </a:r>
            <a:endParaRPr lang="en-US" altLang="zh-CN" sz="2500" dirty="0">
              <a:latin typeface="楷体" panose="02010609060101010101" pitchFamily="49" charset="-122"/>
              <a:ea typeface="楷体" panose="02010609060101010101" pitchFamily="49" charset="-122"/>
              <a:cs typeface="楷体" panose="02010609060101010101" pitchFamily="49" charset="-122"/>
            </a:endParaRPr>
          </a:p>
          <a:p>
            <a:pPr marL="725805" indent="-411480">
              <a:lnSpc>
                <a:spcPct val="120000"/>
              </a:lnSpc>
              <a:spcBef>
                <a:spcPts val="750"/>
              </a:spcBef>
              <a:buFont typeface="+mj-ea"/>
              <a:buAutoNum type="circleNumDbPlain"/>
            </a:pPr>
            <a:r>
              <a:rPr lang="zh-CN" altLang="en-US" sz="2500" dirty="0">
                <a:latin typeface="楷体" panose="02010609060101010101" pitchFamily="49" charset="-122"/>
                <a:ea typeface="楷体" panose="02010609060101010101" pitchFamily="49" charset="-122"/>
                <a:cs typeface="楷体" panose="02010609060101010101" pitchFamily="49" charset="-122"/>
              </a:rPr>
              <a:t>用户银行卡账户的余额不足 </a:t>
            </a:r>
            <a:endParaRPr lang="zh-CN" altLang="en-US" sz="2500" dirty="0">
              <a:latin typeface="楷体" panose="02010609060101010101" pitchFamily="49" charset="-122"/>
              <a:ea typeface="楷体" panose="02010609060101010101" pitchFamily="49" charset="-122"/>
              <a:cs typeface="楷体" panose="02010609060101010101" pitchFamily="49" charset="-122"/>
            </a:endParaRPr>
          </a:p>
          <a:p>
            <a:endParaRPr kumimoji="1" lang="zh-CN" altLang="en-US" dirty="0"/>
          </a:p>
        </p:txBody>
      </p:sp>
      <p:sp>
        <p:nvSpPr>
          <p:cNvPr id="4" name="幻灯片编号占位符 3"/>
          <p:cNvSpPr>
            <a:spLocks noGrp="1"/>
          </p:cNvSpPr>
          <p:nvPr>
            <p:ph type="sldNum" sz="quarter" idx="10"/>
          </p:nvPr>
        </p:nvSpPr>
        <p:spPr/>
        <p:txBody>
          <a:bodyPr/>
          <a:lstStyle/>
          <a:p>
            <a:pPr>
              <a:spcAft>
                <a:spcPts val="0"/>
              </a:spcAft>
            </a:pPr>
            <a:fld id="{465EFE0A-B425-5D4C-B2B5-64972D2E3BEB}" type="slidenum">
              <a:rPr lang="en-US" altLang="zh-CN" smtClean="0"/>
            </a:fld>
            <a:endParaRPr lang="en-US" altLang="zh-CN"/>
          </a:p>
        </p:txBody>
      </p:sp>
    </p:spTree>
  </p:cSld>
  <p:clrMapOvr>
    <a:masterClrMapping/>
  </p:clrMapOvr>
  <p:transition spd="slow">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0"/>
          </p:nvPr>
        </p:nvSpPr>
        <p:spPr/>
        <p:txBody>
          <a:bodyPr/>
          <a:lstStyle/>
          <a:p>
            <a:pPr>
              <a:spcAft>
                <a:spcPts val="0"/>
              </a:spcAft>
            </a:pPr>
            <a:fld id="{465EFE0A-B425-5D4C-B2B5-64972D2E3BEB}" type="slidenum">
              <a:rPr lang="en-US" altLang="zh-CN" smtClean="0"/>
            </a:fld>
            <a:endParaRPr lang="en-US" altLang="zh-CN"/>
          </a:p>
        </p:txBody>
      </p:sp>
      <p:sp>
        <p:nvSpPr>
          <p:cNvPr id="5" name="标题 4"/>
          <p:cNvSpPr>
            <a:spLocks noGrp="1"/>
          </p:cNvSpPr>
          <p:nvPr>
            <p:ph type="title"/>
          </p:nvPr>
        </p:nvSpPr>
        <p:spPr/>
        <p:txBody>
          <a:bodyPr/>
          <a:lstStyle/>
          <a:p>
            <a:pPr>
              <a:spcAft>
                <a:spcPts val="0"/>
              </a:spcAft>
            </a:pPr>
            <a:r>
              <a:rPr lang="zh-CN" altLang="en-US" dirty="0"/>
              <a:t>基于场景的测试方法 </a:t>
            </a:r>
            <a:r>
              <a:rPr lang="en-US" altLang="zh-CN" dirty="0"/>
              <a:t>–</a:t>
            </a:r>
            <a:r>
              <a:rPr lang="zh-CN" altLang="en-US" dirty="0"/>
              <a:t> 示例</a:t>
            </a:r>
            <a:r>
              <a:rPr lang="zh-CN" altLang="en-US" sz="2400" b="0" dirty="0"/>
              <a:t>（续）</a:t>
            </a:r>
            <a:endParaRPr lang="zh-CN" altLang="en-US" sz="2400" b="0" dirty="0"/>
          </a:p>
        </p:txBody>
      </p:sp>
      <p:pic>
        <p:nvPicPr>
          <p:cNvPr id="7" name="图片 6"/>
          <p:cNvPicPr>
            <a:picLocks noChangeAspect="1"/>
          </p:cNvPicPr>
          <p:nvPr/>
        </p:nvPicPr>
        <p:blipFill>
          <a:blip r:embed="rId1"/>
          <a:stretch>
            <a:fillRect/>
          </a:stretch>
        </p:blipFill>
        <p:spPr>
          <a:xfrm>
            <a:off x="725863" y="803483"/>
            <a:ext cx="6919275" cy="3862772"/>
          </a:xfrm>
          <a:prstGeom prst="rect">
            <a:avLst/>
          </a:prstGeom>
        </p:spPr>
      </p:pic>
    </p:spTree>
  </p:cSld>
  <p:clrMapOvr>
    <a:masterClrMapping/>
  </p:clrMapOvr>
  <p:transition spd="slow">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8772" y="265609"/>
            <a:ext cx="5681469" cy="421482"/>
          </a:xfrm>
        </p:spPr>
        <p:txBody>
          <a:bodyPr>
            <a:normAutofit fontScale="90000"/>
          </a:bodyPr>
          <a:lstStyle/>
          <a:p>
            <a:pPr>
              <a:spcAft>
                <a:spcPts val="0"/>
              </a:spcAft>
            </a:pPr>
            <a:r>
              <a:rPr lang="zh-CN" altLang="en-US" sz="3100" dirty="0"/>
              <a:t>基于场景的测试方法 </a:t>
            </a:r>
            <a:r>
              <a:rPr lang="en-US" altLang="zh-CN" sz="3100" dirty="0"/>
              <a:t>–</a:t>
            </a:r>
            <a:r>
              <a:rPr lang="zh-CN" altLang="en-US" sz="3100" dirty="0"/>
              <a:t> 示例</a:t>
            </a:r>
            <a:r>
              <a:rPr lang="zh-CN" altLang="en-US" dirty="0"/>
              <a:t>（续）</a:t>
            </a:r>
            <a:endParaRPr lang="zh-CN" altLang="en-US" dirty="0"/>
          </a:p>
        </p:txBody>
      </p:sp>
      <p:sp>
        <p:nvSpPr>
          <p:cNvPr id="4" name="幻灯片编号占位符 3"/>
          <p:cNvSpPr>
            <a:spLocks noGrp="1"/>
          </p:cNvSpPr>
          <p:nvPr>
            <p:ph type="sldNum" sz="quarter" idx="10"/>
          </p:nvPr>
        </p:nvSpPr>
        <p:spPr/>
        <p:txBody>
          <a:bodyPr/>
          <a:lstStyle/>
          <a:p>
            <a:pPr>
              <a:spcAft>
                <a:spcPts val="0"/>
              </a:spcAft>
            </a:pPr>
            <a:fld id="{465EFE0A-B425-5D4C-B2B5-64972D2E3BEB}" type="slidenum">
              <a:rPr lang="en-US" altLang="zh-CN" smtClean="0"/>
            </a:fld>
            <a:endParaRPr lang="en-US" altLang="zh-CN"/>
          </a:p>
        </p:txBody>
      </p:sp>
      <p:sp>
        <p:nvSpPr>
          <p:cNvPr id="7" name="矩形 6"/>
          <p:cNvSpPr/>
          <p:nvPr/>
        </p:nvSpPr>
        <p:spPr>
          <a:xfrm>
            <a:off x="450192" y="849088"/>
            <a:ext cx="8243616" cy="3930650"/>
          </a:xfrm>
          <a:prstGeom prst="rect">
            <a:avLst/>
          </a:prstGeom>
        </p:spPr>
        <p:txBody>
          <a:bodyPr wrap="square">
            <a:spAutoFit/>
          </a:bodyPr>
          <a:lstStyle/>
          <a:p>
            <a:pPr marL="308610" indent="-308610">
              <a:lnSpc>
                <a:spcPct val="130000"/>
              </a:lnSpc>
              <a:spcAft>
                <a:spcPts val="0"/>
              </a:spcAft>
              <a:buFont typeface="+mj-ea"/>
              <a:buAutoNum type="circleNumDbPlain"/>
            </a:pPr>
            <a:r>
              <a:rPr lang="zh-TW" altLang="en-US" sz="1600" dirty="0">
                <a:latin typeface="Arial" panose="020B0604020202020204" pitchFamily="34" charset="0"/>
                <a:ea typeface="宋体" panose="02010600030101010101" pitchFamily="2" charset="-122"/>
                <a:cs typeface="Arial" panose="020B0604020202020204" pitchFamily="34" charset="0"/>
              </a:rPr>
              <a:t>成功地从账户中提取现金 </a:t>
            </a:r>
            <a:r>
              <a:rPr lang="en-US" altLang="zh-TW" sz="1600" dirty="0">
                <a:latin typeface="Arial" panose="020B0604020202020204" pitchFamily="34" charset="0"/>
                <a:ea typeface="宋体" panose="02010600030101010101" pitchFamily="2" charset="-122"/>
                <a:cs typeface="Arial" panose="020B0604020202020204" pitchFamily="34" charset="0"/>
              </a:rPr>
              <a:t>(</a:t>
            </a:r>
            <a:r>
              <a:rPr lang="zh-TW" altLang="en-US" sz="1600" dirty="0">
                <a:latin typeface="Arial" panose="020B0604020202020204" pitchFamily="34" charset="0"/>
                <a:ea typeface="宋体" panose="02010600030101010101" pitchFamily="2" charset="-122"/>
                <a:cs typeface="Arial" panose="020B0604020202020204" pitchFamily="34" charset="0"/>
              </a:rPr>
              <a:t>覆盖 </a:t>
            </a:r>
            <a:r>
              <a:rPr lang="en-US" altLang="zh-TW" sz="1600" dirty="0">
                <a:latin typeface="Arial" panose="020B0604020202020204" pitchFamily="34" charset="0"/>
                <a:ea typeface="宋体" panose="02010600030101010101" pitchFamily="2" charset="-122"/>
                <a:cs typeface="Arial" panose="020B0604020202020204" pitchFamily="34" charset="0"/>
              </a:rPr>
              <a:t>U1,S1.1,U2,S2.1,U3.1,U4, S4.1,U5,S5.1,S6,S7,S8,S9,U6)</a:t>
            </a:r>
            <a:endParaRPr lang="en-US" altLang="zh-TW" sz="1600" dirty="0">
              <a:latin typeface="Arial" panose="020B0604020202020204" pitchFamily="34" charset="0"/>
              <a:ea typeface="宋体" panose="02010600030101010101" pitchFamily="2" charset="-122"/>
              <a:cs typeface="Arial" panose="020B0604020202020204" pitchFamily="34" charset="0"/>
            </a:endParaRPr>
          </a:p>
          <a:p>
            <a:pPr marL="308610" indent="-308610">
              <a:lnSpc>
                <a:spcPct val="130000"/>
              </a:lnSpc>
              <a:spcBef>
                <a:spcPts val="0"/>
              </a:spcBef>
              <a:spcAft>
                <a:spcPts val="0"/>
              </a:spcAft>
              <a:buFont typeface="+mj-ea"/>
              <a:buAutoNum type="circleNumDbPlain"/>
            </a:pPr>
            <a:r>
              <a:rPr lang="zh-TW" altLang="en-US" sz="1600" dirty="0">
                <a:latin typeface="Arial" panose="020B0604020202020204" pitchFamily="34" charset="0"/>
                <a:ea typeface="宋体" panose="02010600030101010101" pitchFamily="2" charset="-122"/>
                <a:cs typeface="Arial" panose="020B0604020202020204" pitchFamily="34" charset="0"/>
              </a:rPr>
              <a:t>用户银行卡无法被</a:t>
            </a:r>
            <a:r>
              <a:rPr lang="en-US" altLang="zh-TW" sz="1600" dirty="0">
                <a:latin typeface="Arial" panose="020B0604020202020204" pitchFamily="34" charset="0"/>
                <a:ea typeface="宋体" panose="02010600030101010101" pitchFamily="2" charset="-122"/>
                <a:cs typeface="Arial" panose="020B0604020202020204" pitchFamily="34" charset="0"/>
              </a:rPr>
              <a:t>ATM</a:t>
            </a:r>
            <a:r>
              <a:rPr lang="zh-TW" altLang="en-US" sz="1600" dirty="0">
                <a:latin typeface="Arial" panose="020B0604020202020204" pitchFamily="34" charset="0"/>
                <a:ea typeface="宋体" panose="02010600030101010101" pitchFamily="2" charset="-122"/>
                <a:cs typeface="Arial" panose="020B0604020202020204" pitchFamily="34" charset="0"/>
              </a:rPr>
              <a:t>机识别 </a:t>
            </a:r>
            <a:r>
              <a:rPr lang="en-US" altLang="zh-TW" sz="1600" dirty="0">
                <a:latin typeface="Arial" panose="020B0604020202020204" pitchFamily="34" charset="0"/>
                <a:ea typeface="宋体" panose="02010600030101010101" pitchFamily="2" charset="-122"/>
                <a:cs typeface="Arial" panose="020B0604020202020204" pitchFamily="34" charset="0"/>
              </a:rPr>
              <a:t>(</a:t>
            </a:r>
            <a:r>
              <a:rPr lang="zh-TW" altLang="en-US" sz="1600" dirty="0">
                <a:latin typeface="Arial" panose="020B0604020202020204" pitchFamily="34" charset="0"/>
                <a:ea typeface="宋体" panose="02010600030101010101" pitchFamily="2" charset="-122"/>
                <a:cs typeface="Arial" panose="020B0604020202020204" pitchFamily="34" charset="0"/>
              </a:rPr>
              <a:t>覆盖</a:t>
            </a:r>
            <a:r>
              <a:rPr lang="en-US" altLang="zh-TW" sz="1600" dirty="0">
                <a:latin typeface="Arial" panose="020B0604020202020204" pitchFamily="34" charset="0"/>
                <a:ea typeface="宋体" panose="02010600030101010101" pitchFamily="2" charset="-122"/>
                <a:cs typeface="Arial" panose="020B0604020202020204" pitchFamily="34" charset="0"/>
              </a:rPr>
              <a:t>U1,S1.2,S9)</a:t>
            </a:r>
            <a:endParaRPr lang="en-US" altLang="zh-TW" sz="1600" dirty="0">
              <a:latin typeface="Arial" panose="020B0604020202020204" pitchFamily="34" charset="0"/>
              <a:ea typeface="宋体" panose="02010600030101010101" pitchFamily="2" charset="-122"/>
              <a:cs typeface="Arial" panose="020B0604020202020204" pitchFamily="34" charset="0"/>
            </a:endParaRPr>
          </a:p>
          <a:p>
            <a:pPr marL="308610" indent="-308610">
              <a:lnSpc>
                <a:spcPct val="130000"/>
              </a:lnSpc>
              <a:spcBef>
                <a:spcPts val="0"/>
              </a:spcBef>
              <a:spcAft>
                <a:spcPts val="0"/>
              </a:spcAft>
              <a:buFont typeface="+mj-ea"/>
              <a:buAutoNum type="circleNumDbPlain"/>
            </a:pPr>
            <a:r>
              <a:rPr lang="zh-CN" altLang="en-US" sz="1600" dirty="0">
                <a:latin typeface="Arial" panose="020B0604020202020204" pitchFamily="34" charset="0"/>
                <a:ea typeface="宋体" panose="02010600030101010101" pitchFamily="2" charset="-122"/>
                <a:cs typeface="Arial" panose="020B0604020202020204" pitchFamily="34" charset="0"/>
              </a:rPr>
              <a:t>用户输入密码不正确</a:t>
            </a:r>
            <a:r>
              <a:rPr lang="en-US" altLang="zh-CN" sz="1600" dirty="0">
                <a:latin typeface="Arial" panose="020B0604020202020204" pitchFamily="34" charset="0"/>
                <a:ea typeface="宋体" panose="02010600030101010101" pitchFamily="2" charset="-122"/>
                <a:cs typeface="Arial" panose="020B0604020202020204" pitchFamily="34" charset="0"/>
              </a:rPr>
              <a:t>&lt;3 </a:t>
            </a:r>
            <a:r>
              <a:rPr lang="zh-CN" altLang="en-US" sz="1600" dirty="0">
                <a:latin typeface="Arial" panose="020B0604020202020204" pitchFamily="34" charset="0"/>
                <a:ea typeface="宋体" panose="02010600030101010101" pitchFamily="2" charset="-122"/>
                <a:cs typeface="Arial" panose="020B0604020202020204" pitchFamily="34" charset="0"/>
              </a:rPr>
              <a:t>次 </a:t>
            </a:r>
            <a:r>
              <a:rPr lang="en-US" altLang="zh-TW" sz="1600" dirty="0">
                <a:latin typeface="Arial" panose="020B0604020202020204" pitchFamily="34" charset="0"/>
                <a:ea typeface="宋体" panose="02010600030101010101" pitchFamily="2" charset="-122"/>
                <a:cs typeface="Arial" panose="020B0604020202020204" pitchFamily="34" charset="0"/>
              </a:rPr>
              <a:t>(</a:t>
            </a:r>
            <a:r>
              <a:rPr lang="zh-TW" altLang="en-US" sz="1600" dirty="0">
                <a:latin typeface="Arial" panose="020B0604020202020204" pitchFamily="34" charset="0"/>
                <a:ea typeface="宋体" panose="02010600030101010101" pitchFamily="2" charset="-122"/>
                <a:cs typeface="Arial" panose="020B0604020202020204" pitchFamily="34" charset="0"/>
              </a:rPr>
              <a:t>覆盖 </a:t>
            </a:r>
            <a:r>
              <a:rPr lang="en-US" altLang="zh-TW" sz="1600" dirty="0">
                <a:latin typeface="Arial" panose="020B0604020202020204" pitchFamily="34" charset="0"/>
                <a:ea typeface="宋体" panose="02010600030101010101" pitchFamily="2" charset="-122"/>
                <a:cs typeface="Arial" panose="020B0604020202020204" pitchFamily="34" charset="0"/>
              </a:rPr>
              <a:t>U1,S1.1,U2,S2.2)</a:t>
            </a:r>
            <a:endParaRPr lang="en-US" altLang="zh-CN" sz="1600" dirty="0">
              <a:latin typeface="Arial" panose="020B0604020202020204" pitchFamily="34" charset="0"/>
              <a:ea typeface="宋体" panose="02010600030101010101" pitchFamily="2" charset="-122"/>
              <a:cs typeface="Arial" panose="020B0604020202020204" pitchFamily="34" charset="0"/>
            </a:endParaRPr>
          </a:p>
          <a:p>
            <a:pPr marL="308610" indent="-308610">
              <a:lnSpc>
                <a:spcPct val="130000"/>
              </a:lnSpc>
              <a:spcBef>
                <a:spcPts val="0"/>
              </a:spcBef>
              <a:spcAft>
                <a:spcPts val="0"/>
              </a:spcAft>
              <a:buFont typeface="+mj-ea"/>
              <a:buAutoNum type="circleNumDbPlain"/>
            </a:pPr>
            <a:r>
              <a:rPr lang="en-US" altLang="zh-CN" sz="1600" dirty="0">
                <a:latin typeface="Arial" panose="020B0604020202020204" pitchFamily="34" charset="0"/>
                <a:ea typeface="宋体" panose="02010600030101010101" pitchFamily="2" charset="-122"/>
                <a:cs typeface="Arial" panose="020B0604020202020204" pitchFamily="34" charset="0"/>
              </a:rPr>
              <a:t>3 </a:t>
            </a:r>
            <a:r>
              <a:rPr lang="zh-CN" altLang="en-US" sz="1600" dirty="0">
                <a:latin typeface="Arial" panose="020B0604020202020204" pitchFamily="34" charset="0"/>
                <a:ea typeface="宋体" panose="02010600030101010101" pitchFamily="2" charset="-122"/>
                <a:cs typeface="Arial" panose="020B0604020202020204" pitchFamily="34" charset="0"/>
              </a:rPr>
              <a:t>次输入用户密码不正确 </a:t>
            </a:r>
            <a:r>
              <a:rPr lang="en-US" altLang="zh-TW" sz="1600" dirty="0">
                <a:latin typeface="Arial" panose="020B0604020202020204" pitchFamily="34" charset="0"/>
                <a:ea typeface="宋体" panose="02010600030101010101" pitchFamily="2" charset="-122"/>
                <a:cs typeface="Arial" panose="020B0604020202020204" pitchFamily="34" charset="0"/>
              </a:rPr>
              <a:t>(</a:t>
            </a:r>
            <a:r>
              <a:rPr lang="zh-TW" altLang="en-US" sz="1600" dirty="0">
                <a:latin typeface="Arial" panose="020B0604020202020204" pitchFamily="34" charset="0"/>
                <a:ea typeface="宋体" panose="02010600030101010101" pitchFamily="2" charset="-122"/>
                <a:cs typeface="Arial" panose="020B0604020202020204" pitchFamily="34" charset="0"/>
              </a:rPr>
              <a:t>覆盖 </a:t>
            </a:r>
            <a:r>
              <a:rPr lang="en-US" altLang="zh-TW" sz="1600" dirty="0">
                <a:latin typeface="Arial" panose="020B0604020202020204" pitchFamily="34" charset="0"/>
                <a:ea typeface="宋体" panose="02010600030101010101" pitchFamily="2" charset="-122"/>
                <a:cs typeface="Arial" panose="020B0604020202020204" pitchFamily="34" charset="0"/>
              </a:rPr>
              <a:t>U1,S1.1,U2,S2.2,U2,S2.3,S3)</a:t>
            </a:r>
            <a:endParaRPr lang="en-US" altLang="zh-CN" sz="1600" dirty="0">
              <a:latin typeface="Arial" panose="020B0604020202020204" pitchFamily="34" charset="0"/>
              <a:ea typeface="宋体" panose="02010600030101010101" pitchFamily="2" charset="-122"/>
              <a:cs typeface="Arial" panose="020B0604020202020204" pitchFamily="34" charset="0"/>
            </a:endParaRPr>
          </a:p>
          <a:p>
            <a:pPr marL="308610" indent="-308610">
              <a:lnSpc>
                <a:spcPct val="130000"/>
              </a:lnSpc>
              <a:spcBef>
                <a:spcPts val="0"/>
              </a:spcBef>
              <a:spcAft>
                <a:spcPts val="0"/>
              </a:spcAft>
              <a:buFont typeface="+mj-ea"/>
              <a:buAutoNum type="circleNumDbPlain"/>
            </a:pPr>
            <a:r>
              <a:rPr lang="en-US" altLang="zh-CN" sz="1600" dirty="0">
                <a:latin typeface="Arial" panose="020B0604020202020204" pitchFamily="34" charset="0"/>
                <a:ea typeface="宋体" panose="02010600030101010101" pitchFamily="2" charset="-122"/>
                <a:cs typeface="Arial" panose="020B0604020202020204" pitchFamily="34" charset="0"/>
              </a:rPr>
              <a:t>ATM </a:t>
            </a:r>
            <a:r>
              <a:rPr lang="zh-CN" altLang="en-US" sz="1600" dirty="0">
                <a:latin typeface="Arial" panose="020B0604020202020204" pitchFamily="34" charset="0"/>
                <a:ea typeface="宋体" panose="02010600030101010101" pitchFamily="2" charset="-122"/>
                <a:cs typeface="Arial" panose="020B0604020202020204" pitchFamily="34" charset="0"/>
              </a:rPr>
              <a:t>机中现金不足 </a:t>
            </a:r>
            <a:r>
              <a:rPr lang="en-US" altLang="zh-TW" sz="1600" dirty="0">
                <a:latin typeface="Arial" panose="020B0604020202020204" pitchFamily="34" charset="0"/>
                <a:ea typeface="宋体" panose="02010600030101010101" pitchFamily="2" charset="-122"/>
                <a:cs typeface="Arial" panose="020B0604020202020204" pitchFamily="34" charset="0"/>
              </a:rPr>
              <a:t>(</a:t>
            </a:r>
            <a:r>
              <a:rPr lang="zh-TW" altLang="en-US" sz="1600" dirty="0">
                <a:latin typeface="Arial" panose="020B0604020202020204" pitchFamily="34" charset="0"/>
                <a:ea typeface="宋体" panose="02010600030101010101" pitchFamily="2" charset="-122"/>
                <a:cs typeface="Arial" panose="020B0604020202020204" pitchFamily="34" charset="0"/>
              </a:rPr>
              <a:t>覆盖 </a:t>
            </a:r>
            <a:r>
              <a:rPr lang="en-US" altLang="zh-TW" sz="1600" dirty="0">
                <a:latin typeface="Arial" panose="020B0604020202020204" pitchFamily="34" charset="0"/>
                <a:ea typeface="宋体" panose="02010600030101010101" pitchFamily="2" charset="-122"/>
                <a:cs typeface="Arial" panose="020B0604020202020204" pitchFamily="34" charset="0"/>
              </a:rPr>
              <a:t>U1, S1.1, U2, S2.1, U3.1, U4,S4.1,U5, S5.3)</a:t>
            </a:r>
            <a:endParaRPr lang="zh-CN" altLang="en-US" sz="1600" dirty="0">
              <a:latin typeface="Arial" panose="020B0604020202020204" pitchFamily="34" charset="0"/>
              <a:ea typeface="宋体" panose="02010600030101010101" pitchFamily="2" charset="-122"/>
              <a:cs typeface="Arial" panose="020B0604020202020204" pitchFamily="34" charset="0"/>
            </a:endParaRPr>
          </a:p>
          <a:p>
            <a:pPr marL="308610" indent="-308610">
              <a:lnSpc>
                <a:spcPct val="130000"/>
              </a:lnSpc>
              <a:spcBef>
                <a:spcPts val="0"/>
              </a:spcBef>
              <a:spcAft>
                <a:spcPts val="0"/>
              </a:spcAft>
              <a:buFont typeface="+mj-ea"/>
              <a:buAutoNum type="circleNumDbPlain"/>
            </a:pPr>
            <a:r>
              <a:rPr lang="zh-CN" altLang="en-US" sz="1600" dirty="0">
                <a:latin typeface="Arial" panose="020B0604020202020204" pitchFamily="34" charset="0"/>
                <a:ea typeface="宋体" panose="02010600030101010101" pitchFamily="2" charset="-122"/>
                <a:cs typeface="Arial" panose="020B0604020202020204" pitchFamily="34" charset="0"/>
              </a:rPr>
              <a:t>用户账户余额不足</a:t>
            </a:r>
            <a:r>
              <a:rPr lang="en-US" altLang="zh-TW" sz="1600" dirty="0">
                <a:latin typeface="Arial" panose="020B0604020202020204" pitchFamily="34" charset="0"/>
                <a:ea typeface="宋体" panose="02010600030101010101" pitchFamily="2" charset="-122"/>
                <a:cs typeface="Arial" panose="020B0604020202020204" pitchFamily="34" charset="0"/>
              </a:rPr>
              <a:t>(</a:t>
            </a:r>
            <a:r>
              <a:rPr lang="zh-TW" altLang="en-US" sz="1600" dirty="0">
                <a:latin typeface="Arial" panose="020B0604020202020204" pitchFamily="34" charset="0"/>
                <a:ea typeface="宋体" panose="02010600030101010101" pitchFamily="2" charset="-122"/>
                <a:cs typeface="Arial" panose="020B0604020202020204" pitchFamily="34" charset="0"/>
              </a:rPr>
              <a:t>覆盖 </a:t>
            </a:r>
            <a:r>
              <a:rPr lang="en-US" altLang="zh-TW" sz="1600" dirty="0">
                <a:latin typeface="Arial" panose="020B0604020202020204" pitchFamily="34" charset="0"/>
                <a:ea typeface="宋体" panose="02010600030101010101" pitchFamily="2" charset="-122"/>
                <a:cs typeface="Arial" panose="020B0604020202020204" pitchFamily="34" charset="0"/>
              </a:rPr>
              <a:t>U1, S1.1, U2,S2.1, U3.1, U4, S4.1,U5, S5.6)</a:t>
            </a:r>
            <a:endParaRPr lang="en-US" altLang="zh-TW" sz="1600" dirty="0">
              <a:latin typeface="Arial" panose="020B0604020202020204" pitchFamily="34" charset="0"/>
              <a:ea typeface="宋体" panose="02010600030101010101" pitchFamily="2" charset="-122"/>
              <a:cs typeface="Arial" panose="020B0604020202020204" pitchFamily="34" charset="0"/>
            </a:endParaRPr>
          </a:p>
          <a:p>
            <a:pPr marL="308610" indent="-308610">
              <a:lnSpc>
                <a:spcPct val="130000"/>
              </a:lnSpc>
              <a:spcBef>
                <a:spcPts val="0"/>
              </a:spcBef>
              <a:spcAft>
                <a:spcPts val="0"/>
              </a:spcAft>
              <a:buFont typeface="+mj-ea"/>
              <a:buAutoNum type="circleNumDbPlain"/>
            </a:pPr>
            <a:r>
              <a:rPr lang="zh-TW" altLang="en-US" sz="1600" dirty="0">
                <a:latin typeface="Arial" panose="020B0604020202020204" pitchFamily="34" charset="0"/>
                <a:ea typeface="宋体" panose="02010600030101010101" pitchFamily="2" charset="-122"/>
                <a:cs typeface="Arial" panose="020B0604020202020204" pitchFamily="34" charset="0"/>
              </a:rPr>
              <a:t>用户输入的取款金额不正确 </a:t>
            </a:r>
            <a:r>
              <a:rPr lang="en-US" altLang="zh-TW" sz="1600" dirty="0">
                <a:latin typeface="Arial" panose="020B0604020202020204" pitchFamily="34" charset="0"/>
                <a:ea typeface="宋体" panose="02010600030101010101" pitchFamily="2" charset="-122"/>
                <a:cs typeface="Arial" panose="020B0604020202020204" pitchFamily="34" charset="0"/>
              </a:rPr>
              <a:t>(</a:t>
            </a:r>
            <a:r>
              <a:rPr lang="zh-TW" altLang="en-US" sz="1600" dirty="0">
                <a:latin typeface="Arial" panose="020B0604020202020204" pitchFamily="34" charset="0"/>
                <a:ea typeface="宋体" panose="02010600030101010101" pitchFamily="2" charset="-122"/>
                <a:cs typeface="Arial" panose="020B0604020202020204" pitchFamily="34" charset="0"/>
              </a:rPr>
              <a:t>覆盖 </a:t>
            </a:r>
            <a:r>
              <a:rPr lang="en-US" altLang="zh-TW" sz="1600" dirty="0">
                <a:latin typeface="Arial" panose="020B0604020202020204" pitchFamily="34" charset="0"/>
                <a:ea typeface="宋体" panose="02010600030101010101" pitchFamily="2" charset="-122"/>
                <a:cs typeface="Arial" panose="020B0604020202020204" pitchFamily="34" charset="0"/>
              </a:rPr>
              <a:t>U1, S1.1,U2, S2.1, U3.1, U4, S4.1, U5, S5.2)</a:t>
            </a:r>
            <a:endParaRPr lang="en-US" altLang="zh-TW" sz="1600" dirty="0">
              <a:latin typeface="Arial" panose="020B0604020202020204" pitchFamily="34" charset="0"/>
              <a:ea typeface="宋体" panose="02010600030101010101" pitchFamily="2" charset="-122"/>
              <a:cs typeface="Arial" panose="020B0604020202020204" pitchFamily="34" charset="0"/>
            </a:endParaRPr>
          </a:p>
          <a:p>
            <a:pPr marL="308610" indent="-308610">
              <a:lnSpc>
                <a:spcPct val="130000"/>
              </a:lnSpc>
              <a:spcBef>
                <a:spcPts val="0"/>
              </a:spcBef>
              <a:spcAft>
                <a:spcPts val="0"/>
              </a:spcAft>
              <a:buFont typeface="+mj-ea"/>
              <a:buAutoNum type="circleNumDbPlain"/>
            </a:pPr>
            <a:r>
              <a:rPr lang="zh-TW" altLang="en-US" sz="1600" dirty="0">
                <a:latin typeface="Arial" panose="020B0604020202020204" pitchFamily="34" charset="0"/>
                <a:ea typeface="宋体" panose="02010600030101010101" pitchFamily="2" charset="-122"/>
                <a:cs typeface="Arial" panose="020B0604020202020204" pitchFamily="34" charset="0"/>
              </a:rPr>
              <a:t>用户输入的密码不正确 </a:t>
            </a:r>
            <a:r>
              <a:rPr lang="en-US" altLang="zh-TW" sz="1600" dirty="0">
                <a:latin typeface="Arial" panose="020B0604020202020204" pitchFamily="34" charset="0"/>
                <a:ea typeface="宋体" panose="02010600030101010101" pitchFamily="2" charset="-122"/>
                <a:cs typeface="Arial" panose="020B0604020202020204" pitchFamily="34" charset="0"/>
              </a:rPr>
              <a:t>&gt; 3 </a:t>
            </a:r>
            <a:r>
              <a:rPr lang="zh-TW" altLang="en-US" sz="1600" dirty="0">
                <a:latin typeface="Arial" panose="020B0604020202020204" pitchFamily="34" charset="0"/>
                <a:ea typeface="宋体" panose="02010600030101010101" pitchFamily="2" charset="-122"/>
                <a:cs typeface="Arial" panose="020B0604020202020204" pitchFamily="34" charset="0"/>
              </a:rPr>
              <a:t>次 </a:t>
            </a:r>
            <a:r>
              <a:rPr lang="en-US" altLang="zh-TW" sz="1600" dirty="0">
                <a:latin typeface="Arial" panose="020B0604020202020204" pitchFamily="34" charset="0"/>
                <a:ea typeface="宋体" panose="02010600030101010101" pitchFamily="2" charset="-122"/>
                <a:cs typeface="Arial" panose="020B0604020202020204" pitchFamily="34" charset="0"/>
              </a:rPr>
              <a:t>(</a:t>
            </a:r>
            <a:r>
              <a:rPr lang="zh-TW" altLang="en-US" sz="1600" dirty="0">
                <a:latin typeface="Arial" panose="020B0604020202020204" pitchFamily="34" charset="0"/>
                <a:ea typeface="宋体" panose="02010600030101010101" pitchFamily="2" charset="-122"/>
                <a:cs typeface="Arial" panose="020B0604020202020204" pitchFamily="34" charset="0"/>
              </a:rPr>
              <a:t>覆盖 </a:t>
            </a:r>
            <a:r>
              <a:rPr lang="en-US" altLang="zh-TW" sz="1600" dirty="0">
                <a:latin typeface="Arial" panose="020B0604020202020204" pitchFamily="34" charset="0"/>
                <a:ea typeface="宋体" panose="02010600030101010101" pitchFamily="2" charset="-122"/>
                <a:cs typeface="Arial" panose="020B0604020202020204" pitchFamily="34" charset="0"/>
              </a:rPr>
              <a:t>U1,S1.1,U2, S2.2, U2, S2.2,U2,S2.3,S3) </a:t>
            </a:r>
            <a:endParaRPr lang="en-US" altLang="zh-TW" sz="1600" dirty="0">
              <a:latin typeface="Arial" panose="020B0604020202020204" pitchFamily="34" charset="0"/>
              <a:ea typeface="宋体" panose="02010600030101010101" pitchFamily="2" charset="-122"/>
              <a:cs typeface="Arial" panose="020B0604020202020204" pitchFamily="34" charset="0"/>
            </a:endParaRPr>
          </a:p>
          <a:p>
            <a:pPr marL="308610" indent="-308610">
              <a:lnSpc>
                <a:spcPct val="130000"/>
              </a:lnSpc>
              <a:spcBef>
                <a:spcPts val="0"/>
              </a:spcBef>
              <a:spcAft>
                <a:spcPts val="0"/>
              </a:spcAft>
              <a:buFont typeface="+mj-ea"/>
              <a:buAutoNum type="circleNumDbPlain"/>
            </a:pPr>
            <a:r>
              <a:rPr lang="zh-TW" altLang="en-US" sz="1600" dirty="0">
                <a:latin typeface="Arial" panose="020B0604020202020204" pitchFamily="34" charset="0"/>
                <a:ea typeface="宋体" panose="02010600030101010101" pitchFamily="2" charset="-122"/>
                <a:cs typeface="Arial" panose="020B0604020202020204" pitchFamily="34" charset="0"/>
              </a:rPr>
              <a:t>用户输入一个不存在的数额 </a:t>
            </a:r>
            <a:r>
              <a:rPr lang="en-US" altLang="zh-TW" sz="1600" dirty="0">
                <a:latin typeface="Arial" panose="020B0604020202020204" pitchFamily="34" charset="0"/>
                <a:ea typeface="宋体" panose="02010600030101010101" pitchFamily="2" charset="-122"/>
                <a:cs typeface="Arial" panose="020B0604020202020204" pitchFamily="34" charset="0"/>
              </a:rPr>
              <a:t>(</a:t>
            </a:r>
            <a:r>
              <a:rPr lang="zh-TW" altLang="en-US" sz="1600" dirty="0">
                <a:latin typeface="Arial" panose="020B0604020202020204" pitchFamily="34" charset="0"/>
                <a:ea typeface="宋体" panose="02010600030101010101" pitchFamily="2" charset="-122"/>
                <a:cs typeface="Arial" panose="020B0604020202020204" pitchFamily="34" charset="0"/>
              </a:rPr>
              <a:t>覆盖 </a:t>
            </a:r>
            <a:r>
              <a:rPr lang="en-US" altLang="zh-TW" sz="1600" dirty="0">
                <a:latin typeface="Arial" panose="020B0604020202020204" pitchFamily="34" charset="0"/>
                <a:ea typeface="宋体" panose="02010600030101010101" pitchFamily="2" charset="-122"/>
                <a:cs typeface="Arial" panose="020B0604020202020204" pitchFamily="34" charset="0"/>
              </a:rPr>
              <a:t>U1, S1.1, U2,S2.1, U3.1, U4,S4.1, U5,S5.4) </a:t>
            </a:r>
            <a:endParaRPr lang="en-US" altLang="zh-TW" sz="1600" dirty="0">
              <a:latin typeface="Arial" panose="020B0604020202020204" pitchFamily="34" charset="0"/>
              <a:ea typeface="宋体" panose="02010600030101010101" pitchFamily="2" charset="-122"/>
              <a:cs typeface="Arial" panose="020B0604020202020204" pitchFamily="34" charset="0"/>
            </a:endParaRPr>
          </a:p>
          <a:p>
            <a:pPr marL="308610" indent="-308610">
              <a:lnSpc>
                <a:spcPct val="130000"/>
              </a:lnSpc>
              <a:spcBef>
                <a:spcPts val="0"/>
              </a:spcBef>
              <a:spcAft>
                <a:spcPts val="0"/>
              </a:spcAft>
              <a:buFont typeface="+mj-ea"/>
              <a:buAutoNum type="circleNumDbPlain"/>
            </a:pPr>
            <a:r>
              <a:rPr lang="zh-TW" altLang="en-US" sz="1600" dirty="0">
                <a:latin typeface="Arial" panose="020B0604020202020204" pitchFamily="34" charset="0"/>
                <a:ea typeface="宋体" panose="02010600030101010101" pitchFamily="2" charset="-122"/>
                <a:cs typeface="Arial" panose="020B0604020202020204" pitchFamily="34" charset="0"/>
              </a:rPr>
              <a:t>用户输入的金额超出了日取款限制</a:t>
            </a:r>
            <a:r>
              <a:rPr lang="en-US" altLang="zh-TW" sz="1600" dirty="0">
                <a:latin typeface="Arial" panose="020B0604020202020204" pitchFamily="34" charset="0"/>
                <a:ea typeface="宋体" panose="02010600030101010101" pitchFamily="2" charset="-122"/>
                <a:cs typeface="Arial" panose="020B0604020202020204" pitchFamily="34" charset="0"/>
              </a:rPr>
              <a:t>(</a:t>
            </a:r>
            <a:r>
              <a:rPr lang="zh-TW" altLang="en-US" sz="1600" dirty="0">
                <a:latin typeface="Arial" panose="020B0604020202020204" pitchFamily="34" charset="0"/>
                <a:ea typeface="宋体" panose="02010600030101010101" pitchFamily="2" charset="-122"/>
                <a:cs typeface="Arial" panose="020B0604020202020204" pitchFamily="34" charset="0"/>
              </a:rPr>
              <a:t>覆盖 </a:t>
            </a:r>
            <a:r>
              <a:rPr lang="en-US" altLang="zh-TW" sz="1600" dirty="0">
                <a:latin typeface="Arial" panose="020B0604020202020204" pitchFamily="34" charset="0"/>
                <a:ea typeface="宋体" panose="02010600030101010101" pitchFamily="2" charset="-122"/>
                <a:cs typeface="Arial" panose="020B0604020202020204" pitchFamily="34" charset="0"/>
              </a:rPr>
              <a:t>U1, S1.1, U2,S2.1,U3.1,U4, S4.1, U5, S5.5) </a:t>
            </a:r>
            <a:endParaRPr lang="en-US" altLang="zh-TW" sz="1600" dirty="0">
              <a:latin typeface="Arial" panose="020B0604020202020204" pitchFamily="34" charset="0"/>
              <a:ea typeface="宋体" panose="02010600030101010101" pitchFamily="2" charset="-122"/>
              <a:cs typeface="Arial" panose="020B0604020202020204" pitchFamily="34" charset="0"/>
            </a:endParaRPr>
          </a:p>
          <a:p>
            <a:pPr>
              <a:lnSpc>
                <a:spcPct val="130000"/>
              </a:lnSpc>
              <a:spcBef>
                <a:spcPts val="0"/>
              </a:spcBef>
            </a:pPr>
            <a:r>
              <a:rPr lang="en-US" altLang="zh-CN" sz="1600" dirty="0">
                <a:latin typeface="Arial" panose="020B0604020202020204" pitchFamily="34" charset="0"/>
                <a:ea typeface="宋体" panose="02010600030101010101" pitchFamily="2" charset="-122"/>
                <a:cs typeface="Arial" panose="020B0604020202020204" pitchFamily="34" charset="0"/>
              </a:rPr>
              <a:t>……</a:t>
            </a:r>
            <a:r>
              <a:rPr lang="zh-CN" altLang="en-US" sz="1600" dirty="0">
                <a:latin typeface="Arial" panose="020B0604020202020204" pitchFamily="34" charset="0"/>
                <a:ea typeface="宋体" panose="02010600030101010101" pitchFamily="2" charset="-122"/>
                <a:cs typeface="Arial" panose="020B0604020202020204" pitchFamily="34" charset="0"/>
              </a:rPr>
              <a:t> </a:t>
            </a:r>
            <a:r>
              <a:rPr lang="zh-TW" altLang="en-US" sz="1600" dirty="0">
                <a:latin typeface="Arial" panose="020B0604020202020204" pitchFamily="34" charset="0"/>
                <a:ea typeface="宋体" panose="02010600030101010101" pitchFamily="2" charset="-122"/>
                <a:cs typeface="Arial" panose="020B0604020202020204" pitchFamily="34" charset="0"/>
              </a:rPr>
              <a:t>用户选择存款或转账 </a:t>
            </a:r>
            <a:r>
              <a:rPr lang="en-US" altLang="zh-TW" sz="1600" dirty="0">
                <a:latin typeface="Arial" panose="020B0604020202020204" pitchFamily="34" charset="0"/>
                <a:ea typeface="宋体" panose="02010600030101010101" pitchFamily="2" charset="-122"/>
                <a:cs typeface="Arial" panose="020B0604020202020204" pitchFamily="34" charset="0"/>
              </a:rPr>
              <a:t>(</a:t>
            </a:r>
            <a:r>
              <a:rPr lang="zh-TW" altLang="en-US" sz="1600" dirty="0">
                <a:latin typeface="Arial" panose="020B0604020202020204" pitchFamily="34" charset="0"/>
                <a:ea typeface="宋体" panose="02010600030101010101" pitchFamily="2" charset="-122"/>
                <a:cs typeface="Arial" panose="020B0604020202020204" pitchFamily="34" charset="0"/>
              </a:rPr>
              <a:t>覆盖 </a:t>
            </a:r>
            <a:r>
              <a:rPr lang="en-US" altLang="zh-TW" sz="1600" dirty="0">
                <a:latin typeface="Arial" panose="020B0604020202020204" pitchFamily="34" charset="0"/>
                <a:ea typeface="宋体" panose="02010600030101010101" pitchFamily="2" charset="-122"/>
                <a:cs typeface="Arial" panose="020B0604020202020204" pitchFamily="34" charset="0"/>
              </a:rPr>
              <a:t>U1, S1.1,U2, S2.1, U3.2, S10)</a:t>
            </a:r>
            <a:endParaRPr lang="zh-CN" altLang="en-US" sz="1600" dirty="0">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p:transition spd="slow">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84125" y="661860"/>
            <a:ext cx="3813175" cy="4027170"/>
          </a:xfrm>
          <a:prstGeom prst="rect">
            <a:avLst/>
          </a:prstGeom>
          <a:noFill/>
          <a:ln>
            <a:noFill/>
          </a:ln>
        </p:spPr>
      </p:pic>
      <p:graphicFrame>
        <p:nvGraphicFramePr>
          <p:cNvPr id="3" name="表格 2"/>
          <p:cNvGraphicFramePr>
            <a:graphicFrameLocks noGrp="1"/>
          </p:cNvGraphicFramePr>
          <p:nvPr/>
        </p:nvGraphicFramePr>
        <p:xfrm>
          <a:off x="4336330" y="830667"/>
          <a:ext cx="4543719" cy="1369362"/>
        </p:xfrm>
        <a:graphic>
          <a:graphicData uri="http://schemas.openxmlformats.org/drawingml/2006/table">
            <a:tbl>
              <a:tblPr firstRow="1" firstCol="1" bandRow="1">
                <a:tableStyleId>{5C22544A-7EE6-4342-B048-85BDC9FD1C3A}</a:tableStyleId>
              </a:tblPr>
              <a:tblGrid>
                <a:gridCol w="865904"/>
                <a:gridCol w="2842412"/>
                <a:gridCol w="835403"/>
              </a:tblGrid>
              <a:tr h="456454">
                <a:tc>
                  <a:txBody>
                    <a:bodyPr/>
                    <a:lstStyle/>
                    <a:p>
                      <a:pPr indent="82550" algn="ctr">
                        <a:spcAft>
                          <a:spcPts val="0"/>
                        </a:spcAft>
                      </a:pPr>
                      <a:r>
                        <a:rPr lang="zh-CN" sz="1200" kern="100" dirty="0">
                          <a:effectLst/>
                          <a:latin typeface="微软雅黑" panose="020B0503020204020204" pitchFamily="34" charset="-122"/>
                          <a:ea typeface="微软雅黑" panose="020B0503020204020204" pitchFamily="34" charset="-122"/>
                        </a:rPr>
                        <a:t>测试用例名称</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49860" algn="ctr"/>
                      <a:r>
                        <a:rPr lang="zh-CN" sz="1200" kern="100" dirty="0">
                          <a:effectLst/>
                          <a:latin typeface="微软雅黑" panose="020B0503020204020204" pitchFamily="34" charset="-122"/>
                          <a:ea typeface="微软雅黑" panose="020B0503020204020204" pitchFamily="34" charset="-122"/>
                        </a:rPr>
                        <a:t>测试用例描述</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9685" algn="just"/>
                      <a:r>
                        <a:rPr lang="zh-CN" sz="1200" kern="100">
                          <a:effectLst/>
                          <a:latin typeface="微软雅黑" panose="020B0503020204020204" pitchFamily="34" charset="-122"/>
                          <a:ea typeface="微软雅黑" panose="020B0503020204020204" pitchFamily="34" charset="-122"/>
                        </a:rPr>
                        <a:t>测试路径</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56454">
                <a:tc>
                  <a:txBody>
                    <a:bodyPr/>
                    <a:lstStyle/>
                    <a:p>
                      <a:pPr indent="149860" algn="ctr"/>
                      <a:r>
                        <a:rPr lang="en-US" sz="1200" kern="100" dirty="0">
                          <a:effectLst/>
                          <a:latin typeface="微软雅黑" panose="020B0503020204020204" pitchFamily="34" charset="-122"/>
                          <a:ea typeface="微软雅黑" panose="020B0503020204020204" pitchFamily="34" charset="-122"/>
                        </a:rPr>
                        <a:t>CASE1</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9685" algn="just"/>
                      <a:r>
                        <a:rPr lang="zh-CN" sz="1200" kern="100" dirty="0">
                          <a:effectLst/>
                          <a:latin typeface="微软雅黑" panose="020B0503020204020204" pitchFamily="34" charset="-122"/>
                          <a:ea typeface="微软雅黑" panose="020B0503020204020204" pitchFamily="34" charset="-122"/>
                        </a:rPr>
                        <a:t>投保成功：年龄</a:t>
                      </a:r>
                      <a:r>
                        <a:rPr lang="en-US" sz="1200" kern="100" dirty="0">
                          <a:effectLst/>
                          <a:latin typeface="微软雅黑" panose="020B0503020204020204" pitchFamily="34" charset="-122"/>
                          <a:ea typeface="微软雅黑" panose="020B0503020204020204" pitchFamily="34" charset="-122"/>
                        </a:rPr>
                        <a:t>20</a:t>
                      </a:r>
                      <a:r>
                        <a:rPr lang="zh-CN" sz="1200" kern="100" dirty="0">
                          <a:effectLst/>
                          <a:latin typeface="微软雅黑" panose="020B0503020204020204" pitchFamily="34" charset="-122"/>
                          <a:ea typeface="微软雅黑" panose="020B0503020204020204" pitchFamily="34" charset="-122"/>
                        </a:rPr>
                        <a:t>，男性，健康体、有医疗保险</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330835" algn="just"/>
                      <a:r>
                        <a:rPr lang="en-US" sz="1200" kern="100">
                          <a:effectLst/>
                          <a:latin typeface="微软雅黑" panose="020B0503020204020204" pitchFamily="34" charset="-122"/>
                          <a:ea typeface="微软雅黑" panose="020B0503020204020204" pitchFamily="34" charset="-122"/>
                        </a:rPr>
                        <a:t>ABC</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56454">
                <a:tc>
                  <a:txBody>
                    <a:bodyPr/>
                    <a:lstStyle/>
                    <a:p>
                      <a:pPr indent="149860" algn="ctr"/>
                      <a:r>
                        <a:rPr lang="en-US" sz="1200" kern="100">
                          <a:effectLst/>
                          <a:latin typeface="微软雅黑" panose="020B0503020204020204" pitchFamily="34" charset="-122"/>
                          <a:ea typeface="微软雅黑" panose="020B0503020204020204" pitchFamily="34" charset="-122"/>
                        </a:rPr>
                        <a:t>CASE2</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9685" algn="just"/>
                      <a:r>
                        <a:rPr lang="zh-CN" sz="1200" kern="100" dirty="0">
                          <a:effectLst/>
                          <a:latin typeface="微软雅黑" panose="020B0503020204020204" pitchFamily="34" charset="-122"/>
                          <a:ea typeface="微软雅黑" panose="020B0503020204020204" pitchFamily="34" charset="-122"/>
                        </a:rPr>
                        <a:t>投保成功：年龄</a:t>
                      </a:r>
                      <a:r>
                        <a:rPr lang="en-US" sz="1200" kern="100" dirty="0">
                          <a:effectLst/>
                          <a:latin typeface="微软雅黑" panose="020B0503020204020204" pitchFamily="34" charset="-122"/>
                          <a:ea typeface="微软雅黑" panose="020B0503020204020204" pitchFamily="34" charset="-122"/>
                        </a:rPr>
                        <a:t>20</a:t>
                      </a:r>
                      <a:r>
                        <a:rPr lang="zh-CN" sz="1200" kern="100" dirty="0">
                          <a:effectLst/>
                          <a:latin typeface="微软雅黑" panose="020B0503020204020204" pitchFamily="34" charset="-122"/>
                          <a:ea typeface="微软雅黑" panose="020B0503020204020204" pitchFamily="34" charset="-122"/>
                        </a:rPr>
                        <a:t>，男性，非健康体且没有基本医疗</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330835" algn="just"/>
                      <a:r>
                        <a:rPr lang="en-US" sz="1200" kern="100" dirty="0">
                          <a:effectLst/>
                          <a:latin typeface="微软雅黑" panose="020B0503020204020204" pitchFamily="34" charset="-122"/>
                          <a:ea typeface="微软雅黑" panose="020B0503020204020204" pitchFamily="34" charset="-122"/>
                        </a:rPr>
                        <a:t>ABE</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bl>
          </a:graphicData>
        </a:graphic>
      </p:graphicFrame>
      <p:graphicFrame>
        <p:nvGraphicFramePr>
          <p:cNvPr id="4" name="表格 3"/>
          <p:cNvGraphicFramePr>
            <a:graphicFrameLocks noGrp="1"/>
          </p:cNvGraphicFramePr>
          <p:nvPr/>
        </p:nvGraphicFramePr>
        <p:xfrm>
          <a:off x="4336330" y="2692531"/>
          <a:ext cx="4656841" cy="1369361"/>
        </p:xfrm>
        <a:graphic>
          <a:graphicData uri="http://schemas.openxmlformats.org/drawingml/2006/table">
            <a:tbl>
              <a:tblPr firstRow="1" firstCol="1" bandRow="1">
                <a:tableStyleId>{5C22544A-7EE6-4342-B048-85BDC9FD1C3A}</a:tableStyleId>
              </a:tblPr>
              <a:tblGrid>
                <a:gridCol w="867266"/>
                <a:gridCol w="2611225"/>
                <a:gridCol w="1178350"/>
              </a:tblGrid>
              <a:tr h="509754">
                <a:tc>
                  <a:txBody>
                    <a:bodyPr/>
                    <a:lstStyle/>
                    <a:p>
                      <a:pPr indent="149860" algn="ctr">
                        <a:spcAft>
                          <a:spcPts val="0"/>
                        </a:spcAft>
                      </a:pPr>
                      <a:r>
                        <a:rPr lang="en-US" sz="1200" b="0" kern="100" dirty="0">
                          <a:effectLst/>
                          <a:latin typeface="微软雅黑" panose="020B0503020204020204" pitchFamily="34" charset="-122"/>
                          <a:ea typeface="微软雅黑" panose="020B0503020204020204" pitchFamily="34" charset="-122"/>
                        </a:rPr>
                        <a:t>CASE3</a:t>
                      </a:r>
                      <a:endParaRPr lang="zh-CN" sz="12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9685" algn="just"/>
                      <a:r>
                        <a:rPr lang="zh-CN" sz="1200" b="0" kern="100" dirty="0">
                          <a:effectLst/>
                          <a:latin typeface="微软雅黑" panose="020B0503020204020204" pitchFamily="34" charset="-122"/>
                          <a:ea typeface="微软雅黑" panose="020B0503020204020204" pitchFamily="34" charset="-122"/>
                        </a:rPr>
                        <a:t>投保成功：年龄</a:t>
                      </a:r>
                      <a:r>
                        <a:rPr lang="en-US" sz="1200" b="0" kern="100" dirty="0">
                          <a:effectLst/>
                          <a:latin typeface="微软雅黑" panose="020B0503020204020204" pitchFamily="34" charset="-122"/>
                          <a:ea typeface="微软雅黑" panose="020B0503020204020204" pitchFamily="34" charset="-122"/>
                        </a:rPr>
                        <a:t>20</a:t>
                      </a:r>
                      <a:r>
                        <a:rPr lang="zh-CN" sz="1200" b="0" kern="100" dirty="0">
                          <a:effectLst/>
                          <a:latin typeface="微软雅黑" panose="020B0503020204020204" pitchFamily="34" charset="-122"/>
                          <a:ea typeface="微软雅黑" panose="020B0503020204020204" pitchFamily="34" charset="-122"/>
                        </a:rPr>
                        <a:t>，男性，健康体，有医疗保险</a:t>
                      </a:r>
                      <a:endParaRPr lang="zh-CN" sz="12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8415" algn="just"/>
                      <a:r>
                        <a:rPr lang="zh-CN" sz="1200" b="0" kern="100" dirty="0">
                          <a:effectLst/>
                          <a:latin typeface="微软雅黑" panose="020B0503020204020204" pitchFamily="34" charset="-122"/>
                          <a:ea typeface="微软雅黑" panose="020B0503020204020204" pitchFamily="34" charset="-122"/>
                        </a:rPr>
                        <a:t>判定</a:t>
                      </a:r>
                      <a:r>
                        <a:rPr lang="en-US" sz="1200" b="0" kern="100" dirty="0">
                          <a:effectLst/>
                          <a:latin typeface="微软雅黑" panose="020B0503020204020204" pitchFamily="34" charset="-122"/>
                          <a:ea typeface="微软雅黑" panose="020B0503020204020204" pitchFamily="34" charset="-122"/>
                        </a:rPr>
                        <a:t>A=</a:t>
                      </a:r>
                      <a:r>
                        <a:rPr lang="zh-CN" sz="1200" b="0" kern="100" dirty="0">
                          <a:effectLst/>
                          <a:latin typeface="微软雅黑" panose="020B0503020204020204" pitchFamily="34" charset="-122"/>
                          <a:ea typeface="微软雅黑" panose="020B0503020204020204" pitchFamily="34" charset="-122"/>
                        </a:rPr>
                        <a:t>“真”</a:t>
                      </a:r>
                      <a:endParaRPr lang="zh-CN" sz="1200" b="0" kern="100" dirty="0">
                        <a:effectLst/>
                        <a:latin typeface="微软雅黑" panose="020B0503020204020204" pitchFamily="34" charset="-122"/>
                        <a:ea typeface="微软雅黑" panose="020B0503020204020204" pitchFamily="34" charset="-122"/>
                      </a:endParaRPr>
                    </a:p>
                    <a:p>
                      <a:pPr indent="18415" algn="just"/>
                      <a:r>
                        <a:rPr lang="zh-CN" sz="1200" b="0" kern="100" dirty="0">
                          <a:effectLst/>
                          <a:latin typeface="微软雅黑" panose="020B0503020204020204" pitchFamily="34" charset="-122"/>
                          <a:ea typeface="微软雅黑" panose="020B0503020204020204" pitchFamily="34" charset="-122"/>
                        </a:rPr>
                        <a:t>判定</a:t>
                      </a:r>
                      <a:r>
                        <a:rPr lang="en-US" sz="1200" b="0" kern="100" dirty="0">
                          <a:effectLst/>
                          <a:latin typeface="微软雅黑" panose="020B0503020204020204" pitchFamily="34" charset="-122"/>
                          <a:ea typeface="微软雅黑" panose="020B0503020204020204" pitchFamily="34" charset="-122"/>
                        </a:rPr>
                        <a:t>B=</a:t>
                      </a:r>
                      <a:r>
                        <a:rPr lang="zh-CN" sz="1200" b="0" kern="100" dirty="0">
                          <a:effectLst/>
                          <a:latin typeface="微软雅黑" panose="020B0503020204020204" pitchFamily="34" charset="-122"/>
                          <a:ea typeface="微软雅黑" panose="020B0503020204020204" pitchFamily="34" charset="-122"/>
                        </a:rPr>
                        <a:t>“真”</a:t>
                      </a:r>
                      <a:endParaRPr lang="zh-CN" sz="12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349853">
                <a:tc>
                  <a:txBody>
                    <a:bodyPr/>
                    <a:lstStyle/>
                    <a:p>
                      <a:pPr indent="149860" algn="ctr"/>
                      <a:r>
                        <a:rPr lang="en-US" sz="1200" kern="100">
                          <a:effectLst/>
                          <a:latin typeface="微软雅黑" panose="020B0503020204020204" pitchFamily="34" charset="-122"/>
                          <a:ea typeface="微软雅黑" panose="020B0503020204020204" pitchFamily="34" charset="-122"/>
                        </a:rPr>
                        <a:t>CASE4</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9685" algn="just"/>
                      <a:r>
                        <a:rPr lang="zh-CN" sz="1200" kern="100" dirty="0">
                          <a:effectLst/>
                          <a:latin typeface="微软雅黑" panose="020B0503020204020204" pitchFamily="34" charset="-122"/>
                          <a:ea typeface="微软雅黑" panose="020B0503020204020204" pitchFamily="34" charset="-122"/>
                        </a:rPr>
                        <a:t>投保不成功：年龄</a:t>
                      </a:r>
                      <a:r>
                        <a:rPr lang="en-US" sz="1200" kern="100" dirty="0">
                          <a:effectLst/>
                          <a:latin typeface="微软雅黑" panose="020B0503020204020204" pitchFamily="34" charset="-122"/>
                          <a:ea typeface="微软雅黑" panose="020B0503020204020204" pitchFamily="34" charset="-122"/>
                        </a:rPr>
                        <a:t>15</a:t>
                      </a:r>
                      <a:r>
                        <a:rPr lang="zh-CN" sz="1200" kern="100" dirty="0">
                          <a:effectLst/>
                          <a:latin typeface="微软雅黑" panose="020B0503020204020204" pitchFamily="34" charset="-122"/>
                          <a:ea typeface="微软雅黑" panose="020B0503020204020204" pitchFamily="34" charset="-122"/>
                        </a:rPr>
                        <a:t>，男性</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8415" algn="just"/>
                      <a:r>
                        <a:rPr lang="zh-CN" sz="1200" kern="100" dirty="0">
                          <a:effectLst/>
                          <a:latin typeface="微软雅黑" panose="020B0503020204020204" pitchFamily="34" charset="-122"/>
                          <a:ea typeface="微软雅黑" panose="020B0503020204020204" pitchFamily="34" charset="-122"/>
                        </a:rPr>
                        <a:t>判定</a:t>
                      </a:r>
                      <a:r>
                        <a:rPr lang="en-US" sz="1200" kern="100" dirty="0">
                          <a:effectLst/>
                          <a:latin typeface="微软雅黑" panose="020B0503020204020204" pitchFamily="34" charset="-122"/>
                          <a:ea typeface="微软雅黑" panose="020B0503020204020204" pitchFamily="34" charset="-122"/>
                        </a:rPr>
                        <a:t>A=</a:t>
                      </a:r>
                      <a:r>
                        <a:rPr lang="zh-CN" sz="1200" kern="100" dirty="0">
                          <a:effectLst/>
                          <a:latin typeface="微软雅黑" panose="020B0503020204020204" pitchFamily="34" charset="-122"/>
                          <a:ea typeface="微软雅黑" panose="020B0503020204020204" pitchFamily="34" charset="-122"/>
                        </a:rPr>
                        <a:t>“假”</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509754">
                <a:tc>
                  <a:txBody>
                    <a:bodyPr/>
                    <a:lstStyle/>
                    <a:p>
                      <a:pPr indent="149860" algn="ctr"/>
                      <a:r>
                        <a:rPr lang="en-US" sz="1200" kern="100">
                          <a:effectLst/>
                          <a:latin typeface="微软雅黑" panose="020B0503020204020204" pitchFamily="34" charset="-122"/>
                          <a:ea typeface="微软雅黑" panose="020B0503020204020204" pitchFamily="34" charset="-122"/>
                        </a:rPr>
                        <a:t>CASE5</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9685" algn="just"/>
                      <a:r>
                        <a:rPr lang="zh-CN" sz="1200" kern="100" dirty="0">
                          <a:effectLst/>
                          <a:latin typeface="微软雅黑" panose="020B0503020204020204" pitchFamily="34" charset="-122"/>
                          <a:ea typeface="微软雅黑" panose="020B0503020204020204" pitchFamily="34" charset="-122"/>
                        </a:rPr>
                        <a:t>投保成功：年龄</a:t>
                      </a:r>
                      <a:r>
                        <a:rPr lang="en-US" sz="1200" kern="100" dirty="0">
                          <a:effectLst/>
                          <a:latin typeface="微软雅黑" panose="020B0503020204020204" pitchFamily="34" charset="-122"/>
                          <a:ea typeface="微软雅黑" panose="020B0503020204020204" pitchFamily="34" charset="-122"/>
                        </a:rPr>
                        <a:t>20</a:t>
                      </a:r>
                      <a:r>
                        <a:rPr lang="zh-CN" sz="1200" kern="100" dirty="0">
                          <a:effectLst/>
                          <a:latin typeface="微软雅黑" panose="020B0503020204020204" pitchFamily="34" charset="-122"/>
                          <a:ea typeface="微软雅黑" panose="020B0503020204020204" pitchFamily="34" charset="-122"/>
                        </a:rPr>
                        <a:t>，男性，健康体，没有医疗保险</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8415" algn="just"/>
                      <a:r>
                        <a:rPr lang="zh-CN" sz="1200" kern="100" dirty="0">
                          <a:effectLst/>
                          <a:latin typeface="微软雅黑" panose="020B0503020204020204" pitchFamily="34" charset="-122"/>
                          <a:ea typeface="微软雅黑" panose="020B0503020204020204" pitchFamily="34" charset="-122"/>
                        </a:rPr>
                        <a:t>判定</a:t>
                      </a:r>
                      <a:r>
                        <a:rPr lang="en-US" sz="1200" kern="100" dirty="0">
                          <a:effectLst/>
                          <a:latin typeface="微软雅黑" panose="020B0503020204020204" pitchFamily="34" charset="-122"/>
                          <a:ea typeface="微软雅黑" panose="020B0503020204020204" pitchFamily="34" charset="-122"/>
                        </a:rPr>
                        <a:t>A=</a:t>
                      </a:r>
                      <a:r>
                        <a:rPr lang="zh-CN" sz="1200" kern="100" dirty="0">
                          <a:effectLst/>
                          <a:latin typeface="微软雅黑" panose="020B0503020204020204" pitchFamily="34" charset="-122"/>
                          <a:ea typeface="微软雅黑" panose="020B0503020204020204" pitchFamily="34" charset="-122"/>
                        </a:rPr>
                        <a:t>“真”</a:t>
                      </a:r>
                      <a:endParaRPr lang="zh-CN" sz="1200" kern="100" dirty="0">
                        <a:effectLst/>
                        <a:latin typeface="微软雅黑" panose="020B0503020204020204" pitchFamily="34" charset="-122"/>
                        <a:ea typeface="微软雅黑" panose="020B0503020204020204" pitchFamily="34" charset="-122"/>
                      </a:endParaRPr>
                    </a:p>
                    <a:p>
                      <a:pPr indent="18415" algn="just"/>
                      <a:r>
                        <a:rPr lang="zh-CN" sz="1200" kern="100" dirty="0">
                          <a:effectLst/>
                          <a:latin typeface="微软雅黑" panose="020B0503020204020204" pitchFamily="34" charset="-122"/>
                          <a:ea typeface="微软雅黑" panose="020B0503020204020204" pitchFamily="34" charset="-122"/>
                        </a:rPr>
                        <a:t>判定</a:t>
                      </a:r>
                      <a:r>
                        <a:rPr lang="en-US" sz="1200" kern="100" dirty="0">
                          <a:effectLst/>
                          <a:latin typeface="微软雅黑" panose="020B0503020204020204" pitchFamily="34" charset="-122"/>
                          <a:ea typeface="微软雅黑" panose="020B0503020204020204" pitchFamily="34" charset="-122"/>
                        </a:rPr>
                        <a:t>B=</a:t>
                      </a:r>
                      <a:r>
                        <a:rPr lang="zh-CN" sz="1200" kern="100" dirty="0">
                          <a:effectLst/>
                          <a:latin typeface="微软雅黑" panose="020B0503020204020204" pitchFamily="34" charset="-122"/>
                          <a:ea typeface="微软雅黑" panose="020B0503020204020204" pitchFamily="34" charset="-122"/>
                        </a:rPr>
                        <a:t>“假”</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bl>
          </a:graphicData>
        </a:graphic>
      </p:graphicFrame>
      <p:sp>
        <p:nvSpPr>
          <p:cNvPr id="5" name="文本框 4"/>
          <p:cNvSpPr txBox="1"/>
          <p:nvPr/>
        </p:nvSpPr>
        <p:spPr>
          <a:xfrm>
            <a:off x="4336330" y="475530"/>
            <a:ext cx="995680" cy="337185"/>
          </a:xfrm>
          <a:prstGeom prst="rect">
            <a:avLst/>
          </a:prstGeom>
          <a:noFill/>
        </p:spPr>
        <p:txBody>
          <a:bodyPr wrap="none" rtlCol="0">
            <a:spAutoFit/>
          </a:bodyPr>
          <a:lstStyle/>
          <a:p>
            <a:pPr>
              <a:spcAft>
                <a:spcPts val="0"/>
              </a:spcAft>
            </a:pPr>
            <a:r>
              <a:rPr kumimoji="1" lang="zh-CN" altLang="en-US" sz="1600" dirty="0">
                <a:solidFill>
                  <a:schemeClr val="accent5">
                    <a:lumMod val="75000"/>
                  </a:schemeClr>
                </a:solidFill>
                <a:latin typeface="微软雅黑" panose="020B0503020204020204" pitchFamily="34" charset="-122"/>
                <a:ea typeface="微软雅黑" panose="020B0503020204020204" pitchFamily="34" charset="-122"/>
              </a:rPr>
              <a:t>语句覆盖</a:t>
            </a:r>
            <a:endParaRPr kumimoji="1" lang="zh-CN" altLang="en-US" sz="16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333065" y="2344550"/>
            <a:ext cx="995680" cy="337185"/>
          </a:xfrm>
          <a:prstGeom prst="rect">
            <a:avLst/>
          </a:prstGeom>
          <a:noFill/>
        </p:spPr>
        <p:txBody>
          <a:bodyPr wrap="none" rtlCol="0">
            <a:spAutoFit/>
          </a:bodyPr>
          <a:lstStyle/>
          <a:p>
            <a:pPr>
              <a:spcAft>
                <a:spcPts val="0"/>
              </a:spcAft>
            </a:pPr>
            <a:r>
              <a:rPr kumimoji="1" lang="zh-CN" altLang="en-US" sz="1600" dirty="0">
                <a:solidFill>
                  <a:schemeClr val="accent5">
                    <a:lumMod val="75000"/>
                  </a:schemeClr>
                </a:solidFill>
                <a:latin typeface="微软雅黑" panose="020B0503020204020204" pitchFamily="34" charset="-122"/>
                <a:ea typeface="微软雅黑" panose="020B0503020204020204" pitchFamily="34" charset="-122"/>
              </a:rPr>
              <a:t>判定覆盖</a:t>
            </a:r>
            <a:endParaRPr kumimoji="1" lang="zh-CN" altLang="en-US" sz="16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831193" y="4338608"/>
            <a:ext cx="5014549" cy="306705"/>
          </a:xfrm>
          <a:prstGeom prst="rect">
            <a:avLst/>
          </a:prstGeom>
          <a:noFill/>
        </p:spPr>
        <p:txBody>
          <a:bodyPr wrap="square">
            <a:spAutoFit/>
          </a:bodyPr>
          <a:lstStyle/>
          <a:p>
            <a:pPr>
              <a:spcAft>
                <a:spcPts val="0"/>
              </a:spcAft>
            </a:pPr>
            <a:r>
              <a:rPr lang="zh-CN" altLang="en-US" sz="1400" dirty="0">
                <a:solidFill>
                  <a:srgbClr val="00B0F0"/>
                </a:solidFill>
                <a:latin typeface="微软雅黑" panose="020B0503020204020204" pitchFamily="34" charset="-122"/>
                <a:ea typeface="微软雅黑" panose="020B0503020204020204" pitchFamily="34" charset="-122"/>
              </a:rPr>
              <a:t>请参考《软件测试实验教程》（清华大学出版社，2019）</a:t>
            </a:r>
            <a:endParaRPr lang="zh-CN" altLang="en-US" sz="1400"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概念，学习要点的概念介绍，以及在工作中什么场景会用到"/>
          <p:cNvSpPr txBox="1"/>
          <p:nvPr/>
        </p:nvSpPr>
        <p:spPr>
          <a:xfrm>
            <a:off x="802005" y="2086819"/>
            <a:ext cx="7075170" cy="508216"/>
          </a:xfrm>
          <a:prstGeom prst="rect">
            <a:avLst/>
          </a:prstGeom>
          <a:ln w="12700">
            <a:miter lim="400000"/>
          </a:ln>
        </p:spPr>
        <p:txBody>
          <a:bodyPr wrap="square" lIns="50800" tIns="50800" rIns="50800" bIns="50800" anchor="ctr">
            <a:spAutoFit/>
          </a:bodyPr>
          <a:lstStyle/>
          <a:p>
            <a:pPr indent="0" algn="l">
              <a:lnSpc>
                <a:spcPct val="120000"/>
              </a:lnSpc>
              <a:buClr>
                <a:srgbClr val="0398D9"/>
              </a:buClr>
              <a:buSzPct val="100000"/>
              <a:buNone/>
              <a:defRPr sz="4000">
                <a:solidFill>
                  <a:srgbClr val="53585F"/>
                </a:solidFill>
                <a:latin typeface="Tahoma" panose="020B0604030504040204"/>
                <a:ea typeface="Tahoma" panose="020B0604030504040204"/>
                <a:cs typeface="Tahoma" panose="020B0604030504040204"/>
                <a:sym typeface="Tahoma" panose="020B0604030504040204"/>
              </a:defRPr>
            </a:pPr>
            <a:endParaRPr 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1491291" y="277050"/>
            <a:ext cx="2621280" cy="460375"/>
          </a:xfrm>
          <a:prstGeom prst="rect">
            <a:avLst/>
          </a:prstGeom>
          <a:noFill/>
        </p:spPr>
        <p:txBody>
          <a:bodyPr wrap="none" rtlCol="0">
            <a:spAutoFit/>
          </a:bodyPr>
          <a:lstStyle/>
          <a:p>
            <a:pPr>
              <a:spcAft>
                <a:spcPts val="0"/>
              </a:spcAft>
            </a:pPr>
            <a:r>
              <a:rPr kumimoji="1" lang="zh-CN" altLang="en-US" sz="2400" b="1" dirty="0">
                <a:solidFill>
                  <a:srgbClr val="435CC8"/>
                </a:solidFill>
                <a:latin typeface="微软雅黑" panose="020B0503020204020204" pitchFamily="34" charset="-122"/>
                <a:ea typeface="微软雅黑" panose="020B0503020204020204" pitchFamily="34" charset="-122"/>
              </a:rPr>
              <a:t>完成条件覆盖设计</a:t>
            </a:r>
            <a:endParaRPr kumimoji="1" lang="zh-CN" altLang="en-US" sz="2400" b="1" dirty="0">
              <a:solidFill>
                <a:srgbClr val="435CC8"/>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84125" y="661860"/>
            <a:ext cx="3813175" cy="4027170"/>
          </a:xfrm>
          <a:prstGeom prst="rect">
            <a:avLst/>
          </a:prstGeom>
          <a:noFill/>
          <a:ln>
            <a:noFill/>
          </a:ln>
        </p:spPr>
      </p:pic>
      <p:graphicFrame>
        <p:nvGraphicFramePr>
          <p:cNvPr id="4" name="表格 3"/>
          <p:cNvGraphicFramePr>
            <a:graphicFrameLocks noGrp="1"/>
          </p:cNvGraphicFramePr>
          <p:nvPr/>
        </p:nvGraphicFramePr>
        <p:xfrm>
          <a:off x="4336330" y="2205872"/>
          <a:ext cx="4543719" cy="1735122"/>
        </p:xfrm>
        <a:graphic>
          <a:graphicData uri="http://schemas.openxmlformats.org/drawingml/2006/table">
            <a:tbl>
              <a:tblPr firstRow="1" firstCol="1" bandRow="1">
                <a:tableStyleId>{5C22544A-7EE6-4342-B048-85BDC9FD1C3A}</a:tableStyleId>
              </a:tblPr>
              <a:tblGrid>
                <a:gridCol w="865904"/>
                <a:gridCol w="2842412"/>
                <a:gridCol w="835403"/>
              </a:tblGrid>
              <a:tr h="353868">
                <a:tc>
                  <a:txBody>
                    <a:bodyPr/>
                    <a:lstStyle/>
                    <a:p>
                      <a:pPr indent="82550" algn="ctr">
                        <a:spcAft>
                          <a:spcPts val="0"/>
                        </a:spcAft>
                      </a:pPr>
                      <a:r>
                        <a:rPr lang="zh-CN" sz="1200" kern="100" dirty="0">
                          <a:effectLst/>
                          <a:latin typeface="微软雅黑" panose="020B0503020204020204" pitchFamily="34" charset="-122"/>
                          <a:ea typeface="微软雅黑" panose="020B0503020204020204" pitchFamily="34" charset="-122"/>
                        </a:rPr>
                        <a:t>测试用例名称</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49860" algn="ctr"/>
                      <a:r>
                        <a:rPr lang="zh-CN" sz="1200" kern="100" dirty="0">
                          <a:effectLst/>
                          <a:latin typeface="微软雅黑" panose="020B0503020204020204" pitchFamily="34" charset="-122"/>
                          <a:ea typeface="微软雅黑" panose="020B0503020204020204" pitchFamily="34" charset="-122"/>
                        </a:rPr>
                        <a:t>测试用例描述</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9685" algn="just"/>
                      <a:r>
                        <a:rPr lang="zh-CN" sz="1200" kern="100" dirty="0">
                          <a:effectLst/>
                          <a:latin typeface="微软雅黑" panose="020B0503020204020204" pitchFamily="34" charset="-122"/>
                          <a:ea typeface="微软雅黑" panose="020B0503020204020204" pitchFamily="34" charset="-122"/>
                        </a:rPr>
                        <a:t>测试</a:t>
                      </a:r>
                      <a:r>
                        <a:rPr lang="zh-CN" altLang="en-US" sz="1200" kern="100" dirty="0">
                          <a:effectLst/>
                          <a:latin typeface="微软雅黑" panose="020B0503020204020204" pitchFamily="34" charset="-122"/>
                          <a:ea typeface="微软雅黑" panose="020B0503020204020204" pitchFamily="34" charset="-122"/>
                        </a:rPr>
                        <a:t>条件</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56454">
                <a:tc>
                  <a:txBody>
                    <a:bodyPr/>
                    <a:lstStyle/>
                    <a:p>
                      <a:pPr indent="149860" algn="ctr"/>
                      <a:r>
                        <a:rPr lang="en-US" sz="1200" kern="100" dirty="0">
                          <a:effectLst/>
                          <a:latin typeface="微软雅黑" panose="020B0503020204020204" pitchFamily="34" charset="-122"/>
                          <a:ea typeface="微软雅黑" panose="020B0503020204020204" pitchFamily="34" charset="-122"/>
                        </a:rPr>
                        <a:t>CASE1</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9685" algn="just"/>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330835" algn="just"/>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56454">
                <a:tc>
                  <a:txBody>
                    <a:bodyPr/>
                    <a:lstStyle/>
                    <a:p>
                      <a:pPr indent="149860" algn="ctr"/>
                      <a:r>
                        <a:rPr lang="en-US" sz="1200" kern="100" dirty="0">
                          <a:effectLst/>
                          <a:latin typeface="微软雅黑" panose="020B0503020204020204" pitchFamily="34" charset="-122"/>
                          <a:ea typeface="微软雅黑" panose="020B0503020204020204" pitchFamily="34" charset="-122"/>
                        </a:rPr>
                        <a:t>CASE2</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9685" algn="just"/>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330835" algn="just"/>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56454">
                <a:tc>
                  <a:txBody>
                    <a:bodyPr/>
                    <a:lstStyle/>
                    <a:p>
                      <a:pPr marL="0" marR="0" lvl="0" indent="149860" algn="ctr" defTabSz="685800" rtl="0" eaLnBrk="1" fontAlgn="auto" latinLnBrk="0" hangingPunct="1">
                        <a:lnSpc>
                          <a:spcPct val="100000"/>
                        </a:lnSpc>
                        <a:spcBef>
                          <a:spcPts val="0"/>
                        </a:spcBef>
                        <a:spcAft>
                          <a:spcPts val="0"/>
                        </a:spcAft>
                        <a:buClrTx/>
                        <a:buSzTx/>
                        <a:buFontTx/>
                        <a:buNone/>
                        <a:defRPr/>
                      </a:pPr>
                      <a:r>
                        <a:rPr lang="en-US" altLang="zh-CN" sz="1200" kern="100" dirty="0">
                          <a:effectLst/>
                          <a:latin typeface="微软雅黑" panose="020B0503020204020204" pitchFamily="34" charset="-122"/>
                          <a:ea typeface="微软雅黑" panose="020B0503020204020204" pitchFamily="34" charset="-122"/>
                        </a:rPr>
                        <a:t>CASE3</a:t>
                      </a:r>
                      <a:endParaRPr lang="zh-CN"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9685" algn="just"/>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330835" algn="just"/>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bl>
          </a:graphicData>
        </a:graphic>
      </p:graphicFrame>
      <p:sp>
        <p:nvSpPr>
          <p:cNvPr id="5" name="文本框 4"/>
          <p:cNvSpPr txBox="1"/>
          <p:nvPr/>
        </p:nvSpPr>
        <p:spPr>
          <a:xfrm>
            <a:off x="4336330" y="1672734"/>
            <a:ext cx="995680" cy="337185"/>
          </a:xfrm>
          <a:prstGeom prst="rect">
            <a:avLst/>
          </a:prstGeom>
          <a:noFill/>
        </p:spPr>
        <p:txBody>
          <a:bodyPr wrap="none" rtlCol="0">
            <a:spAutoFit/>
          </a:bodyPr>
          <a:lstStyle/>
          <a:p>
            <a:pPr>
              <a:spcAft>
                <a:spcPts val="0"/>
              </a:spcAft>
            </a:pPr>
            <a:r>
              <a:rPr kumimoji="1" lang="zh-CN" altLang="en-US" sz="1600" dirty="0">
                <a:solidFill>
                  <a:schemeClr val="accent5">
                    <a:lumMod val="75000"/>
                  </a:schemeClr>
                </a:solidFill>
                <a:latin typeface="微软雅黑" panose="020B0503020204020204" pitchFamily="34" charset="-122"/>
                <a:ea typeface="微软雅黑" panose="020B0503020204020204" pitchFamily="34" charset="-122"/>
              </a:rPr>
              <a:t>条件覆盖</a:t>
            </a:r>
            <a:endParaRPr kumimoji="1" lang="zh-CN" altLang="en-US" sz="16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831193" y="4338608"/>
            <a:ext cx="5014549" cy="306705"/>
          </a:xfrm>
          <a:prstGeom prst="rect">
            <a:avLst/>
          </a:prstGeom>
          <a:noFill/>
        </p:spPr>
        <p:txBody>
          <a:bodyPr wrap="square">
            <a:spAutoFit/>
          </a:bodyPr>
          <a:lstStyle/>
          <a:p>
            <a:pPr>
              <a:spcAft>
                <a:spcPts val="0"/>
              </a:spcAft>
            </a:pPr>
            <a:r>
              <a:rPr lang="zh-CN" altLang="en-US" sz="1400" dirty="0">
                <a:solidFill>
                  <a:srgbClr val="00B0F0"/>
                </a:solidFill>
                <a:latin typeface="微软雅黑" panose="020B0503020204020204" pitchFamily="34" charset="-122"/>
                <a:ea typeface="微软雅黑" panose="020B0503020204020204" pitchFamily="34" charset="-122"/>
              </a:rPr>
              <a:t>请参考《软件测试实验教程》（清华大学出版社，2019）</a:t>
            </a:r>
            <a:endParaRPr lang="zh-CN" altLang="en-US" sz="1400"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pPr>
              <a:spcAft>
                <a:spcPts val="0"/>
              </a:spcAft>
            </a:pPr>
            <a:r>
              <a:rPr kumimoji="1" lang="zh-CN" altLang="en-US" sz="2400" dirty="0">
                <a:latin typeface="微软雅黑" panose="020B0503020204020204" pitchFamily="34" charset="-122"/>
                <a:ea typeface="微软雅黑" panose="020B0503020204020204" pitchFamily="34" charset="-122"/>
              </a:rPr>
              <a:t>本章小结</a:t>
            </a:r>
            <a:endParaRPr kumimoji="1" lang="zh-CN" altLang="en-US" sz="2400" dirty="0">
              <a:latin typeface="微软雅黑" panose="020B0503020204020204" pitchFamily="34" charset="-122"/>
              <a:ea typeface="微软雅黑" panose="020B0503020204020204" pitchFamily="34" charset="-122"/>
            </a:endParaRPr>
          </a:p>
        </p:txBody>
      </p:sp>
      <p:sp>
        <p:nvSpPr>
          <p:cNvPr id="167" name="概念，学习要点的概念介绍，以及在工作中什么场景会用到"/>
          <p:cNvSpPr txBox="1"/>
          <p:nvPr/>
        </p:nvSpPr>
        <p:spPr>
          <a:xfrm>
            <a:off x="985433" y="1187408"/>
            <a:ext cx="7482706" cy="3086735"/>
          </a:xfrm>
          <a:prstGeom prst="rect">
            <a:avLst/>
          </a:prstGeom>
          <a:ln w="12700">
            <a:miter lim="400000"/>
          </a:ln>
        </p:spPr>
        <p:txBody>
          <a:bodyPr wrap="square" lIns="50800" tIns="50800" rIns="50800" bIns="50800" anchor="ctr">
            <a:spAutoFit/>
          </a:bodyPr>
          <a:lstStyle/>
          <a:p>
            <a:pPr marL="355600" indent="-355600">
              <a:lnSpc>
                <a:spcPct val="140000"/>
              </a:lnSpc>
              <a:spcBef>
                <a:spcPct val="20000"/>
              </a:spcBef>
              <a:spcAft>
                <a:spcPts val="0"/>
              </a:spcAft>
              <a:buClr>
                <a:srgbClr val="0070C0"/>
              </a:buClr>
              <a:buSzPct val="80000"/>
              <a:buFont typeface="Wingdings" panose="05000000000000000000" pitchFamily="2" charset="2"/>
              <a:buChar char="p"/>
              <a:defRPr/>
            </a:pPr>
            <a:r>
              <a:rPr lang="zh-CN" altLang="en-US" sz="2000" b="1" dirty="0">
                <a:latin typeface="微软雅黑" panose="020B0503020204020204" pitchFamily="34" charset="-122"/>
                <a:ea typeface="微软雅黑" panose="020B0503020204020204" pitchFamily="34" charset="-122"/>
              </a:rPr>
              <a:t>方法论</a:t>
            </a:r>
            <a:r>
              <a:rPr lang="zh-CN" altLang="en-US" sz="2000" dirty="0">
                <a:ea typeface="楷体" panose="02010609060101010101" pitchFamily="49" charset="-122"/>
              </a:rPr>
              <a:t>：</a:t>
            </a:r>
            <a:r>
              <a:rPr lang="zh-CN" altLang="en-US" dirty="0">
                <a:ea typeface="楷体" panose="02010609060101010101" pitchFamily="49" charset="-122"/>
              </a:rPr>
              <a:t>黑盒方法（基于需求的测试方法）、结构化方法（逻辑覆盖和基本路径覆盖）、基于场景的方法</a:t>
            </a:r>
            <a:endParaRPr lang="en-US" altLang="zh-CN" dirty="0">
              <a:ea typeface="楷体" panose="02010609060101010101" pitchFamily="49" charset="-122"/>
            </a:endParaRPr>
          </a:p>
          <a:p>
            <a:pPr marL="355600" indent="-355600">
              <a:lnSpc>
                <a:spcPct val="140000"/>
              </a:lnSpc>
              <a:spcBef>
                <a:spcPts val="20"/>
              </a:spcBef>
              <a:spcAft>
                <a:spcPts val="0"/>
              </a:spcAft>
              <a:buClr>
                <a:srgbClr val="0070C0"/>
              </a:buClr>
              <a:buSzPct val="80000"/>
              <a:buFont typeface="Wingdings" panose="05000000000000000000" pitchFamily="2" charset="2"/>
              <a:buChar char="p"/>
              <a:defRPr/>
            </a:pPr>
            <a:r>
              <a:rPr lang="zh-CN" altLang="en-US" sz="2000" b="1" dirty="0">
                <a:latin typeface="微软雅黑" panose="020B0503020204020204" pitchFamily="34" charset="-122"/>
                <a:ea typeface="微软雅黑" panose="020B0503020204020204" pitchFamily="34" charset="-122"/>
              </a:rPr>
              <a:t>数据流覆盖</a:t>
            </a:r>
            <a:r>
              <a:rPr lang="zh-CN" altLang="en-US" sz="2000" b="1" dirty="0">
                <a:ea typeface="楷体" panose="02010609060101010101" pitchFamily="49" charset="-122"/>
              </a:rPr>
              <a:t>：</a:t>
            </a:r>
            <a:r>
              <a:rPr lang="zh-CN" altLang="en-US" dirty="0">
                <a:ea typeface="楷体" panose="02010609060101010101" pitchFamily="49" charset="-122"/>
              </a:rPr>
              <a:t>数据流程图、代码中变量的定义与引用</a:t>
            </a:r>
            <a:endParaRPr lang="en-US" altLang="zh-CN" dirty="0">
              <a:ea typeface="楷体" panose="02010609060101010101" pitchFamily="49" charset="-122"/>
            </a:endParaRPr>
          </a:p>
          <a:p>
            <a:pPr marL="355600" indent="-355600">
              <a:lnSpc>
                <a:spcPct val="140000"/>
              </a:lnSpc>
              <a:spcBef>
                <a:spcPts val="20"/>
              </a:spcBef>
              <a:spcAft>
                <a:spcPts val="0"/>
              </a:spcAft>
              <a:buClr>
                <a:srgbClr val="0070C0"/>
              </a:buClr>
              <a:buSzPct val="80000"/>
              <a:buFont typeface="Wingdings" panose="05000000000000000000" pitchFamily="2" charset="2"/>
              <a:buChar char="p"/>
              <a:defRPr/>
            </a:pPr>
            <a:r>
              <a:rPr lang="zh-CN" altLang="zh-CN" sz="2000" b="1" dirty="0">
                <a:latin typeface="微软雅黑" panose="020B0503020204020204" pitchFamily="34" charset="-122"/>
                <a:ea typeface="微软雅黑" panose="020B0503020204020204" pitchFamily="34" charset="-122"/>
              </a:rPr>
              <a:t>控制流覆盖</a:t>
            </a:r>
            <a:r>
              <a:rPr lang="zh-CN" altLang="en-US" sz="2000" b="1" dirty="0">
                <a:ea typeface="楷体" panose="02010609060101010101" pitchFamily="49" charset="-122"/>
              </a:rPr>
              <a:t>：</a:t>
            </a:r>
            <a:r>
              <a:rPr lang="zh-CN" altLang="en-US" dirty="0">
                <a:ea typeface="楷体" panose="02010609060101010101" pitchFamily="49" charset="-122"/>
              </a:rPr>
              <a:t>业务流程基本路径覆盖，代码中的逻辑覆盖</a:t>
            </a:r>
            <a:endParaRPr lang="en-US" altLang="zh-CN" dirty="0">
              <a:ea typeface="楷体" panose="02010609060101010101" pitchFamily="49" charset="-122"/>
            </a:endParaRPr>
          </a:p>
          <a:p>
            <a:pPr marL="355600" indent="-355600">
              <a:lnSpc>
                <a:spcPct val="140000"/>
              </a:lnSpc>
              <a:spcBef>
                <a:spcPts val="20"/>
              </a:spcBef>
              <a:spcAft>
                <a:spcPts val="0"/>
              </a:spcAft>
              <a:buClr>
                <a:srgbClr val="0070C0"/>
              </a:buClr>
              <a:buSzPct val="80000"/>
              <a:buFont typeface="Wingdings" panose="05000000000000000000" pitchFamily="2" charset="2"/>
              <a:buChar char="p"/>
              <a:defRPr/>
            </a:pPr>
            <a:r>
              <a:rPr lang="zh-CN" altLang="en-US" sz="2000" b="1" dirty="0">
                <a:latin typeface="微软雅黑" panose="020B0503020204020204" pitchFamily="34" charset="-122"/>
                <a:ea typeface="微软雅黑" panose="020B0503020204020204" pitchFamily="34" charset="-122"/>
              </a:rPr>
              <a:t>最常用的方法</a:t>
            </a:r>
            <a:r>
              <a:rPr lang="zh-CN" altLang="en-US" sz="2000" dirty="0">
                <a:ea typeface="楷体" panose="02010609060101010101" pitchFamily="49" charset="-122"/>
              </a:rPr>
              <a:t>：</a:t>
            </a:r>
            <a:r>
              <a:rPr lang="zh-CN" altLang="en-US" dirty="0">
                <a:ea typeface="楷体" panose="02010609060101010101" pitchFamily="49" charset="-122"/>
              </a:rPr>
              <a:t>等价类划分、边界值分析、决策表、</a:t>
            </a:r>
            <a:r>
              <a:rPr lang="en-US" altLang="zh-CN" dirty="0">
                <a:ea typeface="楷体" panose="02010609060101010101" pitchFamily="49" charset="-122"/>
              </a:rPr>
              <a:t>Pairwise</a:t>
            </a:r>
            <a:r>
              <a:rPr lang="zh-CN" altLang="en-US" dirty="0">
                <a:ea typeface="楷体" panose="02010609060101010101" pitchFamily="49" charset="-122"/>
              </a:rPr>
              <a:t>等</a:t>
            </a:r>
            <a:endParaRPr lang="en-US" altLang="zh-CN" dirty="0">
              <a:ea typeface="楷体" panose="02010609060101010101" pitchFamily="49" charset="-122"/>
            </a:endParaRPr>
          </a:p>
          <a:p>
            <a:pPr marL="355600" indent="-355600">
              <a:lnSpc>
                <a:spcPct val="140000"/>
              </a:lnSpc>
              <a:spcBef>
                <a:spcPts val="20"/>
              </a:spcBef>
              <a:spcAft>
                <a:spcPts val="0"/>
              </a:spcAft>
              <a:buClr>
                <a:srgbClr val="0070C0"/>
              </a:buClr>
              <a:buSzPct val="80000"/>
              <a:buFont typeface="Wingdings" panose="05000000000000000000" pitchFamily="2" charset="2"/>
              <a:buChar char="p"/>
              <a:defRPr/>
            </a:pPr>
            <a:r>
              <a:rPr lang="zh-CN" altLang="zh-CN" sz="2000" b="1" dirty="0">
                <a:latin typeface="微软雅黑" panose="020B0503020204020204" pitchFamily="34" charset="-122"/>
                <a:ea typeface="微软雅黑" panose="020B0503020204020204" pitchFamily="34" charset="-122"/>
              </a:rPr>
              <a:t>不同层次的覆盖</a:t>
            </a:r>
            <a:r>
              <a:rPr lang="zh-CN" altLang="en-US" sz="2000" dirty="0">
                <a:ea typeface="楷体" panose="02010609060101010101" pitchFamily="49" charset="-122"/>
              </a:rPr>
              <a:t>：</a:t>
            </a:r>
            <a:r>
              <a:rPr lang="zh-CN" altLang="en-US" dirty="0">
                <a:ea typeface="楷体" panose="02010609060101010101" pitchFamily="49" charset="-122"/>
              </a:rPr>
              <a:t>代码、功能</a:t>
            </a:r>
            <a:r>
              <a:rPr lang="en-US" altLang="zh-CN" dirty="0">
                <a:ea typeface="楷体" panose="02010609060101010101" pitchFamily="49" charset="-122"/>
              </a:rPr>
              <a:t>/</a:t>
            </a:r>
            <a:r>
              <a:rPr lang="zh-CN" altLang="en-US" dirty="0">
                <a:ea typeface="楷体" panose="02010609060101010101" pitchFamily="49" charset="-122"/>
              </a:rPr>
              <a:t>非功能、业务</a:t>
            </a:r>
            <a:r>
              <a:rPr lang="zh-CN" altLang="zh-CN" dirty="0">
                <a:ea typeface="楷体" panose="02010609060101010101" pitchFamily="49" charset="-122"/>
              </a:rPr>
              <a:t> </a:t>
            </a:r>
            <a:endParaRPr lang="en-US" altLang="zh-CN" dirty="0">
              <a:ea typeface="楷体" panose="02010609060101010101" pitchFamily="49" charset="-122"/>
            </a:endParaRPr>
          </a:p>
          <a:p>
            <a:pPr marL="355600" indent="-355600">
              <a:lnSpc>
                <a:spcPct val="140000"/>
              </a:lnSpc>
              <a:spcBef>
                <a:spcPts val="20"/>
              </a:spcBef>
              <a:buClr>
                <a:srgbClr val="0070C0"/>
              </a:buClr>
              <a:buSzPct val="80000"/>
              <a:buFont typeface="Wingdings" panose="05000000000000000000" pitchFamily="2" charset="2"/>
              <a:buChar char="p"/>
              <a:defRPr/>
            </a:pPr>
            <a:r>
              <a:rPr lang="zh-CN" altLang="en-US" sz="2000" b="1" dirty="0">
                <a:latin typeface="微软雅黑" panose="020B0503020204020204" pitchFamily="34" charset="-122"/>
                <a:ea typeface="微软雅黑" panose="020B0503020204020204" pitchFamily="34" charset="-122"/>
              </a:rPr>
              <a:t>最常用的覆盖标准</a:t>
            </a:r>
            <a:r>
              <a:rPr lang="zh-CN" altLang="en-US" dirty="0">
                <a:ea typeface="楷体" panose="02010609060101010101" pitchFamily="49" charset="-122"/>
              </a:rPr>
              <a:t>：语句覆盖、分支覆盖和</a:t>
            </a:r>
            <a:r>
              <a:rPr lang="en-US" altLang="zh-CN" dirty="0">
                <a:ea typeface="楷体" panose="02010609060101010101" pitchFamily="49" charset="-122"/>
              </a:rPr>
              <a:t>MC/DC</a:t>
            </a:r>
            <a:r>
              <a:rPr lang="zh-CN" altLang="en-US" dirty="0">
                <a:ea typeface="楷体" panose="02010609060101010101" pitchFamily="49" charset="-122"/>
              </a:rPr>
              <a:t>覆盖</a:t>
            </a:r>
            <a:endParaRPr lang="en-US" altLang="zh-CN" dirty="0">
              <a:ea typeface="楷体" panose="02010609060101010101" pitchFamily="49" charset="-122"/>
            </a:endParaRPr>
          </a:p>
        </p:txBody>
      </p:sp>
    </p:spTree>
  </p:cSld>
  <p:clrMapOvr>
    <a:masterClrMapping/>
  </p:clrMapOvr>
  <p:transition spd="slow">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3312667" cy="523875"/>
          </a:xfrm>
        </p:spPr>
        <p:txBody>
          <a:bodyPr/>
          <a:lstStyle/>
          <a:p>
            <a:pPr>
              <a:spcAft>
                <a:spcPts val="0"/>
              </a:spcAft>
            </a:pPr>
            <a:r>
              <a:rPr kumimoji="1" lang="zh-CN" altLang="en-US" sz="2400" dirty="0">
                <a:latin typeface="微软雅黑" panose="020B0503020204020204" pitchFamily="34" charset="-122"/>
                <a:ea typeface="微软雅黑" panose="020B0503020204020204" pitchFamily="34" charset="-122"/>
              </a:rPr>
              <a:t>思考题</a:t>
            </a:r>
            <a:endParaRPr kumimoji="1" lang="zh-CN" altLang="en-US" sz="24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817292" y="1575452"/>
            <a:ext cx="7295535" cy="986155"/>
          </a:xfrm>
          <a:prstGeom prst="rect">
            <a:avLst/>
          </a:prstGeom>
          <a:noFill/>
        </p:spPr>
        <p:txBody>
          <a:bodyPr wrap="square">
            <a:spAutoFit/>
          </a:bodyPr>
          <a:lstStyle/>
          <a:p>
            <a:pPr marL="457200" lvl="0" indent="-457200">
              <a:lnSpc>
                <a:spcPct val="140000"/>
              </a:lnSpc>
              <a:spcBef>
                <a:spcPct val="20000"/>
              </a:spcBef>
              <a:spcAft>
                <a:spcPts val="240"/>
              </a:spcAft>
              <a:buClr>
                <a:srgbClr val="0070C0"/>
              </a:buClr>
              <a:buSzPct val="80000"/>
              <a:buFont typeface="+mj-ea"/>
              <a:buAutoNum type="circleNumDbPlain"/>
              <a:defRPr/>
            </a:pPr>
            <a:r>
              <a:rPr lang="zh-CN" altLang="en-US" sz="2000" dirty="0">
                <a:ea typeface="楷体" panose="02010609060101010101" pitchFamily="49" charset="-122"/>
              </a:rPr>
              <a:t>为何在航空航天应用软件中会使用</a:t>
            </a:r>
            <a:r>
              <a:rPr lang="en-US" altLang="zh-CN" sz="2000" dirty="0">
                <a:ea typeface="楷体" panose="02010609060101010101" pitchFamily="49" charset="-122"/>
              </a:rPr>
              <a:t>MC/DC</a:t>
            </a:r>
            <a:r>
              <a:rPr lang="zh-CN" altLang="en-US" sz="2000" dirty="0">
                <a:ea typeface="楷体" panose="02010609060101010101" pitchFamily="49" charset="-122"/>
              </a:rPr>
              <a:t>代码覆盖标准？</a:t>
            </a:r>
            <a:endParaRPr lang="zh-CN" altLang="zh-CN" sz="2000" dirty="0">
              <a:ea typeface="楷体" panose="02010609060101010101" pitchFamily="49" charset="-122"/>
            </a:endParaRPr>
          </a:p>
          <a:p>
            <a:pPr marL="457200" lvl="0" indent="-457200">
              <a:lnSpc>
                <a:spcPct val="140000"/>
              </a:lnSpc>
              <a:spcBef>
                <a:spcPts val="20"/>
              </a:spcBef>
              <a:spcAft>
                <a:spcPts val="240"/>
              </a:spcAft>
              <a:buClr>
                <a:srgbClr val="0070C0"/>
              </a:buClr>
              <a:buSzPct val="80000"/>
              <a:buFont typeface="+mj-ea"/>
              <a:buAutoNum type="circleNumDbPlain"/>
              <a:defRPr/>
            </a:pPr>
            <a:r>
              <a:rPr lang="zh-CN" altLang="en-US" sz="2000" dirty="0">
                <a:ea typeface="楷体" panose="02010609060101010101" pitchFamily="49" charset="-122"/>
              </a:rPr>
              <a:t>为什么敏捷测试中适合使用基于场景的测试设计方法？</a:t>
            </a:r>
            <a:endParaRPr lang="zh-CN" altLang="zh-CN" sz="2000" dirty="0">
              <a:ea typeface="楷体" panose="02010609060101010101" pitchFamily="49" charset="-122"/>
            </a:endParaRPr>
          </a:p>
        </p:txBody>
      </p:sp>
    </p:spTree>
  </p:cSld>
  <p:clrMapOvr>
    <a:masterClrMapping/>
  </p:clrMapOvr>
  <p:transition spd="slow">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spcAft>
                <a:spcPts val="0"/>
              </a:spcAft>
              <a:defRPr/>
            </a:pPr>
            <a:r>
              <a:rPr lang="zh-CN" altLang="en-US" dirty="0">
                <a:latin typeface="微软雅黑" panose="020B0503020204020204" pitchFamily="34" charset="-122"/>
                <a:ea typeface="微软雅黑" panose="020B0503020204020204" pitchFamily="34" charset="-122"/>
              </a:rPr>
              <a:t>作业一</a:t>
            </a:r>
            <a:endParaRPr lang="zh-CN" altLang="en-US" dirty="0">
              <a:latin typeface="微软雅黑" panose="020B0503020204020204" pitchFamily="34" charset="-122"/>
              <a:ea typeface="微软雅黑" panose="020B0503020204020204" pitchFamily="34" charset="-122"/>
            </a:endParaRPr>
          </a:p>
        </p:txBody>
      </p:sp>
      <p:sp>
        <p:nvSpPr>
          <p:cNvPr id="7" name="圆角矩形 6"/>
          <p:cNvSpPr/>
          <p:nvPr/>
        </p:nvSpPr>
        <p:spPr bwMode="auto">
          <a:xfrm>
            <a:off x="6927509" y="1383458"/>
            <a:ext cx="972108" cy="405045"/>
          </a:xfrm>
          <a:prstGeom prst="roundRect">
            <a:avLst/>
          </a:prstGeom>
          <a:solidFill>
            <a:schemeClr val="tx2">
              <a:lumMod val="10000"/>
              <a:lumOff val="90000"/>
              <a:alpha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lstStyle/>
          <a:p>
            <a:pPr algn="ctr">
              <a:spcAft>
                <a:spcPts val="0"/>
              </a:spcAft>
            </a:pPr>
            <a:r>
              <a:rPr lang="en-US" altLang="zh-CN" dirty="0">
                <a:latin typeface="Arial" panose="020B0604020202020204" pitchFamily="34" charset="0"/>
                <a:sym typeface="+mn-ea"/>
              </a:rPr>
              <a:t>DC/CC</a:t>
            </a:r>
            <a:endParaRPr lang="zh-CN" altLang="en-US" dirty="0">
              <a:latin typeface="Arial" panose="020B0604020202020204" pitchFamily="34" charset="0"/>
              <a:ea typeface="宋体" panose="02010600030101010101" pitchFamily="2" charset="-122"/>
            </a:endParaRPr>
          </a:p>
        </p:txBody>
      </p:sp>
      <p:sp>
        <p:nvSpPr>
          <p:cNvPr id="9" name="圆角矩形 8"/>
          <p:cNvSpPr/>
          <p:nvPr/>
        </p:nvSpPr>
        <p:spPr bwMode="auto">
          <a:xfrm>
            <a:off x="6927509" y="2895626"/>
            <a:ext cx="972108" cy="405045"/>
          </a:xfrm>
          <a:prstGeom prst="roundRect">
            <a:avLst/>
          </a:prstGeom>
          <a:solidFill>
            <a:schemeClr val="tx2">
              <a:lumMod val="10000"/>
              <a:lumOff val="90000"/>
              <a:alpha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lstStyle/>
          <a:p>
            <a:pPr algn="ctr">
              <a:spcAft>
                <a:spcPts val="0"/>
              </a:spcAft>
            </a:pPr>
            <a:r>
              <a:rPr lang="en-US" altLang="zh-CN" dirty="0">
                <a:latin typeface="Arial" panose="020B0604020202020204" pitchFamily="34" charset="0"/>
                <a:sym typeface="+mn-ea"/>
              </a:rPr>
              <a:t>BPC</a:t>
            </a:r>
            <a:endParaRPr lang="zh-CN" altLang="en-US" dirty="0">
              <a:latin typeface="Arial" panose="020B0604020202020204" pitchFamily="34" charset="0"/>
              <a:ea typeface="宋体" panose="02010600030101010101" pitchFamily="2" charset="-122"/>
            </a:endParaRPr>
          </a:p>
        </p:txBody>
      </p:sp>
      <p:sp>
        <p:nvSpPr>
          <p:cNvPr id="20" name="圆角矩形 19"/>
          <p:cNvSpPr/>
          <p:nvPr/>
        </p:nvSpPr>
        <p:spPr bwMode="auto">
          <a:xfrm>
            <a:off x="6927509" y="2139542"/>
            <a:ext cx="972108" cy="405045"/>
          </a:xfrm>
          <a:prstGeom prst="roundRect">
            <a:avLst/>
          </a:prstGeom>
          <a:solidFill>
            <a:schemeClr val="tx2">
              <a:lumMod val="10000"/>
              <a:lumOff val="90000"/>
              <a:alpha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lstStyle/>
          <a:p>
            <a:pPr algn="ctr" defTabSz="685800" fontAlgn="base">
              <a:spcBef>
                <a:spcPct val="0"/>
              </a:spcBef>
              <a:spcAft>
                <a:spcPts val="0"/>
              </a:spcAft>
            </a:pPr>
            <a:r>
              <a:rPr lang="en-US" altLang="zh-CN" dirty="0">
                <a:latin typeface="Arial" panose="020B0604020202020204" pitchFamily="34" charset="0"/>
                <a:ea typeface="宋体" panose="02010600030101010101" pitchFamily="2" charset="-122"/>
                <a:sym typeface="+mn-ea"/>
              </a:rPr>
              <a:t>MC</a:t>
            </a:r>
            <a:r>
              <a:rPr lang="en-US" altLang="zh-CN" dirty="0">
                <a:latin typeface="Arial" panose="020B0604020202020204" pitchFamily="34" charset="0"/>
                <a:sym typeface="+mn-ea"/>
              </a:rPr>
              <a:t>/D</a:t>
            </a:r>
            <a:r>
              <a:rPr lang="en-US" altLang="zh-CN" dirty="0">
                <a:latin typeface="Arial" panose="020B0604020202020204" pitchFamily="34" charset="0"/>
                <a:ea typeface="宋体" panose="02010600030101010101" pitchFamily="2" charset="-122"/>
                <a:sym typeface="+mn-ea"/>
              </a:rPr>
              <a:t>C</a:t>
            </a:r>
            <a:endParaRPr lang="zh-CN" altLang="en-US" dirty="0">
              <a:latin typeface="Arial" panose="020B0604020202020204" pitchFamily="34" charset="0"/>
              <a:ea typeface="宋体" panose="02010600030101010101" pitchFamily="2" charset="-122"/>
            </a:endParaRPr>
          </a:p>
        </p:txBody>
      </p:sp>
      <p:sp>
        <p:nvSpPr>
          <p:cNvPr id="3" name="矩形 2"/>
          <p:cNvSpPr/>
          <p:nvPr/>
        </p:nvSpPr>
        <p:spPr>
          <a:xfrm>
            <a:off x="3633143" y="951410"/>
            <a:ext cx="2538282" cy="3091815"/>
          </a:xfrm>
          <a:prstGeom prst="rect">
            <a:avLst/>
          </a:prstGeom>
          <a:solidFill>
            <a:schemeClr val="accent5">
              <a:lumMod val="20000"/>
              <a:lumOff val="80000"/>
            </a:schemeClr>
          </a:solidFill>
        </p:spPr>
        <p:txBody>
          <a:bodyPr wrap="square">
            <a:spAutoFit/>
          </a:bodyPr>
          <a:lstStyle/>
          <a:p>
            <a:pPr>
              <a:lnSpc>
                <a:spcPct val="130000"/>
              </a:lnSpc>
              <a:spcAft>
                <a:spcPts val="0"/>
              </a:spcAft>
            </a:pPr>
            <a:r>
              <a:rPr lang="en-US" altLang="zh-CN" sz="1500" dirty="0">
                <a:solidFill>
                  <a:schemeClr val="accent1">
                    <a:lumMod val="50000"/>
                  </a:schemeClr>
                </a:solidFill>
              </a:rPr>
              <a:t>1. </a:t>
            </a:r>
            <a:r>
              <a:rPr lang="en-US" altLang="zh-CN" sz="1500" dirty="0">
                <a:solidFill>
                  <a:schemeClr val="accent1">
                    <a:lumMod val="50000"/>
                  </a:schemeClr>
                </a:solidFill>
                <a:hlinkClick r:id="rId1"/>
              </a:rPr>
              <a:t>Testwell CTC++</a:t>
            </a:r>
            <a:endParaRPr lang="en-US" altLang="zh-CN" sz="1500" dirty="0">
              <a:solidFill>
                <a:schemeClr val="accent1">
                  <a:lumMod val="50000"/>
                </a:schemeClr>
              </a:solidFill>
            </a:endParaRPr>
          </a:p>
          <a:p>
            <a:pPr>
              <a:lnSpc>
                <a:spcPct val="130000"/>
              </a:lnSpc>
              <a:spcBef>
                <a:spcPts val="0"/>
              </a:spcBef>
              <a:spcAft>
                <a:spcPts val="0"/>
              </a:spcAft>
            </a:pPr>
            <a:r>
              <a:rPr lang="en-US" altLang="zh-CN" sz="1500" dirty="0">
                <a:solidFill>
                  <a:schemeClr val="accent1">
                    <a:lumMod val="50000"/>
                  </a:schemeClr>
                </a:solidFill>
              </a:rPr>
              <a:t>2. </a:t>
            </a:r>
            <a:r>
              <a:rPr lang="en-US" altLang="zh-CN" sz="1500" dirty="0">
                <a:solidFill>
                  <a:schemeClr val="accent1">
                    <a:lumMod val="50000"/>
                  </a:schemeClr>
                </a:solidFill>
                <a:hlinkClick r:id="rId2"/>
              </a:rPr>
              <a:t>CoverageMeter</a:t>
            </a:r>
            <a:endParaRPr lang="en-US" altLang="zh-CN" sz="1500" dirty="0">
              <a:solidFill>
                <a:schemeClr val="accent1">
                  <a:lumMod val="50000"/>
                </a:schemeClr>
              </a:solidFill>
            </a:endParaRPr>
          </a:p>
          <a:p>
            <a:pPr>
              <a:lnSpc>
                <a:spcPct val="130000"/>
              </a:lnSpc>
              <a:spcBef>
                <a:spcPts val="0"/>
              </a:spcBef>
              <a:spcAft>
                <a:spcPts val="0"/>
              </a:spcAft>
            </a:pPr>
            <a:r>
              <a:rPr lang="en-US" altLang="zh-CN" sz="1500" dirty="0">
                <a:solidFill>
                  <a:schemeClr val="accent1">
                    <a:lumMod val="50000"/>
                  </a:schemeClr>
                </a:solidFill>
              </a:rPr>
              <a:t>3. </a:t>
            </a:r>
            <a:r>
              <a:rPr lang="en-US" altLang="zh-CN" sz="1500" dirty="0">
                <a:solidFill>
                  <a:schemeClr val="accent1">
                    <a:lumMod val="50000"/>
                  </a:schemeClr>
                </a:solidFill>
                <a:hlinkClick r:id="rId3"/>
              </a:rPr>
              <a:t>BullseyeCoverage</a:t>
            </a:r>
            <a:endParaRPr lang="en-US" altLang="zh-CN" sz="1500" dirty="0">
              <a:solidFill>
                <a:schemeClr val="accent1">
                  <a:lumMod val="50000"/>
                </a:schemeClr>
              </a:solidFill>
            </a:endParaRPr>
          </a:p>
          <a:p>
            <a:pPr>
              <a:lnSpc>
                <a:spcPct val="130000"/>
              </a:lnSpc>
              <a:spcBef>
                <a:spcPts val="0"/>
              </a:spcBef>
              <a:spcAft>
                <a:spcPts val="0"/>
              </a:spcAft>
            </a:pPr>
            <a:r>
              <a:rPr lang="en-US" altLang="zh-CN" sz="1500" dirty="0">
                <a:solidFill>
                  <a:schemeClr val="accent1">
                    <a:lumMod val="50000"/>
                  </a:schemeClr>
                </a:solidFill>
              </a:rPr>
              <a:t>4. </a:t>
            </a:r>
            <a:r>
              <a:rPr lang="en-US" altLang="zh-CN" sz="1500" dirty="0">
                <a:solidFill>
                  <a:schemeClr val="accent1">
                    <a:lumMod val="50000"/>
                  </a:schemeClr>
                </a:solidFill>
                <a:hlinkClick r:id="rId4"/>
              </a:rPr>
              <a:t>GCT</a:t>
            </a:r>
            <a:endParaRPr lang="en-US" altLang="zh-CN" sz="1500" dirty="0">
              <a:solidFill>
                <a:schemeClr val="accent1">
                  <a:lumMod val="50000"/>
                </a:schemeClr>
              </a:solidFill>
            </a:endParaRPr>
          </a:p>
          <a:p>
            <a:pPr>
              <a:lnSpc>
                <a:spcPct val="130000"/>
              </a:lnSpc>
              <a:spcBef>
                <a:spcPts val="0"/>
              </a:spcBef>
              <a:spcAft>
                <a:spcPts val="0"/>
              </a:spcAft>
            </a:pPr>
            <a:r>
              <a:rPr lang="en-US" altLang="zh-CN" sz="1500" dirty="0">
                <a:solidFill>
                  <a:schemeClr val="accent1">
                    <a:lumMod val="50000"/>
                  </a:schemeClr>
                </a:solidFill>
              </a:rPr>
              <a:t>5. </a:t>
            </a:r>
            <a:r>
              <a:rPr lang="en-US" altLang="zh-CN" sz="1500" dirty="0">
                <a:solidFill>
                  <a:schemeClr val="accent1">
                    <a:lumMod val="50000"/>
                  </a:schemeClr>
                </a:solidFill>
                <a:hlinkClick r:id="rId5"/>
              </a:rPr>
              <a:t>CppUnit</a:t>
            </a:r>
            <a:endParaRPr lang="en-US" altLang="zh-CN" sz="1500" dirty="0">
              <a:solidFill>
                <a:schemeClr val="accent1">
                  <a:lumMod val="50000"/>
                </a:schemeClr>
              </a:solidFill>
            </a:endParaRPr>
          </a:p>
          <a:p>
            <a:pPr>
              <a:lnSpc>
                <a:spcPct val="130000"/>
              </a:lnSpc>
              <a:spcBef>
                <a:spcPts val="0"/>
              </a:spcBef>
              <a:spcAft>
                <a:spcPts val="0"/>
              </a:spcAft>
            </a:pPr>
            <a:r>
              <a:rPr lang="en-US" altLang="zh-CN" sz="1500" dirty="0">
                <a:solidFill>
                  <a:schemeClr val="accent1">
                    <a:lumMod val="50000"/>
                  </a:schemeClr>
                </a:solidFill>
              </a:rPr>
              <a:t>6. </a:t>
            </a:r>
            <a:r>
              <a:rPr lang="en-US" altLang="zh-CN" sz="1500" dirty="0">
                <a:solidFill>
                  <a:schemeClr val="accent1">
                    <a:lumMod val="50000"/>
                  </a:schemeClr>
                </a:solidFill>
                <a:hlinkClick r:id="rId6"/>
              </a:rPr>
              <a:t>Dynamic Code Coverage</a:t>
            </a:r>
            <a:endParaRPr lang="en-US" altLang="zh-CN" sz="1500" dirty="0">
              <a:solidFill>
                <a:schemeClr val="accent1">
                  <a:lumMod val="50000"/>
                </a:schemeClr>
              </a:solidFill>
            </a:endParaRPr>
          </a:p>
          <a:p>
            <a:pPr>
              <a:lnSpc>
                <a:spcPct val="130000"/>
              </a:lnSpc>
              <a:spcBef>
                <a:spcPts val="0"/>
              </a:spcBef>
              <a:spcAft>
                <a:spcPts val="0"/>
              </a:spcAft>
            </a:pPr>
            <a:r>
              <a:rPr lang="en-US" altLang="zh-CN" sz="1500" dirty="0">
                <a:solidFill>
                  <a:schemeClr val="accent1">
                    <a:lumMod val="50000"/>
                  </a:schemeClr>
                </a:solidFill>
              </a:rPr>
              <a:t>7. </a:t>
            </a:r>
            <a:r>
              <a:rPr lang="en-US" altLang="zh-CN" sz="1500" dirty="0">
                <a:solidFill>
                  <a:schemeClr val="accent1">
                    <a:lumMod val="50000"/>
                  </a:schemeClr>
                </a:solidFill>
                <a:hlinkClick r:id="rId7"/>
              </a:rPr>
              <a:t>TCAT C/C++</a:t>
            </a:r>
            <a:endParaRPr lang="en-US" altLang="zh-CN" sz="1500" dirty="0">
              <a:solidFill>
                <a:schemeClr val="accent1">
                  <a:lumMod val="50000"/>
                </a:schemeClr>
              </a:solidFill>
            </a:endParaRPr>
          </a:p>
          <a:p>
            <a:pPr>
              <a:lnSpc>
                <a:spcPct val="130000"/>
              </a:lnSpc>
              <a:spcBef>
                <a:spcPts val="0"/>
              </a:spcBef>
              <a:spcAft>
                <a:spcPts val="0"/>
              </a:spcAft>
            </a:pPr>
            <a:r>
              <a:rPr lang="en-US" altLang="zh-CN" sz="1500" dirty="0">
                <a:solidFill>
                  <a:schemeClr val="accent1">
                    <a:lumMod val="50000"/>
                  </a:schemeClr>
                </a:solidFill>
              </a:rPr>
              <a:t>8. </a:t>
            </a:r>
            <a:r>
              <a:rPr lang="en-US" altLang="zh-CN" sz="1500" dirty="0">
                <a:solidFill>
                  <a:schemeClr val="accent1">
                    <a:lumMod val="50000"/>
                  </a:schemeClr>
                </a:solidFill>
                <a:hlinkClick r:id="rId8"/>
              </a:rPr>
              <a:t>COVTOOL</a:t>
            </a:r>
            <a:endParaRPr lang="en-US" altLang="zh-CN" sz="1500" dirty="0">
              <a:solidFill>
                <a:schemeClr val="accent1">
                  <a:lumMod val="50000"/>
                </a:schemeClr>
              </a:solidFill>
            </a:endParaRPr>
          </a:p>
          <a:p>
            <a:pPr>
              <a:lnSpc>
                <a:spcPct val="130000"/>
              </a:lnSpc>
              <a:spcBef>
                <a:spcPts val="0"/>
              </a:spcBef>
              <a:spcAft>
                <a:spcPts val="0"/>
              </a:spcAft>
            </a:pPr>
            <a:r>
              <a:rPr lang="en-US" altLang="zh-CN" sz="1500" dirty="0">
                <a:solidFill>
                  <a:schemeClr val="accent1">
                    <a:lumMod val="50000"/>
                  </a:schemeClr>
                </a:solidFill>
              </a:rPr>
              <a:t>9. </a:t>
            </a:r>
            <a:r>
              <a:rPr lang="en-US" altLang="zh-CN" sz="1500" dirty="0">
                <a:solidFill>
                  <a:schemeClr val="accent1">
                    <a:lumMod val="50000"/>
                  </a:schemeClr>
                </a:solidFill>
                <a:hlinkClick r:id="rId9"/>
              </a:rPr>
              <a:t>gocv</a:t>
            </a:r>
            <a:endParaRPr lang="en-US" altLang="zh-CN" sz="1500" dirty="0">
              <a:solidFill>
                <a:schemeClr val="accent1">
                  <a:lumMod val="50000"/>
                </a:schemeClr>
              </a:solidFill>
            </a:endParaRPr>
          </a:p>
          <a:p>
            <a:pPr>
              <a:lnSpc>
                <a:spcPct val="130000"/>
              </a:lnSpc>
              <a:spcBef>
                <a:spcPts val="0"/>
              </a:spcBef>
            </a:pPr>
            <a:r>
              <a:rPr lang="en-US" altLang="zh-CN" sz="1500" dirty="0">
                <a:solidFill>
                  <a:schemeClr val="accent1">
                    <a:lumMod val="50000"/>
                  </a:schemeClr>
                </a:solidFill>
              </a:rPr>
              <a:t>10. </a:t>
            </a:r>
            <a:r>
              <a:rPr lang="en-US" altLang="zh-CN" sz="1500" dirty="0">
                <a:solidFill>
                  <a:schemeClr val="accent1">
                    <a:lumMod val="50000"/>
                  </a:schemeClr>
                </a:solidFill>
                <a:hlinkClick r:id="rId10"/>
              </a:rPr>
              <a:t>xCover</a:t>
            </a:r>
            <a:endParaRPr lang="zh-CN" altLang="en-US" sz="1500" dirty="0">
              <a:solidFill>
                <a:schemeClr val="accent1">
                  <a:lumMod val="50000"/>
                </a:schemeClr>
              </a:solidFill>
            </a:endParaRPr>
          </a:p>
        </p:txBody>
      </p:sp>
      <p:pic>
        <p:nvPicPr>
          <p:cNvPr id="10" name="图片 9" descr="屏幕快照 2014-03-13 下午1.12.49.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56880" y="1221440"/>
            <a:ext cx="1981169" cy="2764929"/>
          </a:xfrm>
          <a:prstGeom prst="rect">
            <a:avLst/>
          </a:prstGeom>
        </p:spPr>
      </p:pic>
      <p:sp>
        <p:nvSpPr>
          <p:cNvPr id="12" name="文本框 11"/>
          <p:cNvSpPr txBox="1"/>
          <p:nvPr/>
        </p:nvSpPr>
        <p:spPr>
          <a:xfrm>
            <a:off x="3309107" y="2463578"/>
            <a:ext cx="334645" cy="460375"/>
          </a:xfrm>
          <a:prstGeom prst="rect">
            <a:avLst/>
          </a:prstGeom>
          <a:noFill/>
        </p:spPr>
        <p:txBody>
          <a:bodyPr wrap="none" rtlCol="0">
            <a:spAutoFit/>
          </a:bodyPr>
          <a:lstStyle/>
          <a:p>
            <a:pPr>
              <a:spcAft>
                <a:spcPts val="0"/>
              </a:spcAft>
            </a:pPr>
            <a:r>
              <a:rPr kumimoji="1" lang="en-US" altLang="zh-CN" sz="2400" dirty="0">
                <a:solidFill>
                  <a:srgbClr val="FF6600"/>
                </a:solidFill>
              </a:rPr>
              <a:t>+</a:t>
            </a:r>
            <a:endParaRPr kumimoji="1" lang="zh-CN" altLang="en-US" sz="2400" dirty="0">
              <a:solidFill>
                <a:srgbClr val="FF6600"/>
              </a:solidFill>
            </a:endParaRPr>
          </a:p>
        </p:txBody>
      </p:sp>
      <p:sp>
        <p:nvSpPr>
          <p:cNvPr id="18" name="右箭头 17"/>
          <p:cNvSpPr/>
          <p:nvPr/>
        </p:nvSpPr>
        <p:spPr>
          <a:xfrm>
            <a:off x="6225431" y="2247554"/>
            <a:ext cx="432048" cy="27003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9" name="左大括号 18"/>
          <p:cNvSpPr/>
          <p:nvPr/>
        </p:nvSpPr>
        <p:spPr bwMode="auto">
          <a:xfrm>
            <a:off x="6711485" y="1491470"/>
            <a:ext cx="216024" cy="1782198"/>
          </a:xfrm>
          <a:prstGeom prst="leftBrace">
            <a:avLst>
              <a:gd name="adj1" fmla="val 56845"/>
              <a:gd name="adj2" fmla="val 50000"/>
            </a:avLst>
          </a:prstGeom>
          <a:noFill/>
          <a:ln w="9525" cap="flat" cmpd="sng" algn="ctr">
            <a:solidFill>
              <a:srgbClr val="FF6600"/>
            </a:solidFill>
            <a:prstDash val="solid"/>
            <a:round/>
            <a:headEnd type="none" w="med" len="med"/>
            <a:tailEnd type="none" w="med" len="med"/>
          </a:ln>
          <a:effectLst/>
        </p:spPr>
        <p:txBody>
          <a:bodyPr vert="horz" wrap="square" lIns="68580" tIns="34290" rIns="68580" bIns="34290" numCol="1" rtlCol="0" anchor="t" anchorCtr="0" compatLnSpc="1"/>
          <a:lstStyle/>
          <a:p>
            <a:pPr defTabSz="685800" fontAlgn="base">
              <a:spcBef>
                <a:spcPct val="0"/>
              </a:spcBef>
              <a:spcAft>
                <a:spcPct val="0"/>
              </a:spcAft>
            </a:pPr>
            <a:endParaRPr lang="zh-CN" altLang="en-US" sz="1350" i="1">
              <a:latin typeface="Arial" panose="020B0604020202020204" pitchFamily="34" charset="0"/>
              <a:ea typeface="宋体" panose="02010600030101010101" pitchFamily="2" charset="-122"/>
            </a:endParaRPr>
          </a:p>
        </p:txBody>
      </p:sp>
      <p:sp>
        <p:nvSpPr>
          <p:cNvPr id="22" name="文本框 21"/>
          <p:cNvSpPr txBox="1"/>
          <p:nvPr/>
        </p:nvSpPr>
        <p:spPr>
          <a:xfrm>
            <a:off x="1580915" y="4245776"/>
            <a:ext cx="5688330" cy="321945"/>
          </a:xfrm>
          <a:prstGeom prst="rect">
            <a:avLst/>
          </a:prstGeom>
          <a:noFill/>
        </p:spPr>
        <p:txBody>
          <a:bodyPr wrap="none" rtlCol="0">
            <a:spAutoFit/>
          </a:bodyPr>
          <a:lstStyle/>
          <a:p>
            <a:pPr>
              <a:spcAft>
                <a:spcPts val="0"/>
              </a:spcAft>
            </a:pPr>
            <a:r>
              <a:rPr kumimoji="1" lang="zh-CN" altLang="en-US" sz="1500" u="sng" dirty="0">
                <a:solidFill>
                  <a:srgbClr val="FF6600"/>
                </a:solidFill>
              </a:rPr>
              <a:t>找一合适的函数代码 </a:t>
            </a:r>
            <a:r>
              <a:rPr kumimoji="1" lang="en-US" altLang="zh-CN" sz="1500" u="sng" dirty="0">
                <a:solidFill>
                  <a:srgbClr val="FF6600"/>
                </a:solidFill>
              </a:rPr>
              <a:t>+</a:t>
            </a:r>
            <a:r>
              <a:rPr kumimoji="1" lang="zh-CN" altLang="en-US" sz="1500" u="sng" dirty="0">
                <a:solidFill>
                  <a:srgbClr val="FF6600"/>
                </a:solidFill>
              </a:rPr>
              <a:t> 选择一覆盖率工具 </a:t>
            </a:r>
            <a:r>
              <a:rPr kumimoji="1" lang="en-US" altLang="zh-CN" sz="1500" u="sng" dirty="0">
                <a:solidFill>
                  <a:srgbClr val="FF6600"/>
                </a:solidFill>
              </a:rPr>
              <a:t>–</a:t>
            </a:r>
            <a:r>
              <a:rPr kumimoji="1" lang="zh-CN" altLang="en-US" sz="1500" u="sng" dirty="0">
                <a:solidFill>
                  <a:srgbClr val="FF6600"/>
                </a:solidFill>
              </a:rPr>
              <a:t> 完成三种覆盖率的测试</a:t>
            </a:r>
            <a:endParaRPr kumimoji="1" lang="zh-CN" altLang="en-US" sz="1500" u="sng" dirty="0">
              <a:solidFill>
                <a:srgbClr val="FF6600"/>
              </a:solidFill>
            </a:endParaRPr>
          </a:p>
        </p:txBody>
      </p:sp>
    </p:spTree>
  </p:cSld>
  <p:clrMapOvr>
    <a:masterClrMapping/>
  </p:clrMapOvr>
  <p:transition spd="slow">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461645" y="258445"/>
            <a:ext cx="7989570" cy="664845"/>
          </a:xfrm>
          <a:prstGeom prst="rect">
            <a:avLst/>
          </a:prstGeom>
        </p:spPr>
        <p:txBody>
          <a:bodyPr vert="horz" lIns="91440" tIns="45720" rIns="91440" bIns="45720" rtlCol="0" anchor="ctr">
            <a:noAutofit/>
          </a:bodyPr>
          <a:lstStyle>
            <a:defPPr>
              <a:defRPr lang="zh-CN"/>
            </a:defPPr>
            <a:lvl1pPr indent="0" defTabSz="685800">
              <a:lnSpc>
                <a:spcPct val="90000"/>
              </a:lnSpc>
              <a:spcBef>
                <a:spcPct val="0"/>
              </a:spcBef>
              <a:buClr>
                <a:schemeClr val="accent4"/>
              </a:buClr>
              <a:buFontTx/>
              <a:buNone/>
              <a:defRPr kumimoji="1" sz="2800" b="1" i="0">
                <a:solidFill>
                  <a:srgbClr val="202B88"/>
                </a:solidFill>
                <a:latin typeface="微软雅黑" panose="020B0503020204020204" pitchFamily="34" charset="-122"/>
                <a:ea typeface="微软雅黑" panose="020B0503020204020204" pitchFamily="34" charset="-122"/>
                <a:cs typeface="思源黑体" panose="020F050202020403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0"/>
              </a:spcAft>
            </a:pPr>
            <a:r>
              <a:rPr lang="zh-CN" dirty="0"/>
              <a:t>作业</a:t>
            </a:r>
            <a:r>
              <a:rPr lang="zh-CN" altLang="en-US" dirty="0"/>
              <a:t>二</a:t>
            </a:r>
            <a:endParaRPr lang="zh-CN" dirty="0"/>
          </a:p>
        </p:txBody>
      </p:sp>
      <p:sp>
        <p:nvSpPr>
          <p:cNvPr id="4" name="文本框 3"/>
          <p:cNvSpPr txBox="1"/>
          <p:nvPr/>
        </p:nvSpPr>
        <p:spPr>
          <a:xfrm>
            <a:off x="815333" y="923290"/>
            <a:ext cx="7103436" cy="3550920"/>
          </a:xfrm>
          <a:prstGeom prst="rect">
            <a:avLst/>
          </a:prstGeom>
          <a:noFill/>
        </p:spPr>
        <p:txBody>
          <a:bodyPr wrap="square">
            <a:spAutoFit/>
          </a:bodyPr>
          <a:lstStyle/>
          <a:p>
            <a:pPr lvl="0">
              <a:lnSpc>
                <a:spcPct val="120000"/>
              </a:lnSpc>
              <a:spcAft>
                <a:spcPts val="240"/>
              </a:spcAft>
            </a:pPr>
            <a:r>
              <a:rPr lang="zh-CN" altLang="zh-CN" sz="16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针对下列因素，使用</a:t>
            </a:r>
            <a:r>
              <a:rPr lang="zh-CN" altLang="en-US" sz="16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工具</a:t>
            </a:r>
            <a:r>
              <a:rPr lang="en-US" altLang="zh-CN" sz="16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ACTS</a:t>
            </a:r>
            <a:r>
              <a:rPr lang="zh-CN" altLang="zh-CN" sz="16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完成</a:t>
            </a:r>
            <a:r>
              <a:rPr lang="zh-CN" altLang="en-US" sz="16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不同强度</a:t>
            </a:r>
            <a:r>
              <a:rPr lang="zh-CN" altLang="zh-CN" sz="16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的组合测试，如果存在约束条件，需要添加后进行计算：</a:t>
            </a:r>
            <a:endParaRPr lang="zh-CN" altLang="zh-CN" sz="1600" b="1" dirty="0">
              <a:effectLst/>
              <a:latin typeface="宋体" panose="02010600030101010101" pitchFamily="2" charset="-122"/>
              <a:ea typeface="宋体" panose="02010600030101010101" pitchFamily="2" charset="-122"/>
              <a:cs typeface="宋体" panose="02010600030101010101" pitchFamily="2" charset="-122"/>
            </a:endParaRPr>
          </a:p>
          <a:p>
            <a:pPr marL="342900" lvl="0" indent="-342900" algn="just">
              <a:lnSpc>
                <a:spcPct val="120000"/>
              </a:lnSpc>
              <a:spcBef>
                <a:spcPts val="0"/>
              </a:spcBef>
              <a:spcAft>
                <a:spcPts val="240"/>
              </a:spcAft>
              <a:buFont typeface="+mj-lt"/>
              <a:buAutoNum type="arabicParenR"/>
            </a:pPr>
            <a:r>
              <a:rPr lang="zh-CN" altLang="zh-CN" sz="1600" kern="100" dirty="0">
                <a:solidFill>
                  <a:srgbClr val="000000"/>
                </a:solidFill>
                <a:effectLst/>
                <a:latin typeface="Times New Roman" panose="02020603050405020304" pitchFamily="18" charset="0"/>
                <a:ea typeface="宋体" panose="02010600030101010101" pitchFamily="2" charset="-122"/>
              </a:rPr>
              <a:t>驾驶记录</a:t>
            </a:r>
            <a:r>
              <a:rPr lang="en-US" altLang="zh-CN" sz="1600" kern="100" dirty="0">
                <a:solidFill>
                  <a:srgbClr val="000000"/>
                </a:solidFill>
                <a:effectLst/>
                <a:latin typeface="Times New Roman" panose="02020603050405020304" pitchFamily="18" charset="0"/>
                <a:ea typeface="宋体" panose="02010600030101010101" pitchFamily="2" charset="-122"/>
              </a:rPr>
              <a:t>: </a:t>
            </a:r>
            <a:r>
              <a:rPr lang="zh-CN" altLang="zh-CN" sz="1600" kern="100" dirty="0">
                <a:solidFill>
                  <a:srgbClr val="000000"/>
                </a:solidFill>
                <a:effectLst/>
                <a:latin typeface="Times New Roman" panose="02020603050405020304" pitchFamily="18" charset="0"/>
                <a:ea typeface="宋体" panose="02010600030101010101" pitchFamily="2" charset="-122"/>
              </a:rPr>
              <a:t>过去五年内没有违规，过去三年内没有违规</a:t>
            </a:r>
            <a:r>
              <a:rPr lang="en-US" altLang="zh-CN" sz="1600" kern="100" dirty="0">
                <a:solidFill>
                  <a:srgbClr val="000000"/>
                </a:solidFill>
                <a:effectLst/>
                <a:latin typeface="Times New Roman" panose="02020603050405020304" pitchFamily="18" charset="0"/>
                <a:ea typeface="宋体" panose="02010600030101010101" pitchFamily="2" charset="-122"/>
              </a:rPr>
              <a:t>, </a:t>
            </a:r>
            <a:r>
              <a:rPr lang="zh-CN" altLang="zh-CN" sz="1600" kern="100" dirty="0">
                <a:solidFill>
                  <a:srgbClr val="000000"/>
                </a:solidFill>
                <a:effectLst/>
                <a:latin typeface="Times New Roman" panose="02020603050405020304" pitchFamily="18" charset="0"/>
                <a:ea typeface="宋体" panose="02010600030101010101" pitchFamily="2" charset="-122"/>
              </a:rPr>
              <a:t>过去三年内违规小于</a:t>
            </a:r>
            <a:r>
              <a:rPr lang="en-US" altLang="zh-CN" sz="1600" kern="100" dirty="0">
                <a:solidFill>
                  <a:srgbClr val="000000"/>
                </a:solidFill>
                <a:effectLst/>
                <a:latin typeface="Times New Roman" panose="02020603050405020304" pitchFamily="18" charset="0"/>
                <a:ea typeface="宋体" panose="02010600030101010101" pitchFamily="2" charset="-122"/>
              </a:rPr>
              <a:t>3</a:t>
            </a:r>
            <a:r>
              <a:rPr lang="zh-CN" altLang="zh-CN" sz="1600" kern="100" dirty="0">
                <a:solidFill>
                  <a:srgbClr val="000000"/>
                </a:solidFill>
                <a:effectLst/>
                <a:latin typeface="Times New Roman" panose="02020603050405020304" pitchFamily="18" charset="0"/>
                <a:ea typeface="宋体" panose="02010600030101010101" pitchFamily="2" charset="-122"/>
              </a:rPr>
              <a:t>次</a:t>
            </a:r>
            <a:r>
              <a:rPr lang="en-US" altLang="zh-CN" sz="1600" kern="100" dirty="0">
                <a:solidFill>
                  <a:srgbClr val="000000"/>
                </a:solidFill>
                <a:effectLst/>
                <a:latin typeface="Times New Roman" panose="02020603050405020304" pitchFamily="18" charset="0"/>
                <a:ea typeface="宋体" panose="02010600030101010101" pitchFamily="2" charset="-122"/>
              </a:rPr>
              <a:t>, </a:t>
            </a:r>
            <a:r>
              <a:rPr lang="zh-CN" altLang="zh-CN" sz="1600" kern="100" dirty="0">
                <a:solidFill>
                  <a:srgbClr val="000000"/>
                </a:solidFill>
                <a:effectLst/>
                <a:latin typeface="Times New Roman" panose="02020603050405020304" pitchFamily="18" charset="0"/>
                <a:ea typeface="宋体" panose="02010600030101010101" pitchFamily="2" charset="-122"/>
              </a:rPr>
              <a:t>过去三年内违规</a:t>
            </a:r>
            <a:r>
              <a:rPr lang="en-US" altLang="zh-CN" sz="1600" kern="100" dirty="0">
                <a:solidFill>
                  <a:srgbClr val="000000"/>
                </a:solidFill>
                <a:effectLst/>
                <a:latin typeface="Times New Roman" panose="02020603050405020304" pitchFamily="18" charset="0"/>
                <a:ea typeface="宋体" panose="02010600030101010101" pitchFamily="2" charset="-122"/>
              </a:rPr>
              <a:t>3</a:t>
            </a:r>
            <a:r>
              <a:rPr lang="zh-CN" altLang="zh-CN" sz="1600" kern="100" dirty="0">
                <a:solidFill>
                  <a:srgbClr val="000000"/>
                </a:solidFill>
                <a:effectLst/>
                <a:latin typeface="Times New Roman" panose="02020603050405020304" pitchFamily="18" charset="0"/>
                <a:ea typeface="宋体" panose="02010600030101010101" pitchFamily="2" charset="-122"/>
              </a:rPr>
              <a:t>次或三次以上、过去一年内违规</a:t>
            </a:r>
            <a:r>
              <a:rPr lang="en-US" altLang="zh-CN" sz="1600" kern="100" dirty="0">
                <a:solidFill>
                  <a:srgbClr val="000000"/>
                </a:solidFill>
                <a:effectLst/>
                <a:latin typeface="Times New Roman" panose="02020603050405020304" pitchFamily="18" charset="0"/>
                <a:ea typeface="宋体" panose="02010600030101010101" pitchFamily="2" charset="-122"/>
              </a:rPr>
              <a:t>3</a:t>
            </a:r>
            <a:r>
              <a:rPr lang="zh-CN" altLang="zh-CN" sz="1600" kern="100" dirty="0">
                <a:solidFill>
                  <a:srgbClr val="000000"/>
                </a:solidFill>
                <a:effectLst/>
                <a:latin typeface="Times New Roman" panose="02020603050405020304" pitchFamily="18" charset="0"/>
                <a:ea typeface="宋体" panose="02010600030101010101" pitchFamily="2" charset="-122"/>
              </a:rPr>
              <a:t>次或三次以上。</a:t>
            </a:r>
            <a:endParaRPr lang="zh-CN" altLang="zh-CN" sz="1600" kern="100" dirty="0">
              <a:effectLst/>
              <a:latin typeface="Times New Roman" panose="02020603050405020304" pitchFamily="18" charset="0"/>
              <a:ea typeface="宋体" panose="02010600030101010101" pitchFamily="2" charset="-122"/>
            </a:endParaRPr>
          </a:p>
          <a:p>
            <a:pPr marL="342900" lvl="0" indent="-342900" algn="just">
              <a:lnSpc>
                <a:spcPct val="120000"/>
              </a:lnSpc>
              <a:spcBef>
                <a:spcPts val="0"/>
              </a:spcBef>
              <a:spcAft>
                <a:spcPts val="240"/>
              </a:spcAft>
              <a:buFont typeface="+mj-lt"/>
              <a:buAutoNum type="arabicParenR"/>
            </a:pPr>
            <a:r>
              <a:rPr lang="zh-CN" altLang="zh-CN" sz="1600" kern="100" dirty="0">
                <a:solidFill>
                  <a:srgbClr val="000000"/>
                </a:solidFill>
                <a:effectLst/>
                <a:latin typeface="Times New Roman" panose="02020603050405020304" pitchFamily="18" charset="0"/>
                <a:ea typeface="宋体" panose="02010600030101010101" pitchFamily="2" charset="-122"/>
              </a:rPr>
              <a:t>汽车型号：一般国产车、高档国产车（</a:t>
            </a:r>
            <a:r>
              <a:rPr lang="en-US" altLang="zh-CN" sz="1600" kern="100" dirty="0">
                <a:solidFill>
                  <a:srgbClr val="000000"/>
                </a:solidFill>
                <a:effectLst/>
                <a:latin typeface="Times New Roman" panose="02020603050405020304" pitchFamily="18" charset="0"/>
                <a:ea typeface="宋体" panose="02010600030101010101" pitchFamily="2" charset="-122"/>
              </a:rPr>
              <a:t>&gt;=20</a:t>
            </a:r>
            <a:r>
              <a:rPr lang="zh-CN" altLang="zh-CN" sz="1600" kern="100" dirty="0">
                <a:solidFill>
                  <a:srgbClr val="000000"/>
                </a:solidFill>
                <a:effectLst/>
                <a:latin typeface="Times New Roman" panose="02020603050405020304" pitchFamily="18" charset="0"/>
                <a:ea typeface="宋体" panose="02010600030101010101" pitchFamily="2" charset="-122"/>
              </a:rPr>
              <a:t>万）、进口车、高档进口车（</a:t>
            </a:r>
            <a:r>
              <a:rPr lang="en-US" altLang="zh-CN" sz="1600" kern="100" dirty="0">
                <a:solidFill>
                  <a:srgbClr val="000000"/>
                </a:solidFill>
                <a:effectLst/>
                <a:latin typeface="Times New Roman" panose="02020603050405020304" pitchFamily="18" charset="0"/>
                <a:ea typeface="宋体" panose="02010600030101010101" pitchFamily="2" charset="-122"/>
              </a:rPr>
              <a:t>&gt;=100</a:t>
            </a:r>
            <a:r>
              <a:rPr lang="zh-CN" altLang="zh-CN" sz="1600" kern="100" dirty="0">
                <a:solidFill>
                  <a:srgbClr val="000000"/>
                </a:solidFill>
                <a:effectLst/>
                <a:latin typeface="Times New Roman" panose="02020603050405020304" pitchFamily="18" charset="0"/>
                <a:ea typeface="宋体" panose="02010600030101010101" pitchFamily="2" charset="-122"/>
              </a:rPr>
              <a:t>万）</a:t>
            </a:r>
            <a:endParaRPr lang="zh-CN" altLang="zh-CN" sz="1600" kern="100" dirty="0">
              <a:effectLst/>
              <a:latin typeface="Times New Roman" panose="02020603050405020304" pitchFamily="18" charset="0"/>
              <a:ea typeface="宋体" panose="02010600030101010101" pitchFamily="2" charset="-122"/>
            </a:endParaRPr>
          </a:p>
          <a:p>
            <a:pPr marL="342900" lvl="0" indent="-342900" algn="just">
              <a:lnSpc>
                <a:spcPct val="120000"/>
              </a:lnSpc>
              <a:spcBef>
                <a:spcPts val="0"/>
              </a:spcBef>
              <a:spcAft>
                <a:spcPts val="240"/>
              </a:spcAft>
              <a:buFont typeface="+mj-lt"/>
              <a:buAutoNum type="arabicParenR"/>
            </a:pPr>
            <a:r>
              <a:rPr lang="zh-CN" altLang="zh-CN" sz="1600" kern="100" dirty="0">
                <a:solidFill>
                  <a:srgbClr val="000000"/>
                </a:solidFill>
                <a:effectLst/>
                <a:latin typeface="Times New Roman" panose="02020603050405020304" pitchFamily="18" charset="0"/>
                <a:ea typeface="宋体" panose="02010600030101010101" pitchFamily="2" charset="-122"/>
              </a:rPr>
              <a:t>使用汽车的方式：出租车、商务车、私家车</a:t>
            </a:r>
            <a:endParaRPr lang="zh-CN" altLang="zh-CN" sz="1600" kern="100" dirty="0">
              <a:effectLst/>
              <a:latin typeface="Times New Roman" panose="02020603050405020304" pitchFamily="18" charset="0"/>
              <a:ea typeface="宋体" panose="02010600030101010101" pitchFamily="2" charset="-122"/>
            </a:endParaRPr>
          </a:p>
          <a:p>
            <a:pPr marL="342900" lvl="0" indent="-342900" algn="just">
              <a:lnSpc>
                <a:spcPct val="120000"/>
              </a:lnSpc>
              <a:spcBef>
                <a:spcPts val="0"/>
              </a:spcBef>
              <a:spcAft>
                <a:spcPts val="240"/>
              </a:spcAft>
              <a:buFont typeface="+mj-lt"/>
              <a:buAutoNum type="arabicParenR"/>
            </a:pPr>
            <a:r>
              <a:rPr lang="zh-CN" altLang="zh-CN" sz="1600" kern="100" dirty="0">
                <a:solidFill>
                  <a:srgbClr val="000000"/>
                </a:solidFill>
                <a:effectLst/>
                <a:latin typeface="Times New Roman" panose="02020603050405020304" pitchFamily="18" charset="0"/>
                <a:ea typeface="宋体" panose="02010600030101010101" pitchFamily="2" charset="-122"/>
              </a:rPr>
              <a:t>所住的地区：城市中心地带、市区、郊区、农村</a:t>
            </a:r>
            <a:endParaRPr lang="zh-CN" altLang="zh-CN" sz="1600" kern="100" dirty="0">
              <a:effectLst/>
              <a:latin typeface="Times New Roman" panose="02020603050405020304" pitchFamily="18" charset="0"/>
              <a:ea typeface="宋体" panose="02010600030101010101" pitchFamily="2" charset="-122"/>
            </a:endParaRPr>
          </a:p>
          <a:p>
            <a:pPr marL="342900" lvl="0" indent="-342900" algn="just">
              <a:lnSpc>
                <a:spcPct val="120000"/>
              </a:lnSpc>
              <a:spcBef>
                <a:spcPts val="0"/>
              </a:spcBef>
              <a:spcAft>
                <a:spcPts val="240"/>
              </a:spcAft>
              <a:buFont typeface="+mj-lt"/>
              <a:buAutoNum type="arabicParenR"/>
            </a:pPr>
            <a:r>
              <a:rPr lang="zh-CN" altLang="zh-CN" sz="1600" kern="100" dirty="0">
                <a:solidFill>
                  <a:srgbClr val="000000"/>
                </a:solidFill>
                <a:effectLst/>
                <a:latin typeface="Times New Roman" panose="02020603050405020304" pitchFamily="18" charset="0"/>
                <a:ea typeface="宋体" panose="02010600030101010101" pitchFamily="2" charset="-122"/>
              </a:rPr>
              <a:t>受保的项目：全保，自由组合、最基本保险</a:t>
            </a:r>
            <a:endParaRPr lang="zh-CN" altLang="zh-CN" sz="1600" kern="100" dirty="0">
              <a:effectLst/>
              <a:latin typeface="Times New Roman" panose="02020603050405020304" pitchFamily="18" charset="0"/>
              <a:ea typeface="宋体" panose="02010600030101010101" pitchFamily="2" charset="-122"/>
            </a:endParaRPr>
          </a:p>
          <a:p>
            <a:pPr marL="342900" lvl="0" indent="-342900" algn="just">
              <a:lnSpc>
                <a:spcPct val="120000"/>
              </a:lnSpc>
              <a:spcBef>
                <a:spcPts val="0"/>
              </a:spcBef>
              <a:spcAft>
                <a:spcPts val="240"/>
              </a:spcAft>
              <a:buFont typeface="+mj-lt"/>
              <a:buAutoNum type="arabicParenR"/>
            </a:pPr>
            <a:r>
              <a:rPr lang="zh-CN" altLang="zh-CN" sz="1600" kern="100" dirty="0">
                <a:solidFill>
                  <a:srgbClr val="000000"/>
                </a:solidFill>
                <a:effectLst/>
                <a:latin typeface="Times New Roman" panose="02020603050405020304" pitchFamily="18" charset="0"/>
                <a:ea typeface="宋体" panose="02010600030101010101" pitchFamily="2" charset="-122"/>
              </a:rPr>
              <a:t>司机的驾龄：</a:t>
            </a:r>
            <a:r>
              <a:rPr lang="en-US" altLang="zh-CN" sz="1600" kern="100" dirty="0">
                <a:solidFill>
                  <a:srgbClr val="000000"/>
                </a:solidFill>
                <a:effectLst/>
                <a:latin typeface="Times New Roman" panose="02020603050405020304" pitchFamily="18" charset="0"/>
                <a:ea typeface="宋体" panose="02010600030101010101" pitchFamily="2" charset="-122"/>
              </a:rPr>
              <a:t>&lt;=1</a:t>
            </a:r>
            <a:r>
              <a:rPr lang="zh-CN" altLang="zh-CN" sz="1600" kern="100" dirty="0">
                <a:solidFill>
                  <a:srgbClr val="000000"/>
                </a:solidFill>
                <a:effectLst/>
                <a:latin typeface="Times New Roman" panose="02020603050405020304" pitchFamily="18" charset="0"/>
                <a:ea typeface="宋体" panose="02010600030101010101" pitchFamily="2" charset="-122"/>
              </a:rPr>
              <a:t>年、</a:t>
            </a:r>
            <a:r>
              <a:rPr lang="en-US" altLang="zh-CN" sz="1600" kern="100" dirty="0">
                <a:solidFill>
                  <a:srgbClr val="000000"/>
                </a:solidFill>
                <a:effectLst/>
                <a:latin typeface="Times New Roman" panose="02020603050405020304" pitchFamily="18" charset="0"/>
                <a:ea typeface="宋体" panose="02010600030101010101" pitchFamily="2" charset="-122"/>
              </a:rPr>
              <a:t>&lt;=3</a:t>
            </a:r>
            <a:r>
              <a:rPr lang="zh-CN" altLang="zh-CN" sz="1600" kern="100" dirty="0">
                <a:solidFill>
                  <a:srgbClr val="000000"/>
                </a:solidFill>
                <a:effectLst/>
                <a:latin typeface="Times New Roman" panose="02020603050405020304" pitchFamily="18" charset="0"/>
                <a:ea typeface="宋体" panose="02010600030101010101" pitchFamily="2" charset="-122"/>
              </a:rPr>
              <a:t>年、</a:t>
            </a:r>
            <a:r>
              <a:rPr lang="en-US" altLang="zh-CN" sz="1600" kern="100" dirty="0">
                <a:solidFill>
                  <a:srgbClr val="000000"/>
                </a:solidFill>
                <a:effectLst/>
                <a:latin typeface="Times New Roman" panose="02020603050405020304" pitchFamily="18" charset="0"/>
                <a:ea typeface="宋体" panose="02010600030101010101" pitchFamily="2" charset="-122"/>
              </a:rPr>
              <a:t>&lt;=5</a:t>
            </a:r>
            <a:r>
              <a:rPr lang="zh-CN" altLang="zh-CN" sz="1600" kern="100" dirty="0">
                <a:solidFill>
                  <a:srgbClr val="000000"/>
                </a:solidFill>
                <a:effectLst/>
                <a:latin typeface="Times New Roman" panose="02020603050405020304" pitchFamily="18" charset="0"/>
                <a:ea typeface="宋体" panose="02010600030101010101" pitchFamily="2" charset="-122"/>
              </a:rPr>
              <a:t>年、</a:t>
            </a:r>
            <a:r>
              <a:rPr lang="en-US" altLang="zh-CN" sz="1600" kern="100" dirty="0">
                <a:solidFill>
                  <a:srgbClr val="000000"/>
                </a:solidFill>
                <a:effectLst/>
                <a:latin typeface="Times New Roman" panose="02020603050405020304" pitchFamily="18" charset="0"/>
                <a:ea typeface="宋体" panose="02010600030101010101" pitchFamily="2" charset="-122"/>
              </a:rPr>
              <a:t>&lt;=10</a:t>
            </a:r>
            <a:r>
              <a:rPr lang="zh-CN" altLang="zh-CN" sz="1600" kern="100" dirty="0">
                <a:solidFill>
                  <a:srgbClr val="000000"/>
                </a:solidFill>
                <a:effectLst/>
                <a:latin typeface="Times New Roman" panose="02020603050405020304" pitchFamily="18" charset="0"/>
                <a:ea typeface="宋体" panose="02010600030101010101" pitchFamily="2" charset="-122"/>
              </a:rPr>
              <a:t>年、</a:t>
            </a:r>
            <a:r>
              <a:rPr lang="en-US" altLang="zh-CN" sz="1600" kern="100" dirty="0">
                <a:solidFill>
                  <a:srgbClr val="000000"/>
                </a:solidFill>
                <a:effectLst/>
                <a:latin typeface="Times New Roman" panose="02020603050405020304" pitchFamily="18" charset="0"/>
                <a:ea typeface="宋体" panose="02010600030101010101" pitchFamily="2" charset="-122"/>
              </a:rPr>
              <a:t>&gt;10</a:t>
            </a:r>
            <a:r>
              <a:rPr lang="zh-CN" altLang="zh-CN" sz="1600" kern="100" dirty="0">
                <a:solidFill>
                  <a:srgbClr val="000000"/>
                </a:solidFill>
                <a:effectLst/>
                <a:latin typeface="Times New Roman" panose="02020603050405020304" pitchFamily="18" charset="0"/>
                <a:ea typeface="宋体" panose="02010600030101010101" pitchFamily="2" charset="-122"/>
              </a:rPr>
              <a:t>年</a:t>
            </a:r>
            <a:endParaRPr lang="zh-CN" altLang="zh-CN" sz="1600" kern="100" dirty="0">
              <a:effectLst/>
              <a:latin typeface="Times New Roman" panose="02020603050405020304" pitchFamily="18" charset="0"/>
              <a:ea typeface="宋体" panose="02010600030101010101" pitchFamily="2" charset="-122"/>
            </a:endParaRPr>
          </a:p>
          <a:p>
            <a:pPr marL="342900" lvl="0" indent="-342900" algn="just">
              <a:lnSpc>
                <a:spcPct val="120000"/>
              </a:lnSpc>
              <a:spcBef>
                <a:spcPts val="0"/>
              </a:spcBef>
              <a:spcAft>
                <a:spcPts val="240"/>
              </a:spcAft>
              <a:buFont typeface="+mj-lt"/>
              <a:buAutoNum type="arabicParenR"/>
            </a:pPr>
            <a:r>
              <a:rPr lang="zh-CN" altLang="zh-CN" sz="1600" kern="100" dirty="0">
                <a:solidFill>
                  <a:srgbClr val="000000"/>
                </a:solidFill>
                <a:effectLst/>
                <a:latin typeface="Times New Roman" panose="02020603050405020304" pitchFamily="18" charset="0"/>
                <a:ea typeface="宋体" panose="02010600030101010101" pitchFamily="2" charset="-122"/>
              </a:rPr>
              <a:t>保险方式：首次参保、第</a:t>
            </a:r>
            <a:r>
              <a:rPr lang="en-US" altLang="zh-CN" sz="1600" kern="100" dirty="0">
                <a:solidFill>
                  <a:srgbClr val="000000"/>
                </a:solidFill>
                <a:effectLst/>
                <a:latin typeface="Times New Roman" panose="02020603050405020304" pitchFamily="18" charset="0"/>
                <a:ea typeface="宋体" panose="02010600030101010101" pitchFamily="2" charset="-122"/>
              </a:rPr>
              <a:t>2</a:t>
            </a:r>
            <a:r>
              <a:rPr lang="zh-CN" altLang="zh-CN" sz="1600" kern="100" dirty="0">
                <a:solidFill>
                  <a:srgbClr val="000000"/>
                </a:solidFill>
                <a:effectLst/>
                <a:latin typeface="Times New Roman" panose="02020603050405020304" pitchFamily="18" charset="0"/>
                <a:ea typeface="宋体" panose="02010600030101010101" pitchFamily="2" charset="-122"/>
              </a:rPr>
              <a:t>次参保、连续受保（</a:t>
            </a:r>
            <a:r>
              <a:rPr lang="en-US" altLang="zh-CN" sz="1600" kern="100" dirty="0">
                <a:solidFill>
                  <a:srgbClr val="000000"/>
                </a:solidFill>
                <a:effectLst/>
                <a:latin typeface="Times New Roman" panose="02020603050405020304" pitchFamily="18" charset="0"/>
                <a:ea typeface="宋体" panose="02010600030101010101" pitchFamily="2" charset="-122"/>
              </a:rPr>
              <a:t>&gt;=3</a:t>
            </a:r>
            <a:r>
              <a:rPr lang="zh-CN" altLang="zh-CN" sz="1600" kern="100" dirty="0">
                <a:solidFill>
                  <a:srgbClr val="000000"/>
                </a:solidFill>
                <a:effectLst/>
                <a:latin typeface="Times New Roman" panose="02020603050405020304" pitchFamily="18" charset="0"/>
                <a:ea typeface="宋体" panose="02010600030101010101" pitchFamily="2" charset="-122"/>
              </a:rPr>
              <a:t>次）</a:t>
            </a:r>
            <a:endParaRPr lang="zh-CN" altLang="zh-CN" sz="1600" kern="100" dirty="0">
              <a:effectLst/>
              <a:latin typeface="Times New Roman" panose="02020603050405020304" pitchFamily="18" charset="0"/>
              <a:ea typeface="宋体" panose="02010600030101010101" pitchFamily="2" charset="-122"/>
            </a:endParaRPr>
          </a:p>
        </p:txBody>
      </p:sp>
    </p:spTree>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586915" y="220190"/>
            <a:ext cx="4860540" cy="571500"/>
          </a:xfrm>
        </p:spPr>
        <p:txBody>
          <a:bodyPr/>
          <a:lstStyle/>
          <a:p>
            <a:pPr>
              <a:spcAft>
                <a:spcPts val="0"/>
              </a:spcAft>
            </a:pPr>
            <a:r>
              <a:rPr lang="en-US" altLang="zh-CN" dirty="0">
                <a:latin typeface="微软雅黑" panose="020B0503020204020204" pitchFamily="34" charset="-122"/>
                <a:ea typeface="微软雅黑" panose="020B0503020204020204" pitchFamily="34" charset="-122"/>
              </a:rPr>
              <a:t>3.1.2 </a:t>
            </a:r>
            <a:r>
              <a:rPr lang="zh-CN" altLang="en-US" dirty="0">
                <a:latin typeface="微软雅黑" panose="020B0503020204020204" pitchFamily="34" charset="-122"/>
                <a:ea typeface="微软雅黑" panose="020B0503020204020204" pitchFamily="34" charset="-122"/>
              </a:rPr>
              <a:t>错误猜测法</a:t>
            </a:r>
            <a:endParaRPr lang="zh-CN" altLang="en-US" dirty="0">
              <a:latin typeface="微软雅黑" panose="020B0503020204020204" pitchFamily="34" charset="-122"/>
              <a:ea typeface="微软雅黑" panose="020B0503020204020204" pitchFamily="34" charset="-122"/>
            </a:endParaRPr>
          </a:p>
        </p:txBody>
      </p:sp>
      <p:sp>
        <p:nvSpPr>
          <p:cNvPr id="3" name="矩形 2"/>
          <p:cNvSpPr/>
          <p:nvPr/>
        </p:nvSpPr>
        <p:spPr>
          <a:xfrm>
            <a:off x="666073" y="988787"/>
            <a:ext cx="7831884" cy="1014730"/>
          </a:xfrm>
          <a:prstGeom prst="rect">
            <a:avLst/>
          </a:prstGeom>
        </p:spPr>
        <p:txBody>
          <a:bodyPr wrap="square">
            <a:spAutoFit/>
          </a:bodyPr>
          <a:lstStyle/>
          <a:p>
            <a:pPr>
              <a:lnSpc>
                <a:spcPct val="150000"/>
              </a:lnSpc>
              <a:spcAft>
                <a:spcPts val="0"/>
              </a:spcAft>
            </a:pPr>
            <a:r>
              <a:rPr lang="zh-CN" altLang="zh-CN" sz="2000" dirty="0">
                <a:solidFill>
                  <a:srgbClr val="1E4649"/>
                </a:solidFill>
                <a:latin typeface="楷体" panose="02010609060101010101" pitchFamily="49" charset="-122"/>
                <a:ea typeface="楷体" panose="02010609060101010101" pitchFamily="49" charset="-122"/>
                <a:cs typeface="楷体" panose="02010609060101010101" pitchFamily="49" charset="-122"/>
              </a:rPr>
              <a:t>错误推测法是测试者根据经验、知识和直觉来发现软件错误，来推测程序中可能存在的各种错误，从而有针对性的进行测试。</a:t>
            </a:r>
            <a:endParaRPr lang="en-US" altLang="zh-CN" sz="2000" dirty="0">
              <a:solidFill>
                <a:srgbClr val="1E4649"/>
              </a:solidFill>
              <a:latin typeface="楷体" panose="02010609060101010101" pitchFamily="49" charset="-122"/>
              <a:ea typeface="楷体" panose="02010609060101010101" pitchFamily="49" charset="-122"/>
              <a:cs typeface="楷体" panose="02010609060101010101" pitchFamily="49" charset="-122"/>
            </a:endParaRPr>
          </a:p>
        </p:txBody>
      </p:sp>
      <p:sp>
        <p:nvSpPr>
          <p:cNvPr id="4" name="Rectangle 3"/>
          <p:cNvSpPr txBox="1">
            <a:spLocks noChangeArrowheads="1"/>
          </p:cNvSpPr>
          <p:nvPr/>
        </p:nvSpPr>
        <p:spPr bwMode="auto">
          <a:xfrm>
            <a:off x="1516529" y="2129412"/>
            <a:ext cx="5940660" cy="2484276"/>
          </a:xfrm>
          <a:prstGeom prst="rect">
            <a:avLst/>
          </a:prstGeom>
          <a:noFill/>
          <a:ln w="9525">
            <a:noFill/>
            <a:miter lim="800000"/>
          </a:ln>
          <a:effectLst/>
        </p:spPr>
        <p:txBody>
          <a:bodyPr vert="horz" wrap="square" lIns="68580" tIns="34290" rIns="68580" bIns="34290" numCol="1" anchor="t" anchorCtr="0" compatLnSpc="1"/>
          <a:lstStyle>
            <a:lvl1pPr marL="342900" indent="-342900" algn="l" rtl="0" eaLnBrk="1" fontAlgn="base" hangingPunct="1">
              <a:spcBef>
                <a:spcPct val="20000"/>
              </a:spcBef>
              <a:spcAft>
                <a:spcPct val="0"/>
              </a:spcAft>
              <a:defRPr sz="2000">
                <a:solidFill>
                  <a:schemeClr val="tx1"/>
                </a:solidFill>
                <a:latin typeface="+mn-lt"/>
                <a:ea typeface="+mn-ea"/>
                <a:cs typeface="+mn-cs"/>
              </a:defRPr>
            </a:lvl1pPr>
            <a:lvl2pPr marL="742950" indent="-285750" algn="l" rtl="0" eaLnBrk="1" fontAlgn="base" hangingPunct="1">
              <a:spcBef>
                <a:spcPct val="20000"/>
              </a:spcBef>
              <a:spcAft>
                <a:spcPct val="0"/>
              </a:spcAft>
              <a:defRPr sz="2000">
                <a:solidFill>
                  <a:schemeClr val="tx1"/>
                </a:solidFill>
                <a:latin typeface="+mn-lt"/>
                <a:ea typeface="+mn-ea"/>
              </a:defRPr>
            </a:lvl2pPr>
            <a:lvl3pPr marL="1143000" indent="-228600" algn="l" rtl="0" eaLnBrk="1" fontAlgn="base" hangingPunct="1">
              <a:spcBef>
                <a:spcPct val="20000"/>
              </a:spcBef>
              <a:spcAft>
                <a:spcPct val="0"/>
              </a:spcAft>
              <a:defRPr sz="2000">
                <a:solidFill>
                  <a:schemeClr val="tx1"/>
                </a:solidFill>
                <a:latin typeface="+mn-lt"/>
                <a:ea typeface="+mn-ea"/>
              </a:defRPr>
            </a:lvl3pPr>
            <a:lvl4pPr marL="1600200" indent="-228600" algn="l" rtl="0" eaLnBrk="1" fontAlgn="base" hangingPunct="1">
              <a:spcBef>
                <a:spcPct val="20000"/>
              </a:spcBef>
              <a:spcAft>
                <a:spcPct val="0"/>
              </a:spcAft>
              <a:defRPr sz="2000">
                <a:solidFill>
                  <a:schemeClr val="tx1"/>
                </a:solidFill>
                <a:latin typeface="+mn-lt"/>
                <a:ea typeface="+mn-ea"/>
              </a:defRPr>
            </a:lvl4pPr>
            <a:lvl5pPr marL="2057400" indent="-228600" algn="l" rtl="0" eaLnBrk="1" fontAlgn="base" hangingPunct="1">
              <a:spcBef>
                <a:spcPct val="20000"/>
              </a:spcBef>
              <a:spcAft>
                <a:spcPct val="0"/>
              </a:spcAft>
              <a:defRPr sz="2000">
                <a:solidFill>
                  <a:schemeClr val="tx1"/>
                </a:solidFill>
                <a:latin typeface="+mn-lt"/>
                <a:ea typeface="+mn-ea"/>
              </a:defRPr>
            </a:lvl5pPr>
            <a:lvl6pPr marL="2514600" indent="-228600" algn="l" rtl="0" eaLnBrk="1" fontAlgn="base" hangingPunct="1">
              <a:spcBef>
                <a:spcPct val="20000"/>
              </a:spcBef>
              <a:spcAft>
                <a:spcPct val="0"/>
              </a:spcAft>
              <a:defRPr sz="2000">
                <a:solidFill>
                  <a:schemeClr val="bg1"/>
                </a:solidFill>
                <a:latin typeface="+mn-lt"/>
                <a:ea typeface="+mn-ea"/>
              </a:defRPr>
            </a:lvl6pPr>
            <a:lvl7pPr marL="2971800" indent="-228600" algn="l" rtl="0" eaLnBrk="1" fontAlgn="base" hangingPunct="1">
              <a:spcBef>
                <a:spcPct val="20000"/>
              </a:spcBef>
              <a:spcAft>
                <a:spcPct val="0"/>
              </a:spcAft>
              <a:defRPr sz="2000">
                <a:solidFill>
                  <a:schemeClr val="bg1"/>
                </a:solidFill>
                <a:latin typeface="+mn-lt"/>
                <a:ea typeface="+mn-ea"/>
              </a:defRPr>
            </a:lvl7pPr>
            <a:lvl8pPr marL="3429000" indent="-228600" algn="l" rtl="0" eaLnBrk="1" fontAlgn="base" hangingPunct="1">
              <a:spcBef>
                <a:spcPct val="20000"/>
              </a:spcBef>
              <a:spcAft>
                <a:spcPct val="0"/>
              </a:spcAft>
              <a:defRPr sz="2000">
                <a:solidFill>
                  <a:schemeClr val="bg1"/>
                </a:solidFill>
                <a:latin typeface="+mn-lt"/>
                <a:ea typeface="+mn-ea"/>
              </a:defRPr>
            </a:lvl8pPr>
            <a:lvl9pPr marL="3886200" indent="-228600" algn="l" rtl="0" eaLnBrk="1" fontAlgn="base" hangingPunct="1">
              <a:spcBef>
                <a:spcPct val="20000"/>
              </a:spcBef>
              <a:spcAft>
                <a:spcPct val="0"/>
              </a:spcAft>
              <a:defRPr sz="2000">
                <a:solidFill>
                  <a:schemeClr val="bg1"/>
                </a:solidFill>
                <a:latin typeface="+mn-lt"/>
                <a:ea typeface="+mn-ea"/>
              </a:defRPr>
            </a:lvl9pPr>
          </a:lstStyle>
          <a:p>
            <a:pPr marL="266700" indent="-266700" eaLnBrk="0" hangingPunct="0">
              <a:lnSpc>
                <a:spcPct val="150000"/>
              </a:lnSpc>
              <a:spcBef>
                <a:spcPct val="0"/>
              </a:spcBef>
              <a:spcAft>
                <a:spcPts val="0"/>
              </a:spcAft>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发现程序经常出现的错误的方法：</a:t>
            </a:r>
            <a:endPar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600075" lvl="1" indent="-257175">
              <a:lnSpc>
                <a:spcPct val="120000"/>
              </a:lnSpc>
              <a:spcBef>
                <a:spcPts val="20"/>
              </a:spcBef>
              <a:spcAft>
                <a:spcPts val="0"/>
              </a:spcAft>
              <a:buFont typeface="Wingdings" panose="05000000000000000000" pitchFamily="2" charset="2"/>
              <a:buChar char="²"/>
            </a:pPr>
            <a:r>
              <a:rPr lang="zh-CN" altLang="en-US" sz="1500" b="1" dirty="0">
                <a:latin typeface="楷体" panose="02010609060101010101" pitchFamily="49" charset="-122"/>
                <a:ea typeface="楷体" panose="02010609060101010101" pitchFamily="49" charset="-122"/>
                <a:cs typeface="楷体" panose="02010609060101010101" pitchFamily="49" charset="-122"/>
              </a:rPr>
              <a:t>单元测试中发现的模块错误；</a:t>
            </a:r>
            <a:endParaRPr lang="zh-CN" altLang="en-US" sz="1500" b="1" dirty="0">
              <a:latin typeface="楷体" panose="02010609060101010101" pitchFamily="49" charset="-122"/>
              <a:ea typeface="楷体" panose="02010609060101010101" pitchFamily="49" charset="-122"/>
              <a:cs typeface="楷体" panose="02010609060101010101" pitchFamily="49" charset="-122"/>
            </a:endParaRPr>
          </a:p>
          <a:p>
            <a:pPr marL="600075" lvl="1" indent="-257175">
              <a:lnSpc>
                <a:spcPct val="120000"/>
              </a:lnSpc>
              <a:spcBef>
                <a:spcPts val="20"/>
              </a:spcBef>
              <a:spcAft>
                <a:spcPts val="0"/>
              </a:spcAft>
              <a:buFont typeface="Wingdings" panose="05000000000000000000" pitchFamily="2" charset="2"/>
              <a:buChar char="²"/>
            </a:pPr>
            <a:r>
              <a:rPr lang="zh-CN" altLang="en-US" sz="1500" b="1" dirty="0">
                <a:latin typeface="楷体" panose="02010609060101010101" pitchFamily="49" charset="-122"/>
                <a:ea typeface="楷体" panose="02010609060101010101" pitchFamily="49" charset="-122"/>
                <a:cs typeface="楷体" panose="02010609060101010101" pitchFamily="49" charset="-122"/>
              </a:rPr>
              <a:t>产品的以前版本曾经发现的错误；</a:t>
            </a:r>
            <a:endParaRPr lang="zh-CN" altLang="en-US" sz="1500" b="1" dirty="0">
              <a:latin typeface="楷体" panose="02010609060101010101" pitchFamily="49" charset="-122"/>
              <a:ea typeface="楷体" panose="02010609060101010101" pitchFamily="49" charset="-122"/>
              <a:cs typeface="楷体" panose="02010609060101010101" pitchFamily="49" charset="-122"/>
            </a:endParaRPr>
          </a:p>
          <a:p>
            <a:pPr marL="600075" lvl="1" indent="-257175">
              <a:lnSpc>
                <a:spcPct val="120000"/>
              </a:lnSpc>
              <a:spcBef>
                <a:spcPts val="20"/>
              </a:spcBef>
              <a:spcAft>
                <a:spcPts val="0"/>
              </a:spcAft>
              <a:buFont typeface="Wingdings" panose="05000000000000000000" pitchFamily="2" charset="2"/>
              <a:buChar char="²"/>
            </a:pPr>
            <a:r>
              <a:rPr lang="zh-CN" altLang="en-US" sz="1500" b="1" dirty="0">
                <a:latin typeface="楷体" panose="02010609060101010101" pitchFamily="49" charset="-122"/>
                <a:ea typeface="楷体" panose="02010609060101010101" pitchFamily="49" charset="-122"/>
                <a:cs typeface="楷体" panose="02010609060101010101" pitchFamily="49" charset="-122"/>
              </a:rPr>
              <a:t>输入数据为</a:t>
            </a:r>
            <a:r>
              <a:rPr lang="en-US" altLang="zh-CN" sz="1500" b="1" dirty="0">
                <a:latin typeface="楷体" panose="02010609060101010101" pitchFamily="49" charset="-122"/>
                <a:ea typeface="楷体" panose="02010609060101010101" pitchFamily="49" charset="-122"/>
                <a:cs typeface="楷体" panose="02010609060101010101" pitchFamily="49" charset="-122"/>
              </a:rPr>
              <a:t>0</a:t>
            </a:r>
            <a:r>
              <a:rPr lang="zh-CN" altLang="en-US" sz="1500" b="1" dirty="0">
                <a:latin typeface="楷体" panose="02010609060101010101" pitchFamily="49" charset="-122"/>
                <a:ea typeface="楷体" panose="02010609060101010101" pitchFamily="49" charset="-122"/>
                <a:cs typeface="楷体" panose="02010609060101010101" pitchFamily="49" charset="-122"/>
              </a:rPr>
              <a:t>或字符为空；</a:t>
            </a:r>
            <a:endParaRPr lang="zh-CN" altLang="en-US" sz="1500" b="1" dirty="0">
              <a:latin typeface="楷体" panose="02010609060101010101" pitchFamily="49" charset="-122"/>
              <a:ea typeface="楷体" panose="02010609060101010101" pitchFamily="49" charset="-122"/>
              <a:cs typeface="楷体" panose="02010609060101010101" pitchFamily="49" charset="-122"/>
            </a:endParaRPr>
          </a:p>
          <a:p>
            <a:pPr marL="600075" lvl="1" indent="-257175">
              <a:lnSpc>
                <a:spcPct val="120000"/>
              </a:lnSpc>
              <a:spcBef>
                <a:spcPts val="20"/>
              </a:spcBef>
              <a:spcAft>
                <a:spcPts val="0"/>
              </a:spcAft>
              <a:buFont typeface="Wingdings" panose="05000000000000000000" pitchFamily="2" charset="2"/>
              <a:buChar char="²"/>
            </a:pPr>
            <a:r>
              <a:rPr lang="zh-CN" altLang="en-US" sz="1500" b="1" dirty="0">
                <a:latin typeface="楷体" panose="02010609060101010101" pitchFamily="49" charset="-122"/>
                <a:ea typeface="楷体" panose="02010609060101010101" pitchFamily="49" charset="-122"/>
                <a:cs typeface="楷体" panose="02010609060101010101" pitchFamily="49" charset="-122"/>
              </a:rPr>
              <a:t>当软件要求输入时</a:t>
            </a:r>
            <a:r>
              <a:rPr lang="en-US" altLang="zh-CN" sz="1500" b="1" dirty="0">
                <a:latin typeface="楷体" panose="02010609060101010101" pitchFamily="49" charset="-122"/>
                <a:ea typeface="楷体" panose="02010609060101010101" pitchFamily="49" charset="-122"/>
                <a:cs typeface="楷体" panose="02010609060101010101" pitchFamily="49" charset="-122"/>
              </a:rPr>
              <a:t>(</a:t>
            </a:r>
            <a:r>
              <a:rPr lang="zh-CN" altLang="en-US" sz="1500" b="1" dirty="0">
                <a:latin typeface="楷体" panose="02010609060101010101" pitchFamily="49" charset="-122"/>
                <a:ea typeface="楷体" panose="02010609060101010101" pitchFamily="49" charset="-122"/>
                <a:cs typeface="楷体" panose="02010609060101010101" pitchFamily="49" charset="-122"/>
              </a:rPr>
              <a:t>比如在文本框中</a:t>
            </a:r>
            <a:r>
              <a:rPr lang="en-US" altLang="zh-CN" sz="1500" b="1" dirty="0">
                <a:latin typeface="楷体" panose="02010609060101010101" pitchFamily="49" charset="-122"/>
                <a:ea typeface="楷体" panose="02010609060101010101" pitchFamily="49" charset="-122"/>
                <a:cs typeface="楷体" panose="02010609060101010101" pitchFamily="49" charset="-122"/>
              </a:rPr>
              <a:t>),</a:t>
            </a:r>
            <a:r>
              <a:rPr lang="zh-CN" altLang="en-US" sz="1500" b="1" dirty="0">
                <a:latin typeface="楷体" panose="02010609060101010101" pitchFamily="49" charset="-122"/>
                <a:ea typeface="楷体" panose="02010609060101010101" pitchFamily="49" charset="-122"/>
                <a:cs typeface="楷体" panose="02010609060101010101" pitchFamily="49" charset="-122"/>
              </a:rPr>
              <a:t>不是没有输入正确的信息，而是根本没有输入任何内容，单单按了</a:t>
            </a:r>
            <a:r>
              <a:rPr lang="en-US" altLang="zh-CN" sz="1500" b="1" dirty="0">
                <a:latin typeface="楷体" panose="02010609060101010101" pitchFamily="49" charset="-122"/>
                <a:ea typeface="楷体" panose="02010609060101010101" pitchFamily="49" charset="-122"/>
                <a:cs typeface="楷体" panose="02010609060101010101" pitchFamily="49" charset="-122"/>
              </a:rPr>
              <a:t>Enter</a:t>
            </a:r>
            <a:r>
              <a:rPr lang="zh-CN" altLang="en-US" sz="1500" b="1" dirty="0">
                <a:latin typeface="楷体" panose="02010609060101010101" pitchFamily="49" charset="-122"/>
                <a:ea typeface="楷体" panose="02010609060101010101" pitchFamily="49" charset="-122"/>
                <a:cs typeface="楷体" panose="02010609060101010101" pitchFamily="49" charset="-122"/>
              </a:rPr>
              <a:t>键；</a:t>
            </a:r>
            <a:endParaRPr lang="zh-CN" altLang="en-US" sz="1500" b="1" dirty="0">
              <a:latin typeface="楷体" panose="02010609060101010101" pitchFamily="49" charset="-122"/>
              <a:ea typeface="楷体" panose="02010609060101010101" pitchFamily="49" charset="-122"/>
              <a:cs typeface="楷体" panose="02010609060101010101" pitchFamily="49" charset="-122"/>
            </a:endParaRPr>
          </a:p>
          <a:p>
            <a:pPr marL="600075" lvl="1" indent="-257175">
              <a:lnSpc>
                <a:spcPct val="120000"/>
              </a:lnSpc>
              <a:spcBef>
                <a:spcPts val="20"/>
              </a:spcBef>
              <a:buFont typeface="Wingdings" panose="05000000000000000000" pitchFamily="2" charset="2"/>
              <a:buChar char="²"/>
            </a:pPr>
            <a:r>
              <a:rPr lang="en-US" altLang="zh-CN" sz="1500" b="1" dirty="0">
                <a:latin typeface="楷体" panose="02010609060101010101" pitchFamily="49" charset="-122"/>
                <a:ea typeface="楷体" panose="02010609060101010101" pitchFamily="49" charset="-122"/>
                <a:cs typeface="楷体" panose="02010609060101010101" pitchFamily="49" charset="-122"/>
              </a:rPr>
              <a:t>…</a:t>
            </a:r>
            <a:r>
              <a:rPr lang="zh-CN" altLang="en-US" sz="1500" b="1" dirty="0">
                <a:latin typeface="楷体" panose="02010609060101010101" pitchFamily="49" charset="-122"/>
                <a:ea typeface="楷体" panose="02010609060101010101" pitchFamily="49" charset="-122"/>
                <a:cs typeface="楷体" panose="02010609060101010101" pitchFamily="49" charset="-122"/>
              </a:rPr>
              <a:t> </a:t>
            </a:r>
            <a:r>
              <a:rPr lang="en-US" altLang="zh-CN" sz="1500" b="1" dirty="0">
                <a:latin typeface="楷体" panose="02010609060101010101" pitchFamily="49" charset="-122"/>
                <a:ea typeface="楷体" panose="02010609060101010101" pitchFamily="49" charset="-122"/>
                <a:cs typeface="楷体" panose="02010609060101010101" pitchFamily="49" charset="-122"/>
              </a:rPr>
              <a:t>…</a:t>
            </a:r>
            <a:endParaRPr lang="zh-CN" altLang="en-US" sz="1500" b="1"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695739" y="2005267"/>
            <a:ext cx="7583557" cy="783590"/>
          </a:xfrm>
          <a:prstGeom prst="rect">
            <a:avLst/>
          </a:prstGeom>
        </p:spPr>
        <p:txBody>
          <a:bodyPr wrap="square">
            <a:spAutoFit/>
          </a:bodyPr>
          <a:lstStyle/>
          <a:p>
            <a:pPr algn="ctr">
              <a:spcAft>
                <a:spcPts val="0"/>
              </a:spcAft>
            </a:pPr>
            <a:r>
              <a:rPr lang="en-US" altLang="zh-CN" sz="4500" b="1" dirty="0">
                <a:ln w="19050">
                  <a:noFill/>
                </a:ln>
                <a:solidFill>
                  <a:srgbClr val="FFFFFF"/>
                </a:solidFill>
                <a:latin typeface="微软雅黑" panose="020B0503020204020204" pitchFamily="34" charset="-122"/>
                <a:ea typeface="微软雅黑" panose="020B0503020204020204" pitchFamily="34" charset="-122"/>
              </a:rPr>
              <a:t>3.2 </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基于</a:t>
            </a:r>
            <a:r>
              <a:rPr lang="zh-CN" altLang="zh-CN" sz="4500" b="1" dirty="0">
                <a:ln w="19050">
                  <a:noFill/>
                </a:ln>
                <a:solidFill>
                  <a:srgbClr val="FFFFFF"/>
                </a:solidFill>
                <a:latin typeface="微软雅黑" panose="020B0503020204020204" pitchFamily="34" charset="-122"/>
                <a:ea typeface="微软雅黑" panose="020B0503020204020204" pitchFamily="34" charset="-122"/>
              </a:rPr>
              <a:t>输入域的方法</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486151" y="2969579"/>
            <a:ext cx="2626414" cy="922020"/>
          </a:xfrm>
          <a:prstGeom prst="rect">
            <a:avLst/>
          </a:prstGeom>
          <a:noFill/>
        </p:spPr>
        <p:txBody>
          <a:bodyPr wrap="square">
            <a:spAutoFit/>
          </a:bodyPr>
          <a:lstStyle/>
          <a:p>
            <a:pPr marL="85725" indent="-85725">
              <a:lnSpc>
                <a:spcPct val="150000"/>
              </a:lnSpc>
              <a:spcAft>
                <a:spcPts val="0"/>
              </a:spcAft>
              <a:buClr>
                <a:schemeClr val="accent1"/>
              </a:buClr>
              <a:buSzPct val="75000"/>
              <a:defRPr/>
            </a:pPr>
            <a:r>
              <a:rPr lang="en-US" altLang="zh-CN" dirty="0">
                <a:solidFill>
                  <a:schemeClr val="accent5">
                    <a:lumMod val="75000"/>
                  </a:schemeClr>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3.2.1 </a:t>
            </a:r>
            <a:r>
              <a:rPr lang="zh-CN" altLang="zh-CN" dirty="0">
                <a:solidFill>
                  <a:schemeClr val="accent5">
                    <a:lumMod val="75000"/>
                  </a:schemeClr>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等价类划分法</a:t>
            </a:r>
            <a:endParaRPr lang="zh-CN" altLang="zh-CN" dirty="0">
              <a:solidFill>
                <a:schemeClr val="accent5">
                  <a:lumMod val="75000"/>
                </a:schemeClr>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a:p>
            <a:pPr marL="85725" indent="-85725">
              <a:lnSpc>
                <a:spcPct val="150000"/>
              </a:lnSpc>
              <a:spcBef>
                <a:spcPts val="0"/>
              </a:spcBef>
              <a:buClr>
                <a:schemeClr val="accent1"/>
              </a:buClr>
              <a:buSzPct val="75000"/>
              <a:defRPr/>
            </a:pPr>
            <a:r>
              <a:rPr lang="en-US" altLang="zh-CN" dirty="0">
                <a:solidFill>
                  <a:schemeClr val="accent5">
                    <a:lumMod val="75000"/>
                  </a:schemeClr>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3.2.2 </a:t>
            </a:r>
            <a:r>
              <a:rPr lang="zh-CN" altLang="zh-CN" dirty="0">
                <a:solidFill>
                  <a:schemeClr val="accent5">
                    <a:lumMod val="75000"/>
                  </a:schemeClr>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边界值分析法 </a:t>
            </a:r>
            <a:endParaRPr lang="zh-CN" altLang="en-US" dirty="0">
              <a:solidFill>
                <a:schemeClr val="accent5">
                  <a:lumMod val="75000"/>
                </a:schemeClr>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en-US" altLang="zh-CN" dirty="0"/>
              <a:t>3.2.1</a:t>
            </a:r>
            <a:r>
              <a:rPr lang="zh-CN" altLang="en-US" dirty="0"/>
              <a:t> 等价类划分方法</a:t>
            </a:r>
            <a:endParaRPr kumimoji="1" lang="zh-CN" altLang="en-US" dirty="0"/>
          </a:p>
        </p:txBody>
      </p:sp>
      <p:sp>
        <p:nvSpPr>
          <p:cNvPr id="3" name="矩形 2"/>
          <p:cNvSpPr/>
          <p:nvPr/>
        </p:nvSpPr>
        <p:spPr>
          <a:xfrm>
            <a:off x="625623" y="1208700"/>
            <a:ext cx="4729751" cy="3112770"/>
          </a:xfrm>
          <a:prstGeom prst="rect">
            <a:avLst/>
          </a:prstGeom>
        </p:spPr>
        <p:txBody>
          <a:bodyPr wrap="square">
            <a:spAutoFit/>
          </a:bodyPr>
          <a:lstStyle/>
          <a:p>
            <a:pPr marL="355600" lvl="2" indent="-355600">
              <a:lnSpc>
                <a:spcPct val="140000"/>
              </a:lnSpc>
              <a:spcBef>
                <a:spcPct val="20000"/>
              </a:spcBef>
              <a:spcAft>
                <a:spcPts val="0"/>
              </a:spcAft>
              <a:buClr>
                <a:srgbClr val="0070C0"/>
              </a:buClr>
              <a:buSzPct val="80000"/>
              <a:buFont typeface="Wingdings" panose="05000000000000000000" pitchFamily="2" charset="2"/>
              <a:buChar char="p"/>
              <a:defRPr/>
            </a:pPr>
            <a:r>
              <a:rPr lang="zh-CN" altLang="de-DE" sz="2000" dirty="0">
                <a:latin typeface="Arial" panose="020B0604020202020204" pitchFamily="34" charset="0"/>
                <a:ea typeface="楷体" panose="02010609060101010101" pitchFamily="49" charset="-122"/>
                <a:cs typeface="Arial" panose="020B0604020202020204" pitchFamily="34" charset="0"/>
              </a:rPr>
              <a:t>等价类是某个输入域的子集，在该子集中每个输入数据的作用是等效的</a:t>
            </a:r>
            <a:r>
              <a:rPr lang="en-US" altLang="zh-CN" sz="2000" dirty="0">
                <a:latin typeface="Arial" panose="020B0604020202020204" pitchFamily="34" charset="0"/>
                <a:ea typeface="楷体" panose="02010609060101010101" pitchFamily="49" charset="-122"/>
                <a:cs typeface="Arial" panose="020B0604020202020204" pitchFamily="34" charset="0"/>
              </a:rPr>
              <a:t>.</a:t>
            </a:r>
            <a:endParaRPr lang="en-US" altLang="zh-CN" sz="2000" dirty="0">
              <a:latin typeface="Arial" panose="020B0604020202020204" pitchFamily="34" charset="0"/>
              <a:ea typeface="楷体" panose="02010609060101010101" pitchFamily="49" charset="-122"/>
              <a:cs typeface="Arial" panose="020B0604020202020204" pitchFamily="34" charset="0"/>
            </a:endParaRPr>
          </a:p>
          <a:p>
            <a:pPr marL="355600" lvl="2" indent="-355600">
              <a:lnSpc>
                <a:spcPct val="140000"/>
              </a:lnSpc>
              <a:spcBef>
                <a:spcPts val="20"/>
              </a:spcBef>
              <a:spcAft>
                <a:spcPts val="0"/>
              </a:spcAft>
              <a:buClr>
                <a:srgbClr val="0070C0"/>
              </a:buClr>
              <a:buSzPct val="80000"/>
              <a:buFont typeface="Wingdings" panose="05000000000000000000" pitchFamily="2" charset="2"/>
              <a:buChar char="p"/>
              <a:defRPr/>
            </a:pPr>
            <a:r>
              <a:rPr lang="zh-CN" altLang="en-US" sz="2000" dirty="0">
                <a:latin typeface="Arial" panose="020B0604020202020204" pitchFamily="34" charset="0"/>
                <a:ea typeface="楷体" panose="02010609060101010101" pitchFamily="49" charset="-122"/>
                <a:cs typeface="Arial" panose="020B0604020202020204" pitchFamily="34" charset="0"/>
              </a:rPr>
              <a:t>将输入数据分成若干个</a:t>
            </a:r>
            <a:r>
              <a:rPr lang="zh-CN" altLang="de-DE" sz="2000" dirty="0">
                <a:latin typeface="Arial" panose="020B0604020202020204" pitchFamily="34" charset="0"/>
                <a:ea typeface="楷体" panose="02010609060101010101" pitchFamily="49" charset="-122"/>
                <a:cs typeface="Arial" panose="020B0604020202020204" pitchFamily="34" charset="0"/>
              </a:rPr>
              <a:t>等价类</a:t>
            </a:r>
            <a:r>
              <a:rPr lang="zh-CN" altLang="en-US" sz="2000" dirty="0">
                <a:latin typeface="Arial" panose="020B0604020202020204" pitchFamily="34" charset="0"/>
                <a:ea typeface="楷体" panose="02010609060101010101" pitchFamily="49" charset="-122"/>
                <a:cs typeface="Arial" panose="020B0604020202020204" pitchFamily="34" charset="0"/>
              </a:rPr>
              <a:t>，从每个</a:t>
            </a:r>
            <a:r>
              <a:rPr lang="zh-CN" altLang="de-DE" sz="2000" dirty="0">
                <a:latin typeface="Arial" panose="020B0604020202020204" pitchFamily="34" charset="0"/>
                <a:ea typeface="楷体" panose="02010609060101010101" pitchFamily="49" charset="-122"/>
                <a:cs typeface="Arial" panose="020B0604020202020204" pitchFamily="34" charset="0"/>
              </a:rPr>
              <a:t>等价类</a:t>
            </a:r>
            <a:r>
              <a:rPr lang="zh-CN" altLang="en-US" sz="2000" dirty="0">
                <a:latin typeface="Arial" panose="020B0604020202020204" pitchFamily="34" charset="0"/>
                <a:ea typeface="楷体" panose="02010609060101010101" pitchFamily="49" charset="-122"/>
                <a:cs typeface="Arial" panose="020B0604020202020204" pitchFamily="34" charset="0"/>
              </a:rPr>
              <a:t>选取一个代表性的数据作为测试用例</a:t>
            </a:r>
            <a:endParaRPr lang="zh-CN" altLang="en-US" sz="2000" dirty="0">
              <a:latin typeface="Arial" panose="020B0604020202020204" pitchFamily="34" charset="0"/>
              <a:ea typeface="楷体" panose="02010609060101010101" pitchFamily="49" charset="-122"/>
              <a:cs typeface="Arial" panose="020B0604020202020204" pitchFamily="34" charset="0"/>
            </a:endParaRPr>
          </a:p>
          <a:p>
            <a:pPr marL="355600" lvl="2" indent="-355600">
              <a:lnSpc>
                <a:spcPct val="140000"/>
              </a:lnSpc>
              <a:spcBef>
                <a:spcPts val="20"/>
              </a:spcBef>
              <a:buClr>
                <a:srgbClr val="0070C0"/>
              </a:buClr>
              <a:buSzPct val="80000"/>
              <a:buFont typeface="Wingdings" panose="05000000000000000000" pitchFamily="2" charset="2"/>
              <a:buChar char="p"/>
              <a:defRPr/>
            </a:pPr>
            <a:r>
              <a:rPr lang="zh-CN" altLang="de-DE" sz="2000" dirty="0">
                <a:latin typeface="Arial" panose="020B0604020202020204" pitchFamily="34" charset="0"/>
                <a:ea typeface="楷体" panose="02010609060101010101" pitchFamily="49" charset="-122"/>
                <a:cs typeface="Arial" panose="020B0604020202020204" pitchFamily="34" charset="0"/>
              </a:rPr>
              <a:t>等价类</a:t>
            </a:r>
            <a:r>
              <a:rPr lang="zh-CN" altLang="en-US" sz="2000" dirty="0">
                <a:latin typeface="Arial" panose="020B0604020202020204" pitchFamily="34" charset="0"/>
                <a:ea typeface="楷体" panose="02010609060101010101" pitchFamily="49" charset="-122"/>
                <a:cs typeface="Arial" panose="020B0604020202020204" pitchFamily="34" charset="0"/>
              </a:rPr>
              <a:t>分为有效等价类（合理的数据）和无效等价类（异常的数据）</a:t>
            </a:r>
            <a:endParaRPr lang="en-US" altLang="zh-CN" sz="2000" dirty="0">
              <a:latin typeface="Arial" panose="020B0604020202020204" pitchFamily="34" charset="0"/>
              <a:ea typeface="楷体" panose="02010609060101010101" pitchFamily="49" charset="-122"/>
              <a:cs typeface="Arial" panose="020B0604020202020204" pitchFamily="34" charset="0"/>
            </a:endParaRPr>
          </a:p>
        </p:txBody>
      </p:sp>
      <p:grpSp>
        <p:nvGrpSpPr>
          <p:cNvPr id="4" name="Group 24"/>
          <p:cNvGrpSpPr/>
          <p:nvPr/>
        </p:nvGrpSpPr>
        <p:grpSpPr bwMode="auto">
          <a:xfrm>
            <a:off x="5195309" y="1689875"/>
            <a:ext cx="3948691" cy="2111244"/>
            <a:chOff x="2747" y="2800"/>
            <a:chExt cx="2858" cy="1176"/>
          </a:xfrm>
        </p:grpSpPr>
        <p:grpSp>
          <p:nvGrpSpPr>
            <p:cNvPr id="6" name="Group 25"/>
            <p:cNvGrpSpPr/>
            <p:nvPr/>
          </p:nvGrpSpPr>
          <p:grpSpPr bwMode="auto">
            <a:xfrm>
              <a:off x="2747" y="2832"/>
              <a:ext cx="2658" cy="920"/>
              <a:chOff x="1374" y="3176"/>
              <a:chExt cx="2658" cy="920"/>
            </a:xfrm>
          </p:grpSpPr>
          <p:sp>
            <p:nvSpPr>
              <p:cNvPr id="21" name="Oval 26"/>
              <p:cNvSpPr>
                <a:spLocks noChangeArrowheads="1"/>
              </p:cNvSpPr>
              <p:nvPr/>
            </p:nvSpPr>
            <p:spPr bwMode="auto">
              <a:xfrm>
                <a:off x="1968" y="3176"/>
                <a:ext cx="2064" cy="920"/>
              </a:xfrm>
              <a:prstGeom prst="ellipse">
                <a:avLst/>
              </a:prstGeom>
              <a:solidFill>
                <a:srgbClr val="FF9900"/>
              </a:solidFill>
              <a:ln w="38100">
                <a:noFill/>
                <a:round/>
              </a:ln>
            </p:spPr>
            <p:txBody>
              <a:bodyPr wrap="none" anchor="ctr"/>
              <a:lstStyle/>
              <a:p>
                <a:endParaRPr lang="zh-CN" altLang="en-US" sz="1350"/>
              </a:p>
            </p:txBody>
          </p:sp>
          <p:sp>
            <p:nvSpPr>
              <p:cNvPr id="22" name="Text Box 27"/>
              <p:cNvSpPr txBox="1">
                <a:spLocks noChangeArrowheads="1"/>
              </p:cNvSpPr>
              <p:nvPr/>
            </p:nvSpPr>
            <p:spPr bwMode="auto">
              <a:xfrm>
                <a:off x="1374" y="3818"/>
                <a:ext cx="886" cy="252"/>
              </a:xfrm>
              <a:prstGeom prst="rect">
                <a:avLst/>
              </a:prstGeom>
              <a:solidFill>
                <a:srgbClr val="FF9900"/>
              </a:solidFill>
              <a:ln w="38100">
                <a:noFill/>
                <a:miter lim="800000"/>
              </a:ln>
            </p:spPr>
            <p:txBody>
              <a:bodyPr wrap="none">
                <a:spAutoFit/>
              </a:bodyPr>
              <a:lstStyle/>
              <a:p>
                <a:pPr algn="ctr" eaLnBrk="0" hangingPunct="0"/>
                <a:r>
                  <a:rPr lang="en-US" altLang="zh-CN" sz="1350">
                    <a:solidFill>
                      <a:srgbClr val="FFFF66"/>
                    </a:solidFill>
                    <a:latin typeface="Comic Sans MS" panose="030F0702030302020204" pitchFamily="66" charset="0"/>
                  </a:rPr>
                  <a:t>all inputs</a:t>
                </a:r>
                <a:endParaRPr lang="en-GB" altLang="zh-CN" sz="1350">
                  <a:solidFill>
                    <a:srgbClr val="FFFF66"/>
                  </a:solidFill>
                  <a:latin typeface="Comic Sans MS" panose="030F0702030302020204" pitchFamily="66" charset="0"/>
                </a:endParaRPr>
              </a:p>
            </p:txBody>
          </p:sp>
        </p:grpSp>
        <p:grpSp>
          <p:nvGrpSpPr>
            <p:cNvPr id="7" name="Group 28"/>
            <p:cNvGrpSpPr/>
            <p:nvPr/>
          </p:nvGrpSpPr>
          <p:grpSpPr bwMode="auto">
            <a:xfrm>
              <a:off x="2869" y="2800"/>
              <a:ext cx="2736" cy="1176"/>
              <a:chOff x="1496" y="3144"/>
              <a:chExt cx="2736" cy="1176"/>
            </a:xfrm>
          </p:grpSpPr>
          <p:sp>
            <p:nvSpPr>
              <p:cNvPr id="17" name="Line 29"/>
              <p:cNvSpPr>
                <a:spLocks noChangeShapeType="1"/>
              </p:cNvSpPr>
              <p:nvPr/>
            </p:nvSpPr>
            <p:spPr bwMode="auto">
              <a:xfrm>
                <a:off x="1496" y="3144"/>
                <a:ext cx="1424" cy="528"/>
              </a:xfrm>
              <a:prstGeom prst="line">
                <a:avLst/>
              </a:prstGeom>
              <a:noFill/>
              <a:ln w="28575">
                <a:solidFill>
                  <a:srgbClr val="009900"/>
                </a:solidFill>
                <a:round/>
              </a:ln>
            </p:spPr>
            <p:txBody>
              <a:bodyPr wrap="none"/>
              <a:lstStyle/>
              <a:p>
                <a:endParaRPr lang="zh-CN" altLang="en-US" sz="1350"/>
              </a:p>
            </p:txBody>
          </p:sp>
          <p:sp>
            <p:nvSpPr>
              <p:cNvPr id="18" name="Line 30"/>
              <p:cNvSpPr>
                <a:spLocks noChangeShapeType="1"/>
              </p:cNvSpPr>
              <p:nvPr/>
            </p:nvSpPr>
            <p:spPr bwMode="auto">
              <a:xfrm flipH="1">
                <a:off x="2848" y="3680"/>
                <a:ext cx="64" cy="640"/>
              </a:xfrm>
              <a:prstGeom prst="line">
                <a:avLst/>
              </a:prstGeom>
              <a:noFill/>
              <a:ln w="28575">
                <a:solidFill>
                  <a:srgbClr val="009900"/>
                </a:solidFill>
                <a:round/>
              </a:ln>
            </p:spPr>
            <p:txBody>
              <a:bodyPr wrap="none"/>
              <a:lstStyle/>
              <a:p>
                <a:endParaRPr lang="zh-CN" altLang="en-US" sz="1350"/>
              </a:p>
            </p:txBody>
          </p:sp>
          <p:sp>
            <p:nvSpPr>
              <p:cNvPr id="19" name="Line 31"/>
              <p:cNvSpPr>
                <a:spLocks noChangeShapeType="1"/>
              </p:cNvSpPr>
              <p:nvPr/>
            </p:nvSpPr>
            <p:spPr bwMode="auto">
              <a:xfrm flipV="1">
                <a:off x="2912" y="3216"/>
                <a:ext cx="1320" cy="464"/>
              </a:xfrm>
              <a:prstGeom prst="line">
                <a:avLst/>
              </a:prstGeom>
              <a:noFill/>
              <a:ln w="28575">
                <a:solidFill>
                  <a:srgbClr val="009900"/>
                </a:solidFill>
                <a:round/>
              </a:ln>
            </p:spPr>
            <p:txBody>
              <a:bodyPr wrap="none"/>
              <a:lstStyle/>
              <a:p>
                <a:endParaRPr lang="zh-CN" altLang="en-US" sz="1350"/>
              </a:p>
            </p:txBody>
          </p:sp>
          <p:sp>
            <p:nvSpPr>
              <p:cNvPr id="20" name="Line 32"/>
              <p:cNvSpPr>
                <a:spLocks noChangeShapeType="1"/>
              </p:cNvSpPr>
              <p:nvPr/>
            </p:nvSpPr>
            <p:spPr bwMode="auto">
              <a:xfrm>
                <a:off x="3352" y="3528"/>
                <a:ext cx="544" cy="632"/>
              </a:xfrm>
              <a:prstGeom prst="line">
                <a:avLst/>
              </a:prstGeom>
              <a:noFill/>
              <a:ln w="28575">
                <a:solidFill>
                  <a:srgbClr val="009900"/>
                </a:solidFill>
                <a:round/>
              </a:ln>
            </p:spPr>
            <p:txBody>
              <a:bodyPr wrap="none"/>
              <a:lstStyle/>
              <a:p>
                <a:endParaRPr lang="zh-CN" altLang="en-US" sz="1350"/>
              </a:p>
            </p:txBody>
          </p:sp>
        </p:grpSp>
        <p:grpSp>
          <p:nvGrpSpPr>
            <p:cNvPr id="8" name="Group 33"/>
            <p:cNvGrpSpPr/>
            <p:nvPr/>
          </p:nvGrpSpPr>
          <p:grpSpPr bwMode="auto">
            <a:xfrm>
              <a:off x="3647" y="2945"/>
              <a:ext cx="1635" cy="810"/>
              <a:chOff x="2274" y="3289"/>
              <a:chExt cx="1635" cy="810"/>
            </a:xfrm>
          </p:grpSpPr>
          <p:sp>
            <p:nvSpPr>
              <p:cNvPr id="9" name="Oval 34"/>
              <p:cNvSpPr>
                <a:spLocks noChangeArrowheads="1"/>
              </p:cNvSpPr>
              <p:nvPr/>
            </p:nvSpPr>
            <p:spPr bwMode="auto">
              <a:xfrm>
                <a:off x="2856" y="3352"/>
                <a:ext cx="64" cy="80"/>
              </a:xfrm>
              <a:prstGeom prst="ellipse">
                <a:avLst/>
              </a:prstGeom>
              <a:solidFill>
                <a:schemeClr val="bg1"/>
              </a:solidFill>
              <a:ln w="38100">
                <a:noFill/>
                <a:round/>
              </a:ln>
            </p:spPr>
            <p:txBody>
              <a:bodyPr wrap="none" anchor="ctr"/>
              <a:lstStyle/>
              <a:p>
                <a:endParaRPr lang="zh-CN" altLang="en-US" sz="1350"/>
              </a:p>
            </p:txBody>
          </p:sp>
          <p:sp>
            <p:nvSpPr>
              <p:cNvPr id="10" name="Text Box 35"/>
              <p:cNvSpPr txBox="1">
                <a:spLocks noChangeArrowheads="1"/>
              </p:cNvSpPr>
              <p:nvPr/>
            </p:nvSpPr>
            <p:spPr bwMode="auto">
              <a:xfrm>
                <a:off x="2852" y="3289"/>
                <a:ext cx="278" cy="233"/>
              </a:xfrm>
              <a:prstGeom prst="rect">
                <a:avLst/>
              </a:prstGeom>
              <a:noFill/>
              <a:ln w="38100">
                <a:noFill/>
                <a:miter lim="800000"/>
              </a:ln>
            </p:spPr>
            <p:txBody>
              <a:bodyPr wrap="none">
                <a:spAutoFit/>
              </a:bodyPr>
              <a:lstStyle/>
              <a:p>
                <a:pPr algn="ctr" eaLnBrk="0" hangingPunct="0"/>
                <a:r>
                  <a:rPr lang="en-US" altLang="zh-CN" sz="1200">
                    <a:solidFill>
                      <a:schemeClr val="bg1"/>
                    </a:solidFill>
                    <a:latin typeface="Comic Sans MS" panose="030F0702030302020204" pitchFamily="66" charset="0"/>
                  </a:rPr>
                  <a:t>i</a:t>
                </a:r>
                <a:r>
                  <a:rPr lang="en-US" altLang="zh-CN" sz="1500" baseline="-25000">
                    <a:solidFill>
                      <a:schemeClr val="bg1"/>
                    </a:solidFill>
                    <a:latin typeface="Comic Sans MS" panose="030F0702030302020204" pitchFamily="66" charset="0"/>
                  </a:rPr>
                  <a:t>1</a:t>
                </a:r>
                <a:endParaRPr lang="en-GB" altLang="zh-CN" sz="1500" baseline="-25000">
                  <a:solidFill>
                    <a:schemeClr val="bg1"/>
                  </a:solidFill>
                  <a:latin typeface="Comic Sans MS" panose="030F0702030302020204" pitchFamily="66" charset="0"/>
                </a:endParaRPr>
              </a:p>
            </p:txBody>
          </p:sp>
          <p:sp>
            <p:nvSpPr>
              <p:cNvPr id="11" name="Oval 36"/>
              <p:cNvSpPr>
                <a:spLocks noChangeArrowheads="1"/>
              </p:cNvSpPr>
              <p:nvPr/>
            </p:nvSpPr>
            <p:spPr bwMode="auto">
              <a:xfrm>
                <a:off x="3624" y="3576"/>
                <a:ext cx="64" cy="80"/>
              </a:xfrm>
              <a:prstGeom prst="ellipse">
                <a:avLst/>
              </a:prstGeom>
              <a:solidFill>
                <a:schemeClr val="bg1"/>
              </a:solidFill>
              <a:ln w="38100">
                <a:noFill/>
                <a:round/>
              </a:ln>
            </p:spPr>
            <p:txBody>
              <a:bodyPr wrap="none" anchor="ctr"/>
              <a:lstStyle/>
              <a:p>
                <a:endParaRPr lang="zh-CN" altLang="en-US" sz="1350"/>
              </a:p>
            </p:txBody>
          </p:sp>
          <p:sp>
            <p:nvSpPr>
              <p:cNvPr id="12" name="Text Box 37"/>
              <p:cNvSpPr txBox="1">
                <a:spLocks noChangeArrowheads="1"/>
              </p:cNvSpPr>
              <p:nvPr/>
            </p:nvSpPr>
            <p:spPr bwMode="auto">
              <a:xfrm>
                <a:off x="3610" y="3513"/>
                <a:ext cx="299" cy="233"/>
              </a:xfrm>
              <a:prstGeom prst="rect">
                <a:avLst/>
              </a:prstGeom>
              <a:noFill/>
              <a:ln w="38100">
                <a:noFill/>
                <a:miter lim="800000"/>
              </a:ln>
            </p:spPr>
            <p:txBody>
              <a:bodyPr wrap="none">
                <a:spAutoFit/>
              </a:bodyPr>
              <a:lstStyle/>
              <a:p>
                <a:pPr algn="ctr" eaLnBrk="0" hangingPunct="0"/>
                <a:r>
                  <a:rPr lang="en-US" altLang="zh-CN" sz="1200">
                    <a:solidFill>
                      <a:schemeClr val="bg1"/>
                    </a:solidFill>
                    <a:latin typeface="Comic Sans MS" panose="030F0702030302020204" pitchFamily="66" charset="0"/>
                  </a:rPr>
                  <a:t>i</a:t>
                </a:r>
                <a:r>
                  <a:rPr lang="en-US" altLang="zh-CN" sz="1500" baseline="-25000">
                    <a:solidFill>
                      <a:schemeClr val="bg1"/>
                    </a:solidFill>
                    <a:latin typeface="Comic Sans MS" panose="030F0702030302020204" pitchFamily="66" charset="0"/>
                  </a:rPr>
                  <a:t>4</a:t>
                </a:r>
                <a:endParaRPr lang="en-GB" altLang="zh-CN" sz="1500" baseline="-25000">
                  <a:solidFill>
                    <a:schemeClr val="bg1"/>
                  </a:solidFill>
                  <a:latin typeface="Comic Sans MS" panose="030F0702030302020204" pitchFamily="66" charset="0"/>
                </a:endParaRPr>
              </a:p>
            </p:txBody>
          </p:sp>
          <p:sp>
            <p:nvSpPr>
              <p:cNvPr id="13" name="Oval 38"/>
              <p:cNvSpPr>
                <a:spLocks noChangeArrowheads="1"/>
              </p:cNvSpPr>
              <p:nvPr/>
            </p:nvSpPr>
            <p:spPr bwMode="auto">
              <a:xfrm>
                <a:off x="2288" y="3720"/>
                <a:ext cx="64" cy="80"/>
              </a:xfrm>
              <a:prstGeom prst="ellipse">
                <a:avLst/>
              </a:prstGeom>
              <a:solidFill>
                <a:schemeClr val="bg1"/>
              </a:solidFill>
              <a:ln w="38100">
                <a:noFill/>
                <a:round/>
              </a:ln>
            </p:spPr>
            <p:txBody>
              <a:bodyPr wrap="none" anchor="ctr"/>
              <a:lstStyle/>
              <a:p>
                <a:endParaRPr lang="zh-CN" altLang="en-US" sz="1350"/>
              </a:p>
            </p:txBody>
          </p:sp>
          <p:sp>
            <p:nvSpPr>
              <p:cNvPr id="14" name="Text Box 39"/>
              <p:cNvSpPr txBox="1">
                <a:spLocks noChangeArrowheads="1"/>
              </p:cNvSpPr>
              <p:nvPr/>
            </p:nvSpPr>
            <p:spPr bwMode="auto">
              <a:xfrm>
                <a:off x="2274" y="3657"/>
                <a:ext cx="299" cy="233"/>
              </a:xfrm>
              <a:prstGeom prst="rect">
                <a:avLst/>
              </a:prstGeom>
              <a:noFill/>
              <a:ln w="38100">
                <a:noFill/>
                <a:miter lim="800000"/>
              </a:ln>
            </p:spPr>
            <p:txBody>
              <a:bodyPr wrap="none">
                <a:spAutoFit/>
              </a:bodyPr>
              <a:lstStyle/>
              <a:p>
                <a:pPr algn="ctr" eaLnBrk="0" hangingPunct="0"/>
                <a:r>
                  <a:rPr lang="en-US" altLang="zh-CN" sz="1200">
                    <a:solidFill>
                      <a:schemeClr val="bg1"/>
                    </a:solidFill>
                    <a:latin typeface="Comic Sans MS" panose="030F0702030302020204" pitchFamily="66" charset="0"/>
                  </a:rPr>
                  <a:t>i</a:t>
                </a:r>
                <a:r>
                  <a:rPr lang="en-US" altLang="zh-CN" sz="1500" baseline="-25000">
                    <a:solidFill>
                      <a:schemeClr val="bg1"/>
                    </a:solidFill>
                    <a:latin typeface="Comic Sans MS" panose="030F0702030302020204" pitchFamily="66" charset="0"/>
                  </a:rPr>
                  <a:t>2</a:t>
                </a:r>
                <a:endParaRPr lang="en-GB" altLang="zh-CN" sz="1500" baseline="-25000">
                  <a:solidFill>
                    <a:schemeClr val="bg1"/>
                  </a:solidFill>
                  <a:latin typeface="Comic Sans MS" panose="030F0702030302020204" pitchFamily="66" charset="0"/>
                </a:endParaRPr>
              </a:p>
            </p:txBody>
          </p:sp>
          <p:sp>
            <p:nvSpPr>
              <p:cNvPr id="15" name="Oval 40"/>
              <p:cNvSpPr>
                <a:spLocks noChangeArrowheads="1"/>
              </p:cNvSpPr>
              <p:nvPr/>
            </p:nvSpPr>
            <p:spPr bwMode="auto">
              <a:xfrm>
                <a:off x="3080" y="3800"/>
                <a:ext cx="64" cy="80"/>
              </a:xfrm>
              <a:prstGeom prst="ellipse">
                <a:avLst/>
              </a:prstGeom>
              <a:solidFill>
                <a:schemeClr val="bg1"/>
              </a:solidFill>
              <a:ln w="38100">
                <a:noFill/>
                <a:round/>
              </a:ln>
            </p:spPr>
            <p:txBody>
              <a:bodyPr wrap="none" anchor="ctr"/>
              <a:lstStyle/>
              <a:p>
                <a:endParaRPr lang="zh-CN" altLang="en-US" sz="1350"/>
              </a:p>
            </p:txBody>
          </p:sp>
          <p:sp>
            <p:nvSpPr>
              <p:cNvPr id="16" name="Text Box 41"/>
              <p:cNvSpPr txBox="1">
                <a:spLocks noChangeArrowheads="1"/>
              </p:cNvSpPr>
              <p:nvPr/>
            </p:nvSpPr>
            <p:spPr bwMode="auto">
              <a:xfrm>
                <a:off x="3108" y="3737"/>
                <a:ext cx="215" cy="362"/>
              </a:xfrm>
              <a:prstGeom prst="rect">
                <a:avLst/>
              </a:prstGeom>
              <a:noFill/>
              <a:ln w="38100">
                <a:noFill/>
                <a:miter lim="800000"/>
              </a:ln>
            </p:spPr>
            <p:txBody>
              <a:bodyPr>
                <a:spAutoFit/>
              </a:bodyPr>
              <a:lstStyle/>
              <a:p>
                <a:pPr algn="ctr" eaLnBrk="0" hangingPunct="0"/>
                <a:r>
                  <a:rPr lang="en-US" altLang="zh-CN" sz="1200">
                    <a:solidFill>
                      <a:schemeClr val="bg1"/>
                    </a:solidFill>
                    <a:latin typeface="Comic Sans MS" panose="030F0702030302020204" pitchFamily="66" charset="0"/>
                  </a:rPr>
                  <a:t>i</a:t>
                </a:r>
                <a:r>
                  <a:rPr lang="en-US" altLang="zh-CN" sz="1500" baseline="-25000">
                    <a:solidFill>
                      <a:schemeClr val="bg1"/>
                    </a:solidFill>
                    <a:latin typeface="Comic Sans MS" panose="030F0702030302020204" pitchFamily="66" charset="0"/>
                  </a:rPr>
                  <a:t>3</a:t>
                </a:r>
                <a:endParaRPr lang="en-GB" altLang="zh-CN" sz="1500" baseline="-25000">
                  <a:solidFill>
                    <a:schemeClr val="bg1"/>
                  </a:solidFill>
                  <a:latin typeface="Comic Sans MS" panose="030F0702030302020204" pitchFamily="66" charset="0"/>
                </a:endParaRPr>
              </a:p>
            </p:txBody>
          </p:sp>
        </p:grpSp>
      </p:grpSp>
    </p:spTree>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等价类划分方法应用示例</a:t>
            </a:r>
            <a:endParaRPr kumimoji="1" lang="zh-CN" altLang="en-US" dirty="0"/>
          </a:p>
        </p:txBody>
      </p:sp>
      <p:sp>
        <p:nvSpPr>
          <p:cNvPr id="3" name="矩形 2"/>
          <p:cNvSpPr/>
          <p:nvPr/>
        </p:nvSpPr>
        <p:spPr>
          <a:xfrm>
            <a:off x="498379" y="1328173"/>
            <a:ext cx="3824251" cy="2807335"/>
          </a:xfrm>
          <a:prstGeom prst="rect">
            <a:avLst/>
          </a:prstGeom>
        </p:spPr>
        <p:txBody>
          <a:bodyPr wrap="square">
            <a:spAutoFit/>
          </a:bodyPr>
          <a:lstStyle/>
          <a:p>
            <a:pPr marL="355600" indent="-355600">
              <a:lnSpc>
                <a:spcPct val="140000"/>
              </a:lnSpc>
              <a:spcBef>
                <a:spcPct val="20000"/>
              </a:spcBef>
              <a:spcAft>
                <a:spcPts val="0"/>
              </a:spcAft>
              <a:buClr>
                <a:srgbClr val="0070C0"/>
              </a:buClr>
              <a:buSzPct val="80000"/>
              <a:buFont typeface="Wingdings" panose="05000000000000000000" pitchFamily="2" charset="2"/>
              <a:buChar char="p"/>
              <a:defRPr/>
            </a:pPr>
            <a:r>
              <a:rPr lang="zh-CN" altLang="en-US" dirty="0">
                <a:ea typeface="楷体" panose="02010609060101010101" pitchFamily="49" charset="-122"/>
              </a:rPr>
              <a:t>输入条件规定了取值范围或值的个数，则可以划分为一个有效等价类和两个无效等价类</a:t>
            </a:r>
            <a:endParaRPr lang="zh-CN" altLang="en-US" dirty="0">
              <a:ea typeface="楷体" panose="02010609060101010101" pitchFamily="49" charset="-122"/>
            </a:endParaRPr>
          </a:p>
          <a:p>
            <a:pPr marL="355600" indent="-355600">
              <a:lnSpc>
                <a:spcPct val="140000"/>
              </a:lnSpc>
              <a:spcBef>
                <a:spcPts val="20"/>
              </a:spcBef>
              <a:spcAft>
                <a:spcPts val="0"/>
              </a:spcAft>
              <a:buClr>
                <a:srgbClr val="0070C0"/>
              </a:buClr>
              <a:buSzPct val="80000"/>
              <a:buFont typeface="Wingdings" panose="05000000000000000000" pitchFamily="2" charset="2"/>
              <a:buChar char="p"/>
              <a:defRPr/>
            </a:pPr>
            <a:r>
              <a:rPr lang="zh-CN" altLang="en-US" dirty="0">
                <a:ea typeface="楷体" panose="02010609060101010101" pitchFamily="49" charset="-122"/>
              </a:rPr>
              <a:t>输入条件规定了输入值的集合，可以确立一个有效等价类和一个无效等价类</a:t>
            </a:r>
            <a:endParaRPr lang="en-US" altLang="zh-CN" dirty="0">
              <a:ea typeface="楷体" panose="02010609060101010101" pitchFamily="49" charset="-122"/>
            </a:endParaRPr>
          </a:p>
          <a:p>
            <a:pPr marL="355600" indent="-355600">
              <a:lnSpc>
                <a:spcPct val="140000"/>
              </a:lnSpc>
              <a:spcBef>
                <a:spcPts val="20"/>
              </a:spcBef>
              <a:buClr>
                <a:srgbClr val="0070C0"/>
              </a:buClr>
              <a:buSzPct val="80000"/>
              <a:buFont typeface="Wingdings" panose="05000000000000000000" pitchFamily="2" charset="2"/>
              <a:buChar char="p"/>
              <a:defRPr/>
            </a:pPr>
            <a:r>
              <a:rPr lang="en-US" altLang="zh-CN" dirty="0">
                <a:ea typeface="楷体" panose="02010609060101010101" pitchFamily="49" charset="-122"/>
              </a:rPr>
              <a:t>N</a:t>
            </a:r>
            <a:r>
              <a:rPr lang="zh-CN" altLang="en-US" dirty="0">
                <a:ea typeface="楷体" panose="02010609060101010101" pitchFamily="49" charset="-122"/>
              </a:rPr>
              <a:t>个条件</a:t>
            </a:r>
            <a:r>
              <a:rPr lang="en-US" altLang="zh-CN" dirty="0">
                <a:ea typeface="楷体" panose="02010609060101010101" pitchFamily="49" charset="-122"/>
              </a:rPr>
              <a:t>……</a:t>
            </a:r>
            <a:endParaRPr lang="zh-CN" altLang="en-US" dirty="0">
              <a:ea typeface="楷体" panose="02010609060101010101" pitchFamily="49" charset="-122"/>
            </a:endParaRPr>
          </a:p>
        </p:txBody>
      </p:sp>
      <p:grpSp>
        <p:nvGrpSpPr>
          <p:cNvPr id="31" name="组合 30"/>
          <p:cNvGrpSpPr/>
          <p:nvPr/>
        </p:nvGrpSpPr>
        <p:grpSpPr>
          <a:xfrm>
            <a:off x="4631407" y="1068844"/>
            <a:ext cx="4352575" cy="1753745"/>
            <a:chOff x="4631407" y="1068844"/>
            <a:chExt cx="4352575" cy="1753745"/>
          </a:xfrm>
        </p:grpSpPr>
        <p:grpSp>
          <p:nvGrpSpPr>
            <p:cNvPr id="4" name="Group 5"/>
            <p:cNvGrpSpPr/>
            <p:nvPr/>
          </p:nvGrpSpPr>
          <p:grpSpPr bwMode="auto">
            <a:xfrm>
              <a:off x="4984778" y="1311137"/>
              <a:ext cx="3725818" cy="126206"/>
              <a:chOff x="912" y="1174"/>
              <a:chExt cx="3792" cy="106"/>
            </a:xfrm>
          </p:grpSpPr>
          <p:sp>
            <p:nvSpPr>
              <p:cNvPr id="5" name="Line 6"/>
              <p:cNvSpPr>
                <a:spLocks noChangeShapeType="1"/>
              </p:cNvSpPr>
              <p:nvPr/>
            </p:nvSpPr>
            <p:spPr bwMode="auto">
              <a:xfrm>
                <a:off x="912" y="1227"/>
                <a:ext cx="3792" cy="0"/>
              </a:xfrm>
              <a:prstGeom prst="line">
                <a:avLst/>
              </a:prstGeom>
              <a:noFill/>
              <a:ln w="38100">
                <a:solidFill>
                  <a:schemeClr val="tx1"/>
                </a:solidFill>
                <a:round/>
              </a:ln>
            </p:spPr>
            <p:txBody>
              <a:bodyPr wrap="none" anchor="ctr"/>
              <a:lstStyle/>
              <a:p>
                <a:endParaRPr lang="zh-CN" altLang="en-US" sz="1350"/>
              </a:p>
            </p:txBody>
          </p:sp>
          <p:sp>
            <p:nvSpPr>
              <p:cNvPr id="6" name="Rectangle 7" descr="Light upward diagonal"/>
              <p:cNvSpPr>
                <a:spLocks noChangeArrowheads="1"/>
              </p:cNvSpPr>
              <p:nvPr/>
            </p:nvSpPr>
            <p:spPr bwMode="auto">
              <a:xfrm>
                <a:off x="2112" y="1174"/>
                <a:ext cx="1392" cy="106"/>
              </a:xfrm>
              <a:prstGeom prst="rect">
                <a:avLst/>
              </a:prstGeom>
              <a:pattFill prst="ltUpDiag">
                <a:fgClr>
                  <a:schemeClr val="accent2"/>
                </a:fgClr>
                <a:bgClr>
                  <a:schemeClr val="bg1"/>
                </a:bgClr>
              </a:pattFill>
              <a:ln w="12700">
                <a:solidFill>
                  <a:schemeClr val="tx1"/>
                </a:solidFill>
                <a:miter lim="800000"/>
              </a:ln>
            </p:spPr>
            <p:txBody>
              <a:bodyPr wrap="none" anchor="ctr"/>
              <a:lstStyle/>
              <a:p>
                <a:endParaRPr lang="zh-CN" altLang="en-US" sz="1350"/>
              </a:p>
            </p:txBody>
          </p:sp>
        </p:grpSp>
        <p:grpSp>
          <p:nvGrpSpPr>
            <p:cNvPr id="7" name="Group 8"/>
            <p:cNvGrpSpPr/>
            <p:nvPr/>
          </p:nvGrpSpPr>
          <p:grpSpPr bwMode="auto">
            <a:xfrm>
              <a:off x="6159917" y="1133733"/>
              <a:ext cx="1380478" cy="713185"/>
              <a:chOff x="2178" y="1024"/>
              <a:chExt cx="1405" cy="599"/>
            </a:xfrm>
          </p:grpSpPr>
          <p:sp>
            <p:nvSpPr>
              <p:cNvPr id="8" name="Freeform 9"/>
              <p:cNvSpPr/>
              <p:nvPr/>
            </p:nvSpPr>
            <p:spPr bwMode="auto">
              <a:xfrm>
                <a:off x="2178" y="1024"/>
                <a:ext cx="1405" cy="414"/>
              </a:xfrm>
              <a:custGeom>
                <a:avLst/>
                <a:gdLst>
                  <a:gd name="T0" fmla="*/ 675 w 1405"/>
                  <a:gd name="T1" fmla="*/ 11 h 414"/>
                  <a:gd name="T2" fmla="*/ 35 w 1405"/>
                  <a:gd name="T3" fmla="*/ 85 h 414"/>
                  <a:gd name="T4" fmla="*/ 3 w 1405"/>
                  <a:gd name="T5" fmla="*/ 149 h 414"/>
                  <a:gd name="T6" fmla="*/ 25 w 1405"/>
                  <a:gd name="T7" fmla="*/ 331 h 414"/>
                  <a:gd name="T8" fmla="*/ 185 w 1405"/>
                  <a:gd name="T9" fmla="*/ 352 h 414"/>
                  <a:gd name="T10" fmla="*/ 377 w 1405"/>
                  <a:gd name="T11" fmla="*/ 352 h 414"/>
                  <a:gd name="T12" fmla="*/ 686 w 1405"/>
                  <a:gd name="T13" fmla="*/ 363 h 414"/>
                  <a:gd name="T14" fmla="*/ 1027 w 1405"/>
                  <a:gd name="T15" fmla="*/ 384 h 414"/>
                  <a:gd name="T16" fmla="*/ 1251 w 1405"/>
                  <a:gd name="T17" fmla="*/ 352 h 414"/>
                  <a:gd name="T18" fmla="*/ 1315 w 1405"/>
                  <a:gd name="T19" fmla="*/ 331 h 414"/>
                  <a:gd name="T20" fmla="*/ 1347 w 1405"/>
                  <a:gd name="T21" fmla="*/ 320 h 414"/>
                  <a:gd name="T22" fmla="*/ 1401 w 1405"/>
                  <a:gd name="T23" fmla="*/ 235 h 414"/>
                  <a:gd name="T24" fmla="*/ 1387 w 1405"/>
                  <a:gd name="T25" fmla="*/ 125 h 414"/>
                  <a:gd name="T26" fmla="*/ 1305 w 1405"/>
                  <a:gd name="T27" fmla="*/ 85 h 414"/>
                  <a:gd name="T28" fmla="*/ 1027 w 1405"/>
                  <a:gd name="T29" fmla="*/ 32 h 414"/>
                  <a:gd name="T30" fmla="*/ 761 w 1405"/>
                  <a:gd name="T31" fmla="*/ 0 h 414"/>
                  <a:gd name="T32" fmla="*/ 675 w 1405"/>
                  <a:gd name="T33" fmla="*/ 11 h 4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05"/>
                  <a:gd name="T52" fmla="*/ 0 h 414"/>
                  <a:gd name="T53" fmla="*/ 1405 w 1405"/>
                  <a:gd name="T54" fmla="*/ 414 h 4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05" h="414">
                    <a:moveTo>
                      <a:pt x="675" y="11"/>
                    </a:moveTo>
                    <a:cubicBezTo>
                      <a:pt x="474" y="24"/>
                      <a:pt x="232" y="23"/>
                      <a:pt x="35" y="85"/>
                    </a:cubicBezTo>
                    <a:cubicBezTo>
                      <a:pt x="27" y="96"/>
                      <a:pt x="0" y="131"/>
                      <a:pt x="3" y="149"/>
                    </a:cubicBezTo>
                    <a:cubicBezTo>
                      <a:pt x="9" y="206"/>
                      <a:pt x="2" y="278"/>
                      <a:pt x="25" y="331"/>
                    </a:cubicBezTo>
                    <a:cubicBezTo>
                      <a:pt x="29" y="341"/>
                      <a:pt x="176" y="344"/>
                      <a:pt x="185" y="352"/>
                    </a:cubicBezTo>
                    <a:cubicBezTo>
                      <a:pt x="247" y="414"/>
                      <a:pt x="294" y="339"/>
                      <a:pt x="377" y="352"/>
                    </a:cubicBezTo>
                    <a:cubicBezTo>
                      <a:pt x="494" y="348"/>
                      <a:pt x="569" y="372"/>
                      <a:pt x="686" y="363"/>
                    </a:cubicBezTo>
                    <a:cubicBezTo>
                      <a:pt x="799" y="353"/>
                      <a:pt x="914" y="400"/>
                      <a:pt x="1027" y="384"/>
                    </a:cubicBezTo>
                    <a:cubicBezTo>
                      <a:pt x="1096" y="373"/>
                      <a:pt x="1183" y="374"/>
                      <a:pt x="1251" y="352"/>
                    </a:cubicBezTo>
                    <a:cubicBezTo>
                      <a:pt x="1272" y="345"/>
                      <a:pt x="1293" y="338"/>
                      <a:pt x="1315" y="331"/>
                    </a:cubicBezTo>
                    <a:cubicBezTo>
                      <a:pt x="1325" y="327"/>
                      <a:pt x="1347" y="320"/>
                      <a:pt x="1347" y="320"/>
                    </a:cubicBezTo>
                    <a:cubicBezTo>
                      <a:pt x="1374" y="293"/>
                      <a:pt x="1388" y="271"/>
                      <a:pt x="1401" y="235"/>
                    </a:cubicBezTo>
                    <a:cubicBezTo>
                      <a:pt x="1405" y="203"/>
                      <a:pt x="1402" y="149"/>
                      <a:pt x="1387" y="125"/>
                    </a:cubicBezTo>
                    <a:cubicBezTo>
                      <a:pt x="1371" y="100"/>
                      <a:pt x="1364" y="100"/>
                      <a:pt x="1305" y="85"/>
                    </a:cubicBezTo>
                    <a:cubicBezTo>
                      <a:pt x="1242" y="25"/>
                      <a:pt x="1096" y="36"/>
                      <a:pt x="1027" y="32"/>
                    </a:cubicBezTo>
                    <a:cubicBezTo>
                      <a:pt x="938" y="16"/>
                      <a:pt x="849" y="11"/>
                      <a:pt x="761" y="0"/>
                    </a:cubicBezTo>
                    <a:cubicBezTo>
                      <a:pt x="689" y="12"/>
                      <a:pt x="718" y="11"/>
                      <a:pt x="675" y="11"/>
                    </a:cubicBezTo>
                    <a:close/>
                  </a:path>
                </a:pathLst>
              </a:custGeom>
              <a:noFill/>
              <a:ln w="12700">
                <a:solidFill>
                  <a:schemeClr val="tx1"/>
                </a:solidFill>
                <a:round/>
              </a:ln>
            </p:spPr>
            <p:txBody>
              <a:bodyPr wrap="none" anchor="ctr"/>
              <a:lstStyle/>
              <a:p>
                <a:endParaRPr lang="zh-CN" altLang="en-US" sz="1350"/>
              </a:p>
            </p:txBody>
          </p:sp>
          <p:sp>
            <p:nvSpPr>
              <p:cNvPr id="9" name="Text Box 10"/>
              <p:cNvSpPr txBox="1">
                <a:spLocks noChangeArrowheads="1"/>
              </p:cNvSpPr>
              <p:nvPr/>
            </p:nvSpPr>
            <p:spPr bwMode="auto">
              <a:xfrm>
                <a:off x="2631" y="1390"/>
                <a:ext cx="588" cy="233"/>
              </a:xfrm>
              <a:prstGeom prst="rect">
                <a:avLst/>
              </a:prstGeom>
              <a:noFill/>
              <a:ln w="12700">
                <a:noFill/>
                <a:miter lim="800000"/>
              </a:ln>
            </p:spPr>
            <p:txBody>
              <a:bodyPr wrap="none">
                <a:spAutoFit/>
              </a:bodyPr>
              <a:lstStyle/>
              <a:p>
                <a:pPr algn="ctr" eaLnBrk="0" hangingPunct="0"/>
                <a:r>
                  <a:rPr lang="en-US" altLang="zh-CN" sz="1200" b="1"/>
                  <a:t>in range</a:t>
                </a:r>
                <a:endParaRPr lang="en-US" altLang="zh-CN" sz="1200" b="1"/>
              </a:p>
            </p:txBody>
          </p:sp>
        </p:grpSp>
        <p:grpSp>
          <p:nvGrpSpPr>
            <p:cNvPr id="10" name="Group 11"/>
            <p:cNvGrpSpPr/>
            <p:nvPr/>
          </p:nvGrpSpPr>
          <p:grpSpPr bwMode="auto">
            <a:xfrm>
              <a:off x="7551561" y="1068844"/>
              <a:ext cx="1378514" cy="790576"/>
              <a:chOff x="3574" y="960"/>
              <a:chExt cx="1403" cy="664"/>
            </a:xfrm>
          </p:grpSpPr>
          <p:sp>
            <p:nvSpPr>
              <p:cNvPr id="11" name="Freeform 12"/>
              <p:cNvSpPr/>
              <p:nvPr/>
            </p:nvSpPr>
            <p:spPr bwMode="auto">
              <a:xfrm>
                <a:off x="3574" y="960"/>
                <a:ext cx="1403" cy="432"/>
              </a:xfrm>
              <a:custGeom>
                <a:avLst/>
                <a:gdLst>
                  <a:gd name="T0" fmla="*/ 527 w 1403"/>
                  <a:gd name="T1" fmla="*/ 100 h 432"/>
                  <a:gd name="T2" fmla="*/ 58 w 1403"/>
                  <a:gd name="T3" fmla="*/ 156 h 432"/>
                  <a:gd name="T4" fmla="*/ 29 w 1403"/>
                  <a:gd name="T5" fmla="*/ 179 h 432"/>
                  <a:gd name="T6" fmla="*/ 21 w 1403"/>
                  <a:gd name="T7" fmla="*/ 203 h 432"/>
                  <a:gd name="T8" fmla="*/ 5 w 1403"/>
                  <a:gd name="T9" fmla="*/ 252 h 432"/>
                  <a:gd name="T10" fmla="*/ 15 w 1403"/>
                  <a:gd name="T11" fmla="*/ 347 h 432"/>
                  <a:gd name="T12" fmla="*/ 111 w 1403"/>
                  <a:gd name="T13" fmla="*/ 384 h 432"/>
                  <a:gd name="T14" fmla="*/ 474 w 1403"/>
                  <a:gd name="T15" fmla="*/ 422 h 432"/>
                  <a:gd name="T16" fmla="*/ 613 w 1403"/>
                  <a:gd name="T17" fmla="*/ 432 h 432"/>
                  <a:gd name="T18" fmla="*/ 965 w 1403"/>
                  <a:gd name="T19" fmla="*/ 422 h 432"/>
                  <a:gd name="T20" fmla="*/ 1093 w 1403"/>
                  <a:gd name="T21" fmla="*/ 394 h 432"/>
                  <a:gd name="T22" fmla="*/ 1391 w 1403"/>
                  <a:gd name="T23" fmla="*/ 356 h 432"/>
                  <a:gd name="T24" fmla="*/ 1402 w 1403"/>
                  <a:gd name="T25" fmla="*/ 290 h 432"/>
                  <a:gd name="T26" fmla="*/ 687 w 1403"/>
                  <a:gd name="T27" fmla="*/ 100 h 432"/>
                  <a:gd name="T28" fmla="*/ 527 w 1403"/>
                  <a:gd name="T29" fmla="*/ 100 h 4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03"/>
                  <a:gd name="T46" fmla="*/ 0 h 432"/>
                  <a:gd name="T47" fmla="*/ 1403 w 1403"/>
                  <a:gd name="T48" fmla="*/ 432 h 4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03" h="432">
                    <a:moveTo>
                      <a:pt x="527" y="100"/>
                    </a:moveTo>
                    <a:cubicBezTo>
                      <a:pt x="497" y="100"/>
                      <a:pt x="114" y="80"/>
                      <a:pt x="58" y="156"/>
                    </a:cubicBezTo>
                    <a:cubicBezTo>
                      <a:pt x="54" y="169"/>
                      <a:pt x="35" y="166"/>
                      <a:pt x="29" y="179"/>
                    </a:cubicBezTo>
                    <a:cubicBezTo>
                      <a:pt x="25" y="187"/>
                      <a:pt x="24" y="191"/>
                      <a:pt x="21" y="203"/>
                    </a:cubicBezTo>
                    <a:cubicBezTo>
                      <a:pt x="17" y="214"/>
                      <a:pt x="6" y="228"/>
                      <a:pt x="5" y="252"/>
                    </a:cubicBezTo>
                    <a:cubicBezTo>
                      <a:pt x="8" y="283"/>
                      <a:pt x="0" y="317"/>
                      <a:pt x="15" y="347"/>
                    </a:cubicBezTo>
                    <a:cubicBezTo>
                      <a:pt x="26" y="368"/>
                      <a:pt x="86" y="380"/>
                      <a:pt x="111" y="384"/>
                    </a:cubicBezTo>
                    <a:cubicBezTo>
                      <a:pt x="236" y="404"/>
                      <a:pt x="343" y="414"/>
                      <a:pt x="474" y="422"/>
                    </a:cubicBezTo>
                    <a:cubicBezTo>
                      <a:pt x="520" y="425"/>
                      <a:pt x="566" y="428"/>
                      <a:pt x="613" y="432"/>
                    </a:cubicBezTo>
                    <a:cubicBezTo>
                      <a:pt x="730" y="428"/>
                      <a:pt x="847" y="428"/>
                      <a:pt x="965" y="422"/>
                    </a:cubicBezTo>
                    <a:cubicBezTo>
                      <a:pt x="1006" y="420"/>
                      <a:pt x="1051" y="398"/>
                      <a:pt x="1093" y="394"/>
                    </a:cubicBezTo>
                    <a:cubicBezTo>
                      <a:pt x="1193" y="382"/>
                      <a:pt x="1294" y="385"/>
                      <a:pt x="1391" y="356"/>
                    </a:cubicBezTo>
                    <a:cubicBezTo>
                      <a:pt x="1394" y="333"/>
                      <a:pt x="1403" y="311"/>
                      <a:pt x="1402" y="290"/>
                    </a:cubicBezTo>
                    <a:cubicBezTo>
                      <a:pt x="1382" y="0"/>
                      <a:pt x="831" y="101"/>
                      <a:pt x="687" y="100"/>
                    </a:cubicBezTo>
                    <a:cubicBezTo>
                      <a:pt x="623" y="81"/>
                      <a:pt x="593" y="72"/>
                      <a:pt x="527" y="100"/>
                    </a:cubicBezTo>
                    <a:close/>
                  </a:path>
                </a:pathLst>
              </a:custGeom>
              <a:noFill/>
              <a:ln w="12700">
                <a:solidFill>
                  <a:schemeClr val="tx1"/>
                </a:solidFill>
                <a:round/>
              </a:ln>
            </p:spPr>
            <p:txBody>
              <a:bodyPr wrap="none" anchor="ctr"/>
              <a:lstStyle/>
              <a:p>
                <a:endParaRPr lang="zh-CN" altLang="en-US" sz="1350"/>
              </a:p>
            </p:txBody>
          </p:sp>
          <p:sp>
            <p:nvSpPr>
              <p:cNvPr id="12" name="Text Box 13"/>
              <p:cNvSpPr txBox="1">
                <a:spLocks noChangeArrowheads="1"/>
              </p:cNvSpPr>
              <p:nvPr/>
            </p:nvSpPr>
            <p:spPr bwMode="auto">
              <a:xfrm>
                <a:off x="3747" y="1391"/>
                <a:ext cx="1150" cy="233"/>
              </a:xfrm>
              <a:prstGeom prst="rect">
                <a:avLst/>
              </a:prstGeom>
              <a:noFill/>
              <a:ln w="12700">
                <a:noFill/>
                <a:miter lim="800000"/>
              </a:ln>
            </p:spPr>
            <p:txBody>
              <a:bodyPr wrap="none">
                <a:spAutoFit/>
              </a:bodyPr>
              <a:lstStyle/>
              <a:p>
                <a:pPr algn="ctr" eaLnBrk="0" hangingPunct="0"/>
                <a:r>
                  <a:rPr lang="en-US" altLang="zh-CN" sz="1200" b="1"/>
                  <a:t>greater than range</a:t>
                </a:r>
                <a:endParaRPr lang="en-US" altLang="zh-CN" sz="1200" b="1"/>
              </a:p>
            </p:txBody>
          </p:sp>
        </p:grpSp>
        <p:grpSp>
          <p:nvGrpSpPr>
            <p:cNvPr id="13" name="Group 14"/>
            <p:cNvGrpSpPr/>
            <p:nvPr/>
          </p:nvGrpSpPr>
          <p:grpSpPr bwMode="auto">
            <a:xfrm>
              <a:off x="4787134" y="1152783"/>
              <a:ext cx="1339212" cy="694135"/>
              <a:chOff x="818" y="1041"/>
              <a:chExt cx="1363" cy="583"/>
            </a:xfrm>
          </p:grpSpPr>
          <p:sp>
            <p:nvSpPr>
              <p:cNvPr id="14" name="Freeform 15"/>
              <p:cNvSpPr/>
              <p:nvPr/>
            </p:nvSpPr>
            <p:spPr bwMode="auto">
              <a:xfrm>
                <a:off x="818" y="1041"/>
                <a:ext cx="1363" cy="351"/>
              </a:xfrm>
              <a:custGeom>
                <a:avLst/>
                <a:gdLst>
                  <a:gd name="T0" fmla="*/ 1363 w 1363"/>
                  <a:gd name="T1" fmla="*/ 178 h 351"/>
                  <a:gd name="T2" fmla="*/ 1347 w 1363"/>
                  <a:gd name="T3" fmla="*/ 103 h 351"/>
                  <a:gd name="T4" fmla="*/ 1294 w 1363"/>
                  <a:gd name="T5" fmla="*/ 52 h 351"/>
                  <a:gd name="T6" fmla="*/ 1033 w 1363"/>
                  <a:gd name="T7" fmla="*/ 20 h 351"/>
                  <a:gd name="T8" fmla="*/ 222 w 1363"/>
                  <a:gd name="T9" fmla="*/ 30 h 351"/>
                  <a:gd name="T10" fmla="*/ 83 w 1363"/>
                  <a:gd name="T11" fmla="*/ 122 h 351"/>
                  <a:gd name="T12" fmla="*/ 467 w 1363"/>
                  <a:gd name="T13" fmla="*/ 333 h 351"/>
                  <a:gd name="T14" fmla="*/ 873 w 1363"/>
                  <a:gd name="T15" fmla="*/ 342 h 351"/>
                  <a:gd name="T16" fmla="*/ 1107 w 1363"/>
                  <a:gd name="T17" fmla="*/ 333 h 351"/>
                  <a:gd name="T18" fmla="*/ 1113 w 1363"/>
                  <a:gd name="T19" fmla="*/ 332 h 351"/>
                  <a:gd name="T20" fmla="*/ 1166 w 1363"/>
                  <a:gd name="T21" fmla="*/ 324 h 351"/>
                  <a:gd name="T22" fmla="*/ 1251 w 1363"/>
                  <a:gd name="T23" fmla="*/ 314 h 351"/>
                  <a:gd name="T24" fmla="*/ 1289 w 1363"/>
                  <a:gd name="T25" fmla="*/ 308 h 351"/>
                  <a:gd name="T26" fmla="*/ 1342 w 1363"/>
                  <a:gd name="T27" fmla="*/ 266 h 351"/>
                  <a:gd name="T28" fmla="*/ 1355 w 1363"/>
                  <a:gd name="T29" fmla="*/ 250 h 351"/>
                  <a:gd name="T30" fmla="*/ 1363 w 1363"/>
                  <a:gd name="T31" fmla="*/ 178 h 3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63"/>
                  <a:gd name="T49" fmla="*/ 0 h 351"/>
                  <a:gd name="T50" fmla="*/ 1363 w 1363"/>
                  <a:gd name="T51" fmla="*/ 351 h 35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63" h="351">
                    <a:moveTo>
                      <a:pt x="1363" y="178"/>
                    </a:moveTo>
                    <a:cubicBezTo>
                      <a:pt x="1360" y="153"/>
                      <a:pt x="1359" y="121"/>
                      <a:pt x="1347" y="103"/>
                    </a:cubicBezTo>
                    <a:cubicBezTo>
                      <a:pt x="1335" y="82"/>
                      <a:pt x="1346" y="65"/>
                      <a:pt x="1294" y="52"/>
                    </a:cubicBezTo>
                    <a:cubicBezTo>
                      <a:pt x="1242" y="0"/>
                      <a:pt x="1098" y="25"/>
                      <a:pt x="1033" y="20"/>
                    </a:cubicBezTo>
                    <a:cubicBezTo>
                      <a:pt x="762" y="23"/>
                      <a:pt x="492" y="20"/>
                      <a:pt x="222" y="30"/>
                    </a:cubicBezTo>
                    <a:cubicBezTo>
                      <a:pt x="198" y="30"/>
                      <a:pt x="128" y="108"/>
                      <a:pt x="83" y="122"/>
                    </a:cubicBezTo>
                    <a:cubicBezTo>
                      <a:pt x="0" y="301"/>
                      <a:pt x="331" y="328"/>
                      <a:pt x="467" y="333"/>
                    </a:cubicBezTo>
                    <a:cubicBezTo>
                      <a:pt x="602" y="337"/>
                      <a:pt x="737" y="339"/>
                      <a:pt x="873" y="342"/>
                    </a:cubicBezTo>
                    <a:cubicBezTo>
                      <a:pt x="956" y="349"/>
                      <a:pt x="1025" y="351"/>
                      <a:pt x="1107" y="333"/>
                    </a:cubicBezTo>
                    <a:cubicBezTo>
                      <a:pt x="1153" y="327"/>
                      <a:pt x="1103" y="333"/>
                      <a:pt x="1113" y="332"/>
                    </a:cubicBezTo>
                    <a:cubicBezTo>
                      <a:pt x="1122" y="330"/>
                      <a:pt x="1143" y="326"/>
                      <a:pt x="1166" y="324"/>
                    </a:cubicBezTo>
                    <a:cubicBezTo>
                      <a:pt x="1182" y="347"/>
                      <a:pt x="1229" y="326"/>
                      <a:pt x="1251" y="314"/>
                    </a:cubicBezTo>
                    <a:cubicBezTo>
                      <a:pt x="1261" y="307"/>
                      <a:pt x="1289" y="308"/>
                      <a:pt x="1289" y="308"/>
                    </a:cubicBezTo>
                    <a:cubicBezTo>
                      <a:pt x="1332" y="251"/>
                      <a:pt x="1283" y="296"/>
                      <a:pt x="1342" y="266"/>
                    </a:cubicBezTo>
                    <a:cubicBezTo>
                      <a:pt x="1352" y="254"/>
                      <a:pt x="1351" y="264"/>
                      <a:pt x="1355" y="250"/>
                    </a:cubicBezTo>
                    <a:cubicBezTo>
                      <a:pt x="1358" y="235"/>
                      <a:pt x="1361" y="193"/>
                      <a:pt x="1363" y="178"/>
                    </a:cubicBezTo>
                    <a:close/>
                  </a:path>
                </a:pathLst>
              </a:custGeom>
              <a:noFill/>
              <a:ln w="12700">
                <a:solidFill>
                  <a:schemeClr val="tx1"/>
                </a:solidFill>
                <a:round/>
              </a:ln>
            </p:spPr>
            <p:txBody>
              <a:bodyPr wrap="none" anchor="ctr"/>
              <a:lstStyle/>
              <a:p>
                <a:endParaRPr lang="zh-CN" altLang="en-US" sz="1350"/>
              </a:p>
            </p:txBody>
          </p:sp>
          <p:sp>
            <p:nvSpPr>
              <p:cNvPr id="15" name="Text Box 16"/>
              <p:cNvSpPr txBox="1">
                <a:spLocks noChangeArrowheads="1"/>
              </p:cNvSpPr>
              <p:nvPr/>
            </p:nvSpPr>
            <p:spPr bwMode="auto">
              <a:xfrm>
                <a:off x="1007" y="1391"/>
                <a:ext cx="963" cy="233"/>
              </a:xfrm>
              <a:prstGeom prst="rect">
                <a:avLst/>
              </a:prstGeom>
              <a:noFill/>
              <a:ln w="12700">
                <a:noFill/>
                <a:miter lim="800000"/>
              </a:ln>
            </p:spPr>
            <p:txBody>
              <a:bodyPr wrap="none">
                <a:spAutoFit/>
              </a:bodyPr>
              <a:lstStyle/>
              <a:p>
                <a:pPr algn="ctr" eaLnBrk="0" hangingPunct="0"/>
                <a:r>
                  <a:rPr lang="en-US" altLang="zh-CN" sz="1200" b="1"/>
                  <a:t>less than range</a:t>
                </a:r>
                <a:endParaRPr lang="en-US" altLang="zh-CN" sz="1200" b="1"/>
              </a:p>
            </p:txBody>
          </p:sp>
        </p:grpSp>
        <p:grpSp>
          <p:nvGrpSpPr>
            <p:cNvPr id="16" name="Group 17"/>
            <p:cNvGrpSpPr/>
            <p:nvPr/>
          </p:nvGrpSpPr>
          <p:grpSpPr bwMode="auto">
            <a:xfrm>
              <a:off x="4997874" y="2323168"/>
              <a:ext cx="3725818" cy="57150"/>
              <a:chOff x="984" y="2066"/>
              <a:chExt cx="3792" cy="48"/>
            </a:xfrm>
          </p:grpSpPr>
          <p:sp>
            <p:nvSpPr>
              <p:cNvPr id="17" name="Line 18"/>
              <p:cNvSpPr>
                <a:spLocks noChangeShapeType="1"/>
              </p:cNvSpPr>
              <p:nvPr/>
            </p:nvSpPr>
            <p:spPr bwMode="auto">
              <a:xfrm>
                <a:off x="984" y="2091"/>
                <a:ext cx="3792" cy="0"/>
              </a:xfrm>
              <a:prstGeom prst="line">
                <a:avLst/>
              </a:prstGeom>
              <a:noFill/>
              <a:ln w="38100">
                <a:solidFill>
                  <a:schemeClr val="tx1"/>
                </a:solidFill>
                <a:round/>
              </a:ln>
            </p:spPr>
            <p:txBody>
              <a:bodyPr wrap="none" anchor="ctr"/>
              <a:lstStyle/>
              <a:p>
                <a:endParaRPr lang="zh-CN" altLang="en-US" sz="1350"/>
              </a:p>
            </p:txBody>
          </p:sp>
          <p:sp>
            <p:nvSpPr>
              <p:cNvPr id="18" name="Oval 19"/>
              <p:cNvSpPr>
                <a:spLocks noChangeArrowheads="1"/>
              </p:cNvSpPr>
              <p:nvPr/>
            </p:nvSpPr>
            <p:spPr bwMode="auto">
              <a:xfrm>
                <a:off x="2856" y="2066"/>
                <a:ext cx="48" cy="48"/>
              </a:xfrm>
              <a:prstGeom prst="ellipse">
                <a:avLst/>
              </a:prstGeom>
              <a:solidFill>
                <a:schemeClr val="hlink"/>
              </a:solidFill>
              <a:ln w="12700">
                <a:solidFill>
                  <a:schemeClr val="tx1"/>
                </a:solidFill>
                <a:round/>
              </a:ln>
            </p:spPr>
            <p:txBody>
              <a:bodyPr wrap="none" anchor="ctr"/>
              <a:lstStyle/>
              <a:p>
                <a:endParaRPr lang="zh-CN" altLang="en-US" sz="1350"/>
              </a:p>
            </p:txBody>
          </p:sp>
        </p:grpSp>
        <p:sp>
          <p:nvSpPr>
            <p:cNvPr id="19" name="Text Box 20"/>
            <p:cNvSpPr txBox="1">
              <a:spLocks noChangeArrowheads="1"/>
            </p:cNvSpPr>
            <p:nvPr/>
          </p:nvSpPr>
          <p:spPr bwMode="auto">
            <a:xfrm>
              <a:off x="6555785" y="2490322"/>
              <a:ext cx="713733" cy="276999"/>
            </a:xfrm>
            <a:prstGeom prst="rect">
              <a:avLst/>
            </a:prstGeom>
            <a:noFill/>
            <a:ln w="12700">
              <a:noFill/>
              <a:miter lim="800000"/>
            </a:ln>
          </p:spPr>
          <p:txBody>
            <a:bodyPr wrap="square">
              <a:spAutoFit/>
            </a:bodyPr>
            <a:lstStyle/>
            <a:p>
              <a:pPr algn="ctr" eaLnBrk="0" hangingPunct="0"/>
              <a:r>
                <a:rPr lang="en-US" altLang="zh-CN" sz="1200" b="1" dirty="0"/>
                <a:t>value</a:t>
              </a:r>
              <a:endParaRPr lang="en-US" altLang="zh-CN" sz="1200" b="1" dirty="0"/>
            </a:p>
          </p:txBody>
        </p:sp>
        <p:grpSp>
          <p:nvGrpSpPr>
            <p:cNvPr id="20" name="Group 21"/>
            <p:cNvGrpSpPr/>
            <p:nvPr/>
          </p:nvGrpSpPr>
          <p:grpSpPr bwMode="auto">
            <a:xfrm>
              <a:off x="6894104" y="2042180"/>
              <a:ext cx="2089878" cy="765572"/>
              <a:chOff x="2509" y="1830"/>
              <a:chExt cx="2127" cy="643"/>
            </a:xfrm>
          </p:grpSpPr>
          <p:sp>
            <p:nvSpPr>
              <p:cNvPr id="21" name="Freeform 22"/>
              <p:cNvSpPr/>
              <p:nvPr/>
            </p:nvSpPr>
            <p:spPr bwMode="auto">
              <a:xfrm>
                <a:off x="2509" y="1830"/>
                <a:ext cx="2127" cy="432"/>
              </a:xfrm>
              <a:custGeom>
                <a:avLst/>
                <a:gdLst>
                  <a:gd name="T0" fmla="*/ 6396 w 1403"/>
                  <a:gd name="T1" fmla="*/ 100 h 432"/>
                  <a:gd name="T2" fmla="*/ 703 w 1403"/>
                  <a:gd name="T3" fmla="*/ 156 h 432"/>
                  <a:gd name="T4" fmla="*/ 356 w 1403"/>
                  <a:gd name="T5" fmla="*/ 179 h 432"/>
                  <a:gd name="T6" fmla="*/ 258 w 1403"/>
                  <a:gd name="T7" fmla="*/ 203 h 432"/>
                  <a:gd name="T8" fmla="*/ 62 w 1403"/>
                  <a:gd name="T9" fmla="*/ 252 h 432"/>
                  <a:gd name="T10" fmla="*/ 183 w 1403"/>
                  <a:gd name="T11" fmla="*/ 347 h 432"/>
                  <a:gd name="T12" fmla="*/ 1349 w 1403"/>
                  <a:gd name="T13" fmla="*/ 384 h 432"/>
                  <a:gd name="T14" fmla="*/ 5755 w 1403"/>
                  <a:gd name="T15" fmla="*/ 422 h 432"/>
                  <a:gd name="T16" fmla="*/ 7439 w 1403"/>
                  <a:gd name="T17" fmla="*/ 432 h 432"/>
                  <a:gd name="T18" fmla="*/ 11717 w 1403"/>
                  <a:gd name="T19" fmla="*/ 422 h 432"/>
                  <a:gd name="T20" fmla="*/ 13268 w 1403"/>
                  <a:gd name="T21" fmla="*/ 394 h 432"/>
                  <a:gd name="T22" fmla="*/ 16889 w 1403"/>
                  <a:gd name="T23" fmla="*/ 356 h 432"/>
                  <a:gd name="T24" fmla="*/ 17022 w 1403"/>
                  <a:gd name="T25" fmla="*/ 290 h 432"/>
                  <a:gd name="T26" fmla="*/ 8346 w 1403"/>
                  <a:gd name="T27" fmla="*/ 100 h 432"/>
                  <a:gd name="T28" fmla="*/ 6396 w 1403"/>
                  <a:gd name="T29" fmla="*/ 100 h 4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03"/>
                  <a:gd name="T46" fmla="*/ 0 h 432"/>
                  <a:gd name="T47" fmla="*/ 1403 w 1403"/>
                  <a:gd name="T48" fmla="*/ 432 h 4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03" h="432">
                    <a:moveTo>
                      <a:pt x="527" y="100"/>
                    </a:moveTo>
                    <a:cubicBezTo>
                      <a:pt x="497" y="100"/>
                      <a:pt x="114" y="80"/>
                      <a:pt x="58" y="156"/>
                    </a:cubicBezTo>
                    <a:cubicBezTo>
                      <a:pt x="54" y="169"/>
                      <a:pt x="35" y="166"/>
                      <a:pt x="29" y="179"/>
                    </a:cubicBezTo>
                    <a:cubicBezTo>
                      <a:pt x="25" y="187"/>
                      <a:pt x="24" y="191"/>
                      <a:pt x="21" y="203"/>
                    </a:cubicBezTo>
                    <a:cubicBezTo>
                      <a:pt x="17" y="214"/>
                      <a:pt x="6" y="228"/>
                      <a:pt x="5" y="252"/>
                    </a:cubicBezTo>
                    <a:cubicBezTo>
                      <a:pt x="8" y="283"/>
                      <a:pt x="0" y="317"/>
                      <a:pt x="15" y="347"/>
                    </a:cubicBezTo>
                    <a:cubicBezTo>
                      <a:pt x="26" y="368"/>
                      <a:pt x="86" y="380"/>
                      <a:pt x="111" y="384"/>
                    </a:cubicBezTo>
                    <a:cubicBezTo>
                      <a:pt x="236" y="404"/>
                      <a:pt x="343" y="414"/>
                      <a:pt x="474" y="422"/>
                    </a:cubicBezTo>
                    <a:cubicBezTo>
                      <a:pt x="520" y="425"/>
                      <a:pt x="566" y="428"/>
                      <a:pt x="613" y="432"/>
                    </a:cubicBezTo>
                    <a:cubicBezTo>
                      <a:pt x="730" y="428"/>
                      <a:pt x="847" y="428"/>
                      <a:pt x="965" y="422"/>
                    </a:cubicBezTo>
                    <a:cubicBezTo>
                      <a:pt x="1006" y="420"/>
                      <a:pt x="1051" y="398"/>
                      <a:pt x="1093" y="394"/>
                    </a:cubicBezTo>
                    <a:cubicBezTo>
                      <a:pt x="1193" y="382"/>
                      <a:pt x="1294" y="385"/>
                      <a:pt x="1391" y="356"/>
                    </a:cubicBezTo>
                    <a:cubicBezTo>
                      <a:pt x="1394" y="333"/>
                      <a:pt x="1403" y="311"/>
                      <a:pt x="1402" y="290"/>
                    </a:cubicBezTo>
                    <a:cubicBezTo>
                      <a:pt x="1382" y="0"/>
                      <a:pt x="831" y="101"/>
                      <a:pt x="687" y="100"/>
                    </a:cubicBezTo>
                    <a:cubicBezTo>
                      <a:pt x="623" y="81"/>
                      <a:pt x="593" y="72"/>
                      <a:pt x="527" y="100"/>
                    </a:cubicBezTo>
                    <a:close/>
                  </a:path>
                </a:pathLst>
              </a:custGeom>
              <a:noFill/>
              <a:ln w="12700">
                <a:solidFill>
                  <a:schemeClr val="tx1"/>
                </a:solidFill>
                <a:round/>
              </a:ln>
            </p:spPr>
            <p:txBody>
              <a:bodyPr wrap="none" anchor="ctr"/>
              <a:lstStyle/>
              <a:p>
                <a:endParaRPr lang="zh-CN" altLang="en-US" sz="1350"/>
              </a:p>
            </p:txBody>
          </p:sp>
          <p:sp>
            <p:nvSpPr>
              <p:cNvPr id="22" name="Text Box 23"/>
              <p:cNvSpPr txBox="1">
                <a:spLocks noChangeArrowheads="1"/>
              </p:cNvSpPr>
              <p:nvPr/>
            </p:nvSpPr>
            <p:spPr bwMode="auto">
              <a:xfrm>
                <a:off x="3156" y="2240"/>
                <a:ext cx="1137" cy="233"/>
              </a:xfrm>
              <a:prstGeom prst="rect">
                <a:avLst/>
              </a:prstGeom>
              <a:noFill/>
              <a:ln w="12700">
                <a:noFill/>
                <a:miter lim="800000"/>
              </a:ln>
            </p:spPr>
            <p:txBody>
              <a:bodyPr wrap="none">
                <a:spAutoFit/>
              </a:bodyPr>
              <a:lstStyle/>
              <a:p>
                <a:pPr algn="ctr" eaLnBrk="0" hangingPunct="0"/>
                <a:r>
                  <a:rPr lang="en-US" altLang="zh-CN" sz="1200" b="1" dirty="0"/>
                  <a:t>greater than value</a:t>
                </a:r>
                <a:endParaRPr lang="en-US" altLang="zh-CN" sz="1200" b="1" dirty="0"/>
              </a:p>
            </p:txBody>
          </p:sp>
        </p:grpSp>
        <p:grpSp>
          <p:nvGrpSpPr>
            <p:cNvPr id="23" name="Group 24"/>
            <p:cNvGrpSpPr/>
            <p:nvPr/>
          </p:nvGrpSpPr>
          <p:grpSpPr bwMode="auto">
            <a:xfrm>
              <a:off x="4631407" y="2127264"/>
              <a:ext cx="2195993" cy="695325"/>
              <a:chOff x="624" y="1905"/>
              <a:chExt cx="2235" cy="584"/>
            </a:xfrm>
          </p:grpSpPr>
          <p:sp>
            <p:nvSpPr>
              <p:cNvPr id="24" name="Freeform 25"/>
              <p:cNvSpPr/>
              <p:nvPr/>
            </p:nvSpPr>
            <p:spPr bwMode="auto">
              <a:xfrm>
                <a:off x="624" y="1905"/>
                <a:ext cx="2235" cy="351"/>
              </a:xfrm>
              <a:custGeom>
                <a:avLst/>
                <a:gdLst>
                  <a:gd name="T0" fmla="*/ 26499 w 1363"/>
                  <a:gd name="T1" fmla="*/ 178 h 351"/>
                  <a:gd name="T2" fmla="*/ 26187 w 1363"/>
                  <a:gd name="T3" fmla="*/ 103 h 351"/>
                  <a:gd name="T4" fmla="*/ 25159 w 1363"/>
                  <a:gd name="T5" fmla="*/ 52 h 351"/>
                  <a:gd name="T6" fmla="*/ 20082 w 1363"/>
                  <a:gd name="T7" fmla="*/ 20 h 351"/>
                  <a:gd name="T8" fmla="*/ 4316 w 1363"/>
                  <a:gd name="T9" fmla="*/ 30 h 351"/>
                  <a:gd name="T10" fmla="*/ 1614 w 1363"/>
                  <a:gd name="T11" fmla="*/ 122 h 351"/>
                  <a:gd name="T12" fmla="*/ 9083 w 1363"/>
                  <a:gd name="T13" fmla="*/ 333 h 351"/>
                  <a:gd name="T14" fmla="*/ 16975 w 1363"/>
                  <a:gd name="T15" fmla="*/ 342 h 351"/>
                  <a:gd name="T16" fmla="*/ 21515 w 1363"/>
                  <a:gd name="T17" fmla="*/ 333 h 351"/>
                  <a:gd name="T18" fmla="*/ 21640 w 1363"/>
                  <a:gd name="T19" fmla="*/ 332 h 351"/>
                  <a:gd name="T20" fmla="*/ 22666 w 1363"/>
                  <a:gd name="T21" fmla="*/ 324 h 351"/>
                  <a:gd name="T22" fmla="*/ 24314 w 1363"/>
                  <a:gd name="T23" fmla="*/ 314 h 351"/>
                  <a:gd name="T24" fmla="*/ 25057 w 1363"/>
                  <a:gd name="T25" fmla="*/ 308 h 351"/>
                  <a:gd name="T26" fmla="*/ 26092 w 1363"/>
                  <a:gd name="T27" fmla="*/ 266 h 351"/>
                  <a:gd name="T28" fmla="*/ 26344 w 1363"/>
                  <a:gd name="T29" fmla="*/ 250 h 351"/>
                  <a:gd name="T30" fmla="*/ 26499 w 1363"/>
                  <a:gd name="T31" fmla="*/ 178 h 3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63"/>
                  <a:gd name="T49" fmla="*/ 0 h 351"/>
                  <a:gd name="T50" fmla="*/ 1363 w 1363"/>
                  <a:gd name="T51" fmla="*/ 351 h 35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63" h="351">
                    <a:moveTo>
                      <a:pt x="1363" y="178"/>
                    </a:moveTo>
                    <a:cubicBezTo>
                      <a:pt x="1360" y="153"/>
                      <a:pt x="1359" y="121"/>
                      <a:pt x="1347" y="103"/>
                    </a:cubicBezTo>
                    <a:cubicBezTo>
                      <a:pt x="1335" y="82"/>
                      <a:pt x="1346" y="65"/>
                      <a:pt x="1294" y="52"/>
                    </a:cubicBezTo>
                    <a:cubicBezTo>
                      <a:pt x="1242" y="0"/>
                      <a:pt x="1098" y="25"/>
                      <a:pt x="1033" y="20"/>
                    </a:cubicBezTo>
                    <a:cubicBezTo>
                      <a:pt x="762" y="23"/>
                      <a:pt x="492" y="20"/>
                      <a:pt x="222" y="30"/>
                    </a:cubicBezTo>
                    <a:cubicBezTo>
                      <a:pt x="198" y="30"/>
                      <a:pt x="128" y="108"/>
                      <a:pt x="83" y="122"/>
                    </a:cubicBezTo>
                    <a:cubicBezTo>
                      <a:pt x="0" y="301"/>
                      <a:pt x="331" y="328"/>
                      <a:pt x="467" y="333"/>
                    </a:cubicBezTo>
                    <a:cubicBezTo>
                      <a:pt x="602" y="337"/>
                      <a:pt x="737" y="339"/>
                      <a:pt x="873" y="342"/>
                    </a:cubicBezTo>
                    <a:cubicBezTo>
                      <a:pt x="956" y="349"/>
                      <a:pt x="1025" y="351"/>
                      <a:pt x="1107" y="333"/>
                    </a:cubicBezTo>
                    <a:cubicBezTo>
                      <a:pt x="1153" y="327"/>
                      <a:pt x="1103" y="333"/>
                      <a:pt x="1113" y="332"/>
                    </a:cubicBezTo>
                    <a:cubicBezTo>
                      <a:pt x="1122" y="330"/>
                      <a:pt x="1143" y="326"/>
                      <a:pt x="1166" y="324"/>
                    </a:cubicBezTo>
                    <a:cubicBezTo>
                      <a:pt x="1182" y="347"/>
                      <a:pt x="1229" y="326"/>
                      <a:pt x="1251" y="314"/>
                    </a:cubicBezTo>
                    <a:cubicBezTo>
                      <a:pt x="1261" y="307"/>
                      <a:pt x="1289" y="308"/>
                      <a:pt x="1289" y="308"/>
                    </a:cubicBezTo>
                    <a:cubicBezTo>
                      <a:pt x="1332" y="251"/>
                      <a:pt x="1283" y="296"/>
                      <a:pt x="1342" y="266"/>
                    </a:cubicBezTo>
                    <a:cubicBezTo>
                      <a:pt x="1352" y="254"/>
                      <a:pt x="1351" y="264"/>
                      <a:pt x="1355" y="250"/>
                    </a:cubicBezTo>
                    <a:cubicBezTo>
                      <a:pt x="1358" y="235"/>
                      <a:pt x="1361" y="193"/>
                      <a:pt x="1363" y="178"/>
                    </a:cubicBezTo>
                    <a:close/>
                  </a:path>
                </a:pathLst>
              </a:custGeom>
              <a:noFill/>
              <a:ln w="12700">
                <a:solidFill>
                  <a:schemeClr val="tx1"/>
                </a:solidFill>
                <a:round/>
              </a:ln>
            </p:spPr>
            <p:txBody>
              <a:bodyPr wrap="none" anchor="ctr"/>
              <a:lstStyle/>
              <a:p>
                <a:endParaRPr lang="zh-CN" altLang="en-US" sz="1350"/>
              </a:p>
            </p:txBody>
          </p:sp>
          <p:sp>
            <p:nvSpPr>
              <p:cNvPr id="25" name="Text Box 26"/>
              <p:cNvSpPr txBox="1">
                <a:spLocks noChangeArrowheads="1"/>
              </p:cNvSpPr>
              <p:nvPr/>
            </p:nvSpPr>
            <p:spPr bwMode="auto">
              <a:xfrm>
                <a:off x="1358" y="2256"/>
                <a:ext cx="950" cy="233"/>
              </a:xfrm>
              <a:prstGeom prst="rect">
                <a:avLst/>
              </a:prstGeom>
              <a:noFill/>
              <a:ln w="12700">
                <a:noFill/>
                <a:miter lim="800000"/>
              </a:ln>
            </p:spPr>
            <p:txBody>
              <a:bodyPr wrap="none">
                <a:spAutoFit/>
              </a:bodyPr>
              <a:lstStyle/>
              <a:p>
                <a:pPr algn="ctr" eaLnBrk="0" hangingPunct="0"/>
                <a:r>
                  <a:rPr lang="en-US" altLang="zh-CN" sz="1200" b="1"/>
                  <a:t>less than value</a:t>
                </a:r>
                <a:endParaRPr lang="en-US" altLang="zh-CN" sz="1200" b="1"/>
              </a:p>
            </p:txBody>
          </p:sp>
        </p:grpSp>
      </p:grpSp>
      <p:grpSp>
        <p:nvGrpSpPr>
          <p:cNvPr id="26" name="组合 25"/>
          <p:cNvGrpSpPr/>
          <p:nvPr/>
        </p:nvGrpSpPr>
        <p:grpSpPr>
          <a:xfrm>
            <a:off x="5314090" y="3418950"/>
            <a:ext cx="3332878" cy="920354"/>
            <a:chOff x="2351486" y="2056210"/>
            <a:chExt cx="3332878" cy="920354"/>
          </a:xfrm>
        </p:grpSpPr>
        <p:sp>
          <p:nvSpPr>
            <p:cNvPr id="27" name="Freeform 17"/>
            <p:cNvSpPr/>
            <p:nvPr/>
          </p:nvSpPr>
          <p:spPr bwMode="auto">
            <a:xfrm>
              <a:off x="2351486" y="2056210"/>
              <a:ext cx="3332878" cy="920354"/>
            </a:xfrm>
            <a:custGeom>
              <a:avLst/>
              <a:gdLst>
                <a:gd name="T0" fmla="*/ 2147483647 w 3340"/>
                <a:gd name="T1" fmla="*/ 2147483647 h 666"/>
                <a:gd name="T2" fmla="*/ 2147483647 w 3340"/>
                <a:gd name="T3" fmla="*/ 2147483647 h 666"/>
                <a:gd name="T4" fmla="*/ 2147483647 w 3340"/>
                <a:gd name="T5" fmla="*/ 2147483647 h 666"/>
                <a:gd name="T6" fmla="*/ 0 w 3340"/>
                <a:gd name="T7" fmla="*/ 2147483647 h 666"/>
                <a:gd name="T8" fmla="*/ 2147483647 w 3340"/>
                <a:gd name="T9" fmla="*/ 2147483647 h 666"/>
                <a:gd name="T10" fmla="*/ 2147483647 w 3340"/>
                <a:gd name="T11" fmla="*/ 2147483647 h 666"/>
                <a:gd name="T12" fmla="*/ 2147483647 w 3340"/>
                <a:gd name="T13" fmla="*/ 2147483647 h 666"/>
                <a:gd name="T14" fmla="*/ 2147483647 w 3340"/>
                <a:gd name="T15" fmla="*/ 2147483647 h 666"/>
                <a:gd name="T16" fmla="*/ 2147483647 w 3340"/>
                <a:gd name="T17" fmla="*/ 2147483647 h 666"/>
                <a:gd name="T18" fmla="*/ 2147483647 w 3340"/>
                <a:gd name="T19" fmla="*/ 2147483647 h 666"/>
                <a:gd name="T20" fmla="*/ 2147483647 w 3340"/>
                <a:gd name="T21" fmla="*/ 2147483647 h 666"/>
                <a:gd name="T22" fmla="*/ 2147483647 w 3340"/>
                <a:gd name="T23" fmla="*/ 2147483647 h 666"/>
                <a:gd name="T24" fmla="*/ 2147483647 w 3340"/>
                <a:gd name="T25" fmla="*/ 2147483647 h 666"/>
                <a:gd name="T26" fmla="*/ 2147483647 w 3340"/>
                <a:gd name="T27" fmla="*/ 2147483647 h 666"/>
                <a:gd name="T28" fmla="*/ 2147483647 w 3340"/>
                <a:gd name="T29" fmla="*/ 2147483647 h 666"/>
                <a:gd name="T30" fmla="*/ 2147483647 w 3340"/>
                <a:gd name="T31" fmla="*/ 2147483647 h 666"/>
                <a:gd name="T32" fmla="*/ 2147483647 w 3340"/>
                <a:gd name="T33" fmla="*/ 2147483647 h 666"/>
                <a:gd name="T34" fmla="*/ 2147483647 w 3340"/>
                <a:gd name="T35" fmla="*/ 2147483647 h 666"/>
                <a:gd name="T36" fmla="*/ 2147483647 w 3340"/>
                <a:gd name="T37" fmla="*/ 2147483647 h 666"/>
                <a:gd name="T38" fmla="*/ 2147483647 w 3340"/>
                <a:gd name="T39" fmla="*/ 2147483647 h 6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40"/>
                <a:gd name="T61" fmla="*/ 0 h 666"/>
                <a:gd name="T62" fmla="*/ 3340 w 3340"/>
                <a:gd name="T63" fmla="*/ 666 h 6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40" h="666">
                  <a:moveTo>
                    <a:pt x="1344" y="37"/>
                  </a:moveTo>
                  <a:cubicBezTo>
                    <a:pt x="1148" y="26"/>
                    <a:pt x="952" y="10"/>
                    <a:pt x="757" y="5"/>
                  </a:cubicBezTo>
                  <a:cubicBezTo>
                    <a:pt x="588" y="0"/>
                    <a:pt x="422" y="38"/>
                    <a:pt x="256" y="58"/>
                  </a:cubicBezTo>
                  <a:cubicBezTo>
                    <a:pt x="72" y="112"/>
                    <a:pt x="50" y="69"/>
                    <a:pt x="0" y="197"/>
                  </a:cubicBezTo>
                  <a:cubicBezTo>
                    <a:pt x="3" y="225"/>
                    <a:pt x="2" y="254"/>
                    <a:pt x="10" y="282"/>
                  </a:cubicBezTo>
                  <a:cubicBezTo>
                    <a:pt x="67" y="486"/>
                    <a:pt x="324" y="530"/>
                    <a:pt x="501" y="549"/>
                  </a:cubicBezTo>
                  <a:cubicBezTo>
                    <a:pt x="764" y="603"/>
                    <a:pt x="1044" y="610"/>
                    <a:pt x="1312" y="624"/>
                  </a:cubicBezTo>
                  <a:cubicBezTo>
                    <a:pt x="1479" y="641"/>
                    <a:pt x="1645" y="657"/>
                    <a:pt x="1813" y="666"/>
                  </a:cubicBezTo>
                  <a:cubicBezTo>
                    <a:pt x="1958" y="662"/>
                    <a:pt x="2104" y="662"/>
                    <a:pt x="2250" y="656"/>
                  </a:cubicBezTo>
                  <a:cubicBezTo>
                    <a:pt x="2395" y="649"/>
                    <a:pt x="2540" y="593"/>
                    <a:pt x="2688" y="581"/>
                  </a:cubicBezTo>
                  <a:cubicBezTo>
                    <a:pt x="2790" y="559"/>
                    <a:pt x="2997" y="528"/>
                    <a:pt x="2997" y="528"/>
                  </a:cubicBezTo>
                  <a:cubicBezTo>
                    <a:pt x="3074" y="488"/>
                    <a:pt x="3175" y="476"/>
                    <a:pt x="3242" y="421"/>
                  </a:cubicBezTo>
                  <a:cubicBezTo>
                    <a:pt x="3276" y="391"/>
                    <a:pt x="3306" y="357"/>
                    <a:pt x="3338" y="325"/>
                  </a:cubicBezTo>
                  <a:cubicBezTo>
                    <a:pt x="3334" y="289"/>
                    <a:pt x="3340" y="251"/>
                    <a:pt x="3328" y="218"/>
                  </a:cubicBezTo>
                  <a:cubicBezTo>
                    <a:pt x="3292" y="118"/>
                    <a:pt x="3052" y="107"/>
                    <a:pt x="2976" y="101"/>
                  </a:cubicBezTo>
                  <a:cubicBezTo>
                    <a:pt x="2757" y="81"/>
                    <a:pt x="2236" y="27"/>
                    <a:pt x="2016" y="26"/>
                  </a:cubicBezTo>
                  <a:cubicBezTo>
                    <a:pt x="1793" y="15"/>
                    <a:pt x="1729" y="37"/>
                    <a:pt x="1642" y="37"/>
                  </a:cubicBezTo>
                  <a:cubicBezTo>
                    <a:pt x="1562" y="28"/>
                    <a:pt x="1545" y="46"/>
                    <a:pt x="1493" y="26"/>
                  </a:cubicBezTo>
                  <a:cubicBezTo>
                    <a:pt x="1457" y="12"/>
                    <a:pt x="1418" y="26"/>
                    <a:pt x="1418" y="26"/>
                  </a:cubicBezTo>
                  <a:cubicBezTo>
                    <a:pt x="1350" y="37"/>
                    <a:pt x="1375" y="37"/>
                    <a:pt x="1344" y="37"/>
                  </a:cubicBezTo>
                  <a:close/>
                </a:path>
              </a:pathLst>
            </a:custGeom>
            <a:solidFill>
              <a:srgbClr val="CCFFCC"/>
            </a:solidFill>
            <a:ln w="12700">
              <a:solidFill>
                <a:schemeClr val="tx1"/>
              </a:solidFill>
              <a:round/>
            </a:ln>
          </p:spPr>
          <p:txBody>
            <a:bodyPr wrap="none" anchor="ctr"/>
            <a:lstStyle/>
            <a:p>
              <a:endParaRPr lang="zh-CN" altLang="en-US" sz="1350"/>
            </a:p>
          </p:txBody>
        </p:sp>
        <p:sp>
          <p:nvSpPr>
            <p:cNvPr id="28" name="Text Box 18"/>
            <p:cNvSpPr txBox="1">
              <a:spLocks noChangeArrowheads="1"/>
            </p:cNvSpPr>
            <p:nvPr/>
          </p:nvSpPr>
          <p:spPr bwMode="auto">
            <a:xfrm>
              <a:off x="2577426" y="2409825"/>
              <a:ext cx="1373068" cy="276999"/>
            </a:xfrm>
            <a:prstGeom prst="rect">
              <a:avLst/>
            </a:prstGeom>
            <a:noFill/>
            <a:ln w="12700">
              <a:noFill/>
              <a:miter lim="800000"/>
            </a:ln>
          </p:spPr>
          <p:txBody>
            <a:bodyPr wrap="none">
              <a:spAutoFit/>
            </a:bodyPr>
            <a:lstStyle/>
            <a:p>
              <a:pPr algn="ctr" eaLnBrk="0" hangingPunct="0"/>
              <a:r>
                <a:rPr lang="en-US" altLang="zh-CN" sz="1200" b="1" dirty="0"/>
                <a:t>not member of set</a:t>
              </a:r>
              <a:endParaRPr lang="en-US" altLang="zh-CN" sz="1200" b="1" dirty="0"/>
            </a:p>
          </p:txBody>
        </p:sp>
        <p:sp>
          <p:nvSpPr>
            <p:cNvPr id="29" name="Freeform 19"/>
            <p:cNvSpPr/>
            <p:nvPr/>
          </p:nvSpPr>
          <p:spPr bwMode="auto">
            <a:xfrm>
              <a:off x="3950494" y="2166938"/>
              <a:ext cx="1517052" cy="485775"/>
            </a:xfrm>
            <a:custGeom>
              <a:avLst/>
              <a:gdLst>
                <a:gd name="T0" fmla="*/ 2147483647 w 1079"/>
                <a:gd name="T1" fmla="*/ 2147483647 h 394"/>
                <a:gd name="T2" fmla="*/ 2147483647 w 1079"/>
                <a:gd name="T3" fmla="*/ 2147483647 h 394"/>
                <a:gd name="T4" fmla="*/ 2147483647 w 1079"/>
                <a:gd name="T5" fmla="*/ 2147483647 h 394"/>
                <a:gd name="T6" fmla="*/ 2147483647 w 1079"/>
                <a:gd name="T7" fmla="*/ 2147483647 h 394"/>
                <a:gd name="T8" fmla="*/ 2147483647 w 1079"/>
                <a:gd name="T9" fmla="*/ 2147483647 h 394"/>
                <a:gd name="T10" fmla="*/ 2147483647 w 1079"/>
                <a:gd name="T11" fmla="*/ 2147483647 h 394"/>
                <a:gd name="T12" fmla="*/ 2147483647 w 1079"/>
                <a:gd name="T13" fmla="*/ 2147483647 h 394"/>
                <a:gd name="T14" fmla="*/ 2147483647 w 1079"/>
                <a:gd name="T15" fmla="*/ 2147483647 h 394"/>
                <a:gd name="T16" fmla="*/ 2147483647 w 1079"/>
                <a:gd name="T17" fmla="*/ 2147483647 h 394"/>
                <a:gd name="T18" fmla="*/ 2147483647 w 1079"/>
                <a:gd name="T19" fmla="*/ 2147483647 h 394"/>
                <a:gd name="T20" fmla="*/ 2147483647 w 1079"/>
                <a:gd name="T21" fmla="*/ 2147483647 h 394"/>
                <a:gd name="T22" fmla="*/ 2147483647 w 1079"/>
                <a:gd name="T23" fmla="*/ 2147483647 h 3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79"/>
                <a:gd name="T37" fmla="*/ 0 h 394"/>
                <a:gd name="T38" fmla="*/ 1079 w 1079"/>
                <a:gd name="T39" fmla="*/ 394 h 39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79" h="394">
                  <a:moveTo>
                    <a:pt x="578" y="20"/>
                  </a:moveTo>
                  <a:cubicBezTo>
                    <a:pt x="381" y="4"/>
                    <a:pt x="277" y="0"/>
                    <a:pt x="98" y="31"/>
                  </a:cubicBezTo>
                  <a:cubicBezTo>
                    <a:pt x="49" y="59"/>
                    <a:pt x="18" y="73"/>
                    <a:pt x="2" y="127"/>
                  </a:cubicBezTo>
                  <a:cubicBezTo>
                    <a:pt x="5" y="155"/>
                    <a:pt x="0" y="185"/>
                    <a:pt x="12" y="212"/>
                  </a:cubicBezTo>
                  <a:cubicBezTo>
                    <a:pt x="36" y="269"/>
                    <a:pt x="79" y="284"/>
                    <a:pt x="130" y="308"/>
                  </a:cubicBezTo>
                  <a:cubicBezTo>
                    <a:pt x="250" y="363"/>
                    <a:pt x="273" y="371"/>
                    <a:pt x="418" y="394"/>
                  </a:cubicBezTo>
                  <a:cubicBezTo>
                    <a:pt x="577" y="386"/>
                    <a:pt x="740" y="386"/>
                    <a:pt x="898" y="362"/>
                  </a:cubicBezTo>
                  <a:cubicBezTo>
                    <a:pt x="986" y="331"/>
                    <a:pt x="1037" y="285"/>
                    <a:pt x="1079" y="202"/>
                  </a:cubicBezTo>
                  <a:cubicBezTo>
                    <a:pt x="1019" y="110"/>
                    <a:pt x="878" y="91"/>
                    <a:pt x="780" y="63"/>
                  </a:cubicBezTo>
                  <a:cubicBezTo>
                    <a:pt x="663" y="29"/>
                    <a:pt x="748" y="55"/>
                    <a:pt x="642" y="20"/>
                  </a:cubicBezTo>
                  <a:cubicBezTo>
                    <a:pt x="631" y="16"/>
                    <a:pt x="610" y="10"/>
                    <a:pt x="610" y="10"/>
                  </a:cubicBezTo>
                  <a:cubicBezTo>
                    <a:pt x="563" y="20"/>
                    <a:pt x="552" y="20"/>
                    <a:pt x="578" y="20"/>
                  </a:cubicBezTo>
                  <a:close/>
                </a:path>
              </a:pathLst>
            </a:custGeom>
            <a:solidFill>
              <a:srgbClr val="63FF63"/>
            </a:solidFill>
            <a:ln w="12700">
              <a:solidFill>
                <a:schemeClr val="tx1"/>
              </a:solidFill>
              <a:round/>
            </a:ln>
          </p:spPr>
          <p:txBody>
            <a:bodyPr wrap="none" anchor="ctr"/>
            <a:lstStyle/>
            <a:p>
              <a:endParaRPr lang="zh-CN" altLang="en-US" sz="1350"/>
            </a:p>
          </p:txBody>
        </p:sp>
        <p:sp>
          <p:nvSpPr>
            <p:cNvPr id="30" name="Text Box 20"/>
            <p:cNvSpPr txBox="1">
              <a:spLocks noChangeArrowheads="1"/>
            </p:cNvSpPr>
            <p:nvPr/>
          </p:nvSpPr>
          <p:spPr bwMode="auto">
            <a:xfrm>
              <a:off x="3996928" y="2259450"/>
              <a:ext cx="1312069" cy="276999"/>
            </a:xfrm>
            <a:prstGeom prst="rect">
              <a:avLst/>
            </a:prstGeom>
            <a:noFill/>
            <a:ln w="12700">
              <a:noFill/>
              <a:miter lim="800000"/>
            </a:ln>
          </p:spPr>
          <p:txBody>
            <a:bodyPr>
              <a:spAutoFit/>
            </a:bodyPr>
            <a:lstStyle/>
            <a:p>
              <a:pPr algn="ctr" eaLnBrk="0" hangingPunct="0"/>
              <a:r>
                <a:rPr lang="en-US" altLang="zh-CN" sz="1200" b="1" dirty="0"/>
                <a:t>member of set</a:t>
              </a:r>
              <a:endParaRPr lang="en-US" altLang="zh-CN" sz="1200" b="1" dirty="0"/>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2" end="2"/>
                                            </p:txEl>
                                          </p:spTgt>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p:tgtEl>
                                          <p:spTgt spid="26"/>
                                        </p:tgtEl>
                                        <p:attrNameLst>
                                          <p:attrName>ppt_y</p:attrName>
                                        </p:attrNameLst>
                                      </p:cBhvr>
                                      <p:tavLst>
                                        <p:tav tm="0">
                                          <p:val>
                                            <p:strVal val="#ppt_y+#ppt_h*1.125000"/>
                                          </p:val>
                                        </p:tav>
                                        <p:tav tm="100000">
                                          <p:val>
                                            <p:strVal val="#ppt_y"/>
                                          </p:val>
                                        </p:tav>
                                      </p:tavLst>
                                    </p:anim>
                                    <p:animEffect transition="in" filter="wipe(up)">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练习</a:t>
            </a:r>
            <a:endParaRPr kumimoji="1" lang="zh-CN" altLang="en-US" dirty="0"/>
          </a:p>
        </p:txBody>
      </p:sp>
      <p:sp>
        <p:nvSpPr>
          <p:cNvPr id="3" name="矩形 2"/>
          <p:cNvSpPr/>
          <p:nvPr/>
        </p:nvSpPr>
        <p:spPr>
          <a:xfrm>
            <a:off x="408384" y="1936523"/>
            <a:ext cx="2523352" cy="1386205"/>
          </a:xfrm>
          <a:prstGeom prst="rect">
            <a:avLst/>
          </a:prstGeom>
        </p:spPr>
        <p:txBody>
          <a:bodyPr wrap="square">
            <a:spAutoFit/>
          </a:bodyPr>
          <a:lstStyle/>
          <a:p>
            <a:pPr marL="355600" indent="-355600">
              <a:lnSpc>
                <a:spcPct val="140000"/>
              </a:lnSpc>
              <a:spcBef>
                <a:spcPct val="20000"/>
              </a:spcBef>
              <a:spcAft>
                <a:spcPts val="0"/>
              </a:spcAft>
              <a:buClr>
                <a:srgbClr val="0070C0"/>
              </a:buClr>
              <a:buSzPct val="80000"/>
              <a:buFont typeface="Wingdings" panose="05000000000000000000" pitchFamily="2" charset="2"/>
              <a:buChar char="p"/>
              <a:defRPr/>
            </a:pPr>
            <a:r>
              <a:rPr lang="zh-CN" altLang="en-US" sz="2000" dirty="0">
                <a:ea typeface="楷体" panose="02010609060101010101" pitchFamily="49" charset="-122"/>
              </a:rPr>
              <a:t>有效等价类如何划分？</a:t>
            </a:r>
            <a:endParaRPr lang="en-US" altLang="zh-CN" sz="2000" dirty="0">
              <a:ea typeface="楷体" panose="02010609060101010101" pitchFamily="49" charset="-122"/>
            </a:endParaRPr>
          </a:p>
          <a:p>
            <a:pPr marL="355600" indent="-355600">
              <a:lnSpc>
                <a:spcPct val="140000"/>
              </a:lnSpc>
              <a:spcBef>
                <a:spcPts val="20"/>
              </a:spcBef>
              <a:buClr>
                <a:srgbClr val="0070C0"/>
              </a:buClr>
              <a:buSzPct val="80000"/>
              <a:buFont typeface="Wingdings" panose="05000000000000000000" pitchFamily="2" charset="2"/>
              <a:buChar char="p"/>
              <a:defRPr/>
            </a:pPr>
            <a:r>
              <a:rPr lang="zh-CN" altLang="en-US" sz="2000" dirty="0">
                <a:ea typeface="楷体" panose="02010609060101010101" pitchFamily="49" charset="-122"/>
              </a:rPr>
              <a:t>无效等价类呢？</a:t>
            </a:r>
            <a:endParaRPr lang="zh-CN" altLang="en-US" sz="2000" dirty="0">
              <a:ea typeface="楷体" panose="02010609060101010101" pitchFamily="49" charset="-122"/>
            </a:endParaRPr>
          </a:p>
        </p:txBody>
      </p:sp>
      <p:grpSp>
        <p:nvGrpSpPr>
          <p:cNvPr id="4" name="Group 3"/>
          <p:cNvGrpSpPr/>
          <p:nvPr/>
        </p:nvGrpSpPr>
        <p:grpSpPr bwMode="auto">
          <a:xfrm>
            <a:off x="3197632" y="1425311"/>
            <a:ext cx="2971800" cy="2707481"/>
            <a:chOff x="1584" y="1104"/>
            <a:chExt cx="2496" cy="2274"/>
          </a:xfrm>
        </p:grpSpPr>
        <p:pic>
          <p:nvPicPr>
            <p:cNvPr id="5" name="Picture 4"/>
            <p:cNvPicPr>
              <a:picLocks noChangeAspect="1" noChangeArrowheads="1"/>
            </p:cNvPicPr>
            <p:nvPr/>
          </p:nvPicPr>
          <p:blipFill>
            <a:blip r:embed="rId1" cstate="print"/>
            <a:srcRect/>
            <a:stretch>
              <a:fillRect/>
            </a:stretch>
          </p:blipFill>
          <p:spPr bwMode="auto">
            <a:xfrm>
              <a:off x="1584" y="1104"/>
              <a:ext cx="2496" cy="2274"/>
            </a:xfrm>
            <a:prstGeom prst="rect">
              <a:avLst/>
            </a:prstGeom>
            <a:noFill/>
            <a:ln w="9525">
              <a:noFill/>
              <a:miter lim="800000"/>
              <a:headEnd/>
              <a:tailEnd/>
            </a:ln>
          </p:spPr>
        </p:pic>
        <p:sp>
          <p:nvSpPr>
            <p:cNvPr id="6" name="Oval 5"/>
            <p:cNvSpPr>
              <a:spLocks noChangeArrowheads="1"/>
            </p:cNvSpPr>
            <p:nvPr/>
          </p:nvSpPr>
          <p:spPr bwMode="auto">
            <a:xfrm>
              <a:off x="3264" y="2976"/>
              <a:ext cx="288" cy="288"/>
            </a:xfrm>
            <a:prstGeom prst="ellipse">
              <a:avLst/>
            </a:prstGeom>
            <a:noFill/>
            <a:ln w="28575">
              <a:solidFill>
                <a:srgbClr val="FF0000"/>
              </a:solidFill>
              <a:round/>
            </a:ln>
          </p:spPr>
          <p:txBody>
            <a:bodyPr wrap="none" lIns="0" tIns="0" rIns="0" bIns="0" anchor="ctr"/>
            <a:lstStyle/>
            <a:p>
              <a:endParaRPr lang="zh-CN" altLang="en-US" sz="1350"/>
            </a:p>
          </p:txBody>
        </p:sp>
      </p:grpSp>
      <p:sp>
        <p:nvSpPr>
          <p:cNvPr id="7" name="Text Box 7"/>
          <p:cNvSpPr txBox="1">
            <a:spLocks noChangeArrowheads="1"/>
          </p:cNvSpPr>
          <p:nvPr/>
        </p:nvSpPr>
        <p:spPr bwMode="auto">
          <a:xfrm>
            <a:off x="6435328" y="1978532"/>
            <a:ext cx="2708672" cy="1019175"/>
          </a:xfrm>
          <a:prstGeom prst="rect">
            <a:avLst/>
          </a:prstGeom>
          <a:noFill/>
          <a:ln w="9525">
            <a:noFill/>
            <a:miter lim="800000"/>
          </a:ln>
        </p:spPr>
        <p:txBody>
          <a:bodyPr lIns="0" tIns="0" rIns="0" bIns="0">
            <a:spAutoFit/>
          </a:bodyPr>
          <a:lstStyle/>
          <a:p>
            <a:pPr>
              <a:lnSpc>
                <a:spcPts val="1950"/>
              </a:lnSpc>
              <a:spcBef>
                <a:spcPct val="50000"/>
              </a:spcBef>
              <a:spcAft>
                <a:spcPts val="0"/>
              </a:spcAft>
            </a:pP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等价类</a:t>
            </a:r>
            <a:r>
              <a:rPr lang="en-US" altLang="zh-CN" sz="1600" dirty="0">
                <a:solidFill>
                  <a:schemeClr val="accent5">
                    <a:lumMod val="75000"/>
                  </a:schemeClr>
                </a:solidFill>
                <a:latin typeface="微软雅黑" panose="020B0503020204020204" pitchFamily="34" charset="-122"/>
                <a:ea typeface="微软雅黑" panose="020B0503020204020204" pitchFamily="34" charset="-122"/>
              </a:rPr>
              <a:t>1: Integer</a:t>
            </a:r>
            <a:endParaRPr lang="en-US" altLang="zh-CN" sz="1600" dirty="0">
              <a:solidFill>
                <a:schemeClr val="accent5">
                  <a:lumMod val="75000"/>
                </a:schemeClr>
              </a:solidFill>
              <a:latin typeface="微软雅黑" panose="020B0503020204020204" pitchFamily="34" charset="-122"/>
              <a:ea typeface="微软雅黑" panose="020B0503020204020204" pitchFamily="34" charset="-122"/>
            </a:endParaRPr>
          </a:p>
          <a:p>
            <a:pPr>
              <a:lnSpc>
                <a:spcPts val="1950"/>
              </a:lnSpc>
              <a:spcBef>
                <a:spcPts val="50"/>
              </a:spcBef>
              <a:spcAft>
                <a:spcPts val="0"/>
              </a:spcAft>
            </a:pP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等价类</a:t>
            </a:r>
            <a:r>
              <a:rPr lang="en-US" altLang="zh-CN" sz="1600" dirty="0">
                <a:solidFill>
                  <a:schemeClr val="accent5">
                    <a:lumMod val="75000"/>
                  </a:schemeClr>
                </a:solidFill>
                <a:latin typeface="微软雅黑" panose="020B0503020204020204" pitchFamily="34" charset="-122"/>
                <a:ea typeface="微软雅黑" panose="020B0503020204020204" pitchFamily="34" charset="-122"/>
              </a:rPr>
              <a:t>2: Decimal fraction</a:t>
            </a:r>
            <a:endParaRPr lang="en-US" altLang="zh-CN" sz="1600" dirty="0">
              <a:solidFill>
                <a:schemeClr val="accent5">
                  <a:lumMod val="75000"/>
                </a:schemeClr>
              </a:solidFill>
              <a:latin typeface="微软雅黑" panose="020B0503020204020204" pitchFamily="34" charset="-122"/>
              <a:ea typeface="微软雅黑" panose="020B0503020204020204" pitchFamily="34" charset="-122"/>
            </a:endParaRPr>
          </a:p>
          <a:p>
            <a:pPr>
              <a:lnSpc>
                <a:spcPts val="1950"/>
              </a:lnSpc>
              <a:spcBef>
                <a:spcPts val="50"/>
              </a:spcBef>
              <a:spcAft>
                <a:spcPts val="0"/>
              </a:spcAft>
            </a:pP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等价类</a:t>
            </a:r>
            <a:r>
              <a:rPr lang="en-US" altLang="zh-CN" sz="1600" dirty="0">
                <a:solidFill>
                  <a:schemeClr val="accent5">
                    <a:lumMod val="75000"/>
                  </a:schemeClr>
                </a:solidFill>
                <a:latin typeface="微软雅黑" panose="020B0503020204020204" pitchFamily="34" charset="-122"/>
                <a:ea typeface="微软雅黑" panose="020B0503020204020204" pitchFamily="34" charset="-122"/>
              </a:rPr>
              <a:t>3: Negative</a:t>
            </a:r>
            <a:endParaRPr lang="en-US" altLang="zh-CN" sz="1600" dirty="0">
              <a:solidFill>
                <a:schemeClr val="accent5">
                  <a:lumMod val="75000"/>
                </a:schemeClr>
              </a:solidFill>
              <a:latin typeface="微软雅黑" panose="020B0503020204020204" pitchFamily="34" charset="-122"/>
              <a:ea typeface="微软雅黑" panose="020B0503020204020204" pitchFamily="34" charset="-122"/>
            </a:endParaRPr>
          </a:p>
          <a:p>
            <a:pPr>
              <a:lnSpc>
                <a:spcPts val="1950"/>
              </a:lnSpc>
              <a:spcBef>
                <a:spcPts val="50"/>
              </a:spcBef>
            </a:pP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等价类</a:t>
            </a:r>
            <a:r>
              <a:rPr lang="en-US" altLang="zh-CN" sz="1600" dirty="0">
                <a:solidFill>
                  <a:schemeClr val="accent5">
                    <a:lumMod val="75000"/>
                  </a:schemeClr>
                </a:solidFill>
                <a:latin typeface="微软雅黑" panose="020B0503020204020204" pitchFamily="34" charset="-122"/>
                <a:ea typeface="微软雅黑" panose="020B0503020204020204" pitchFamily="34" charset="-122"/>
              </a:rPr>
              <a:t>4: Invalid input</a:t>
            </a:r>
            <a:endParaRPr lang="en-US" altLang="zh-CN" sz="1600" dirty="0">
              <a:solidFill>
                <a:schemeClr val="accent5">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en-US" altLang="zh-CN" dirty="0"/>
              <a:t>3.2.2</a:t>
            </a:r>
            <a:r>
              <a:rPr lang="zh-CN" altLang="en-US" dirty="0"/>
              <a:t> 边界值分析方法</a:t>
            </a:r>
            <a:endParaRPr kumimoji="1" lang="zh-CN" altLang="en-US" dirty="0"/>
          </a:p>
        </p:txBody>
      </p:sp>
      <p:sp>
        <p:nvSpPr>
          <p:cNvPr id="4" name="Rectangle 3"/>
          <p:cNvSpPr txBox="1">
            <a:spLocks noChangeArrowheads="1"/>
          </p:cNvSpPr>
          <p:nvPr/>
        </p:nvSpPr>
        <p:spPr>
          <a:xfrm>
            <a:off x="701806" y="1565283"/>
            <a:ext cx="6085493" cy="263842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lvl="1" indent="-266700" eaLnBrk="0" hangingPunct="0">
              <a:lnSpc>
                <a:spcPct val="150000"/>
              </a:lnSpc>
              <a:spcBef>
                <a:spcPct val="0"/>
              </a:spcBef>
              <a:spcAft>
                <a:spcPts val="0"/>
              </a:spcAft>
              <a:buClr>
                <a:srgbClr val="91AC4E"/>
              </a:buClr>
              <a:buSzPct val="80000"/>
              <a:buFont typeface="Wingdings" panose="05000000000000000000" pitchFamily="2" charset="2"/>
              <a:buChar char="p"/>
              <a:defRPr/>
            </a:pPr>
            <a:r>
              <a:rPr lang="zh-CN" altLang="de-DE"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很多错误发生在输入或输出范围的边界上，因此针对各种边界情况设置测试用例，可以</a:t>
            </a:r>
            <a:r>
              <a:rPr lang="zh-CN" altLang="en-US"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更有效地发现</a:t>
            </a:r>
            <a:r>
              <a:rPr lang="zh-CN" altLang="de-DE"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缺陷。</a:t>
            </a:r>
            <a:endParaRPr lang="zh-CN" altLang="en-US"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lvl="1" indent="-266700" eaLnBrk="0" hangingPunct="0">
              <a:lnSpc>
                <a:spcPct val="150000"/>
              </a:lnSpc>
              <a:spcBef>
                <a:spcPts val="0"/>
              </a:spcBef>
              <a:spcAft>
                <a:spcPts val="0"/>
              </a:spcAft>
              <a:buClr>
                <a:srgbClr val="91AC4E"/>
              </a:buClr>
              <a:buSzPct val="80000"/>
              <a:buFont typeface="Wingdings" panose="05000000000000000000" pitchFamily="2" charset="2"/>
              <a:buChar char="p"/>
              <a:defRPr/>
            </a:pPr>
            <a:r>
              <a:rPr lang="zh-CN" altLang="en-US"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设计方法：</a:t>
            </a:r>
            <a:endParaRPr lang="zh-CN" altLang="en-US"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535940" lvl="2" indent="-257175">
              <a:lnSpc>
                <a:spcPct val="150000"/>
              </a:lnSpc>
              <a:spcAft>
                <a:spcPts val="0"/>
              </a:spcAft>
              <a:buFont typeface="Wingdings" panose="05000000000000000000" pitchFamily="2" charset="2"/>
              <a:buChar char="²"/>
            </a:pPr>
            <a:r>
              <a:rPr lang="zh-CN" altLang="en-US" sz="1800" dirty="0">
                <a:latin typeface="楷体" panose="02010609060101010101" pitchFamily="49" charset="-122"/>
                <a:ea typeface="楷体" panose="02010609060101010101" pitchFamily="49" charset="-122"/>
                <a:cs typeface="楷体" panose="02010609060101010101" pitchFamily="49" charset="-122"/>
              </a:rPr>
              <a:t>确定边界情况（输入或输出等价类的边界）</a:t>
            </a:r>
            <a:endParaRPr lang="zh-CN" altLang="en-US" sz="1800" dirty="0">
              <a:latin typeface="楷体" panose="02010609060101010101" pitchFamily="49" charset="-122"/>
              <a:ea typeface="楷体" panose="02010609060101010101" pitchFamily="49" charset="-122"/>
              <a:cs typeface="楷体" panose="02010609060101010101" pitchFamily="49" charset="-122"/>
            </a:endParaRPr>
          </a:p>
          <a:p>
            <a:pPr marL="535940" lvl="2" indent="-257175">
              <a:lnSpc>
                <a:spcPct val="150000"/>
              </a:lnSpc>
              <a:buFont typeface="Wingdings" panose="05000000000000000000" pitchFamily="2" charset="2"/>
              <a:buChar char="²"/>
            </a:pPr>
            <a:r>
              <a:rPr lang="zh-CN" altLang="en-US" sz="1800" dirty="0">
                <a:latin typeface="楷体" panose="02010609060101010101" pitchFamily="49" charset="-122"/>
                <a:ea typeface="楷体" panose="02010609060101010101" pitchFamily="49" charset="-122"/>
                <a:cs typeface="楷体" panose="02010609060101010101" pitchFamily="49" charset="-122"/>
              </a:rPr>
              <a:t>选取正好等于、刚刚大于或小于边界值作为测试数据</a:t>
            </a:r>
            <a:endParaRPr lang="zh-CN" altLang="en-US" sz="1800" dirty="0">
              <a:latin typeface="楷体" panose="02010609060101010101" pitchFamily="49" charset="-122"/>
              <a:ea typeface="楷体" panose="02010609060101010101" pitchFamily="49" charset="-122"/>
              <a:cs typeface="楷体" panose="02010609060101010101" pitchFamily="49" charset="-122"/>
            </a:endParaRPr>
          </a:p>
        </p:txBody>
      </p:sp>
      <p:sp>
        <p:nvSpPr>
          <p:cNvPr id="6" name="文本框 5"/>
          <p:cNvSpPr txBox="1"/>
          <p:nvPr/>
        </p:nvSpPr>
        <p:spPr>
          <a:xfrm>
            <a:off x="701806" y="834105"/>
            <a:ext cx="3672231" cy="506730"/>
          </a:xfrm>
          <a:prstGeom prst="rect">
            <a:avLst/>
          </a:prstGeom>
          <a:noFill/>
        </p:spPr>
        <p:txBody>
          <a:bodyPr wrap="square">
            <a:spAutoFit/>
          </a:bodyPr>
          <a:lstStyle/>
          <a:p>
            <a:pPr marL="0" lvl="1" eaLnBrk="0" hangingPunct="0">
              <a:lnSpc>
                <a:spcPct val="150000"/>
              </a:lnSpc>
              <a:spcBef>
                <a:spcPct val="0"/>
              </a:spcBef>
              <a:spcAft>
                <a:spcPts val="0"/>
              </a:spcAft>
              <a:buClr>
                <a:srgbClr val="91AC4E"/>
              </a:buClr>
              <a:buSzPct val="80000"/>
              <a:defRPr/>
            </a:pPr>
            <a:r>
              <a:rPr lang="en-US" altLang="zh-CN" dirty="0">
                <a:solidFill>
                  <a:schemeClr val="accent1"/>
                </a:solidFill>
                <a:effectLst>
                  <a:outerShdw blurRad="38100" dist="38100" dir="2700000" algn="tl">
                    <a:srgbClr val="FFFFFF"/>
                  </a:outerShdw>
                </a:effectLst>
                <a:latin typeface="Arial" panose="020B0604020202020204"/>
                <a:ea typeface="宋体" panose="02010600030101010101" pitchFamily="2" charset="-122"/>
                <a:cs typeface="Arial" panose="020B0604020202020204"/>
              </a:rPr>
              <a:t>BVA – Boundary Value Analysis</a:t>
            </a:r>
            <a:endParaRPr lang="en-US" altLang="zh-CN" dirty="0">
              <a:solidFill>
                <a:schemeClr val="accent1"/>
              </a:solidFill>
              <a:effectLst>
                <a:outerShdw blurRad="38100" dist="38100" dir="2700000" algn="tl">
                  <a:srgbClr val="FFFFFF"/>
                </a:outerShdw>
              </a:effectLst>
              <a:latin typeface="Arial" panose="020B0604020202020204"/>
              <a:ea typeface="宋体" panose="02010600030101010101" pitchFamily="2" charset="-122"/>
              <a:cs typeface="Arial" panose="020B0604020202020204"/>
            </a:endParaRPr>
          </a:p>
        </p:txBody>
      </p:sp>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示例</a:t>
            </a:r>
            <a:r>
              <a:rPr lang="en-US" altLang="zh-CN" dirty="0"/>
              <a:t>1</a:t>
            </a:r>
            <a:endParaRPr kumimoji="1" lang="zh-CN" altLang="en-US" dirty="0"/>
          </a:p>
        </p:txBody>
      </p:sp>
      <p:sp>
        <p:nvSpPr>
          <p:cNvPr id="4" name="Rectangle 3"/>
          <p:cNvSpPr txBox="1">
            <a:spLocks noChangeArrowheads="1"/>
          </p:cNvSpPr>
          <p:nvPr/>
        </p:nvSpPr>
        <p:spPr>
          <a:xfrm>
            <a:off x="846896" y="907258"/>
            <a:ext cx="7777000" cy="2349103"/>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lnSpc>
                <a:spcPct val="150000"/>
              </a:lnSpc>
              <a:spcAft>
                <a:spcPts val="0"/>
              </a:spcAft>
              <a:buClr>
                <a:schemeClr val="tx2"/>
              </a:buClr>
              <a:buSzPct val="60000"/>
            </a:pPr>
            <a:r>
              <a:rPr lang="zh-CN" altLang="en-US" sz="1800" dirty="0">
                <a:latin typeface="Arial" panose="020B0604020202020204" pitchFamily="34" charset="0"/>
                <a:ea typeface="宋体" panose="02010600030101010101" pitchFamily="2" charset="-122"/>
                <a:cs typeface="Arial" panose="020B0604020202020204" pitchFamily="34" charset="0"/>
              </a:rPr>
              <a:t>如果输入条件规定了值的范围，则应取刚达到这个范围的边界的值，以及刚刚超越这个范围边界的值作为测试输入数据。</a:t>
            </a:r>
            <a:endParaRPr lang="zh-CN" altLang="en-US" sz="1800" dirty="0">
              <a:latin typeface="Arial" panose="020B0604020202020204" pitchFamily="34" charset="0"/>
              <a:ea typeface="宋体" panose="02010600030101010101" pitchFamily="2" charset="-122"/>
              <a:cs typeface="Arial" panose="020B0604020202020204" pitchFamily="34" charset="0"/>
            </a:endParaRPr>
          </a:p>
          <a:p>
            <a:pPr marL="457200" indent="-457200">
              <a:lnSpc>
                <a:spcPct val="150000"/>
              </a:lnSpc>
              <a:buClr>
                <a:schemeClr val="tx2"/>
              </a:buClr>
              <a:buSzPct val="60000"/>
              <a:buFont typeface="Arial" panose="020B0604020202020204" pitchFamily="34" charset="0"/>
              <a:buNone/>
            </a:pPr>
            <a:endParaRPr lang="zh-CN" altLang="en-US" sz="1800" dirty="0">
              <a:latin typeface="Arial" panose="020B0604020202020204" pitchFamily="34" charset="0"/>
              <a:ea typeface="宋体" panose="02010600030101010101" pitchFamily="2" charset="-122"/>
              <a:cs typeface="Arial" panose="020B0604020202020204" pitchFamily="34" charset="0"/>
            </a:endParaRPr>
          </a:p>
          <a:p>
            <a:pPr marL="457200" indent="-457200">
              <a:lnSpc>
                <a:spcPct val="150000"/>
              </a:lnSpc>
              <a:buClr>
                <a:schemeClr val="tx2"/>
              </a:buClr>
              <a:buSzPct val="60000"/>
              <a:buFont typeface="Arial" panose="020B0604020202020204" pitchFamily="34" charset="0"/>
              <a:buNone/>
            </a:pPr>
            <a:endParaRPr lang="zh-CN" altLang="en-US" sz="1800" dirty="0">
              <a:latin typeface="Arial" panose="020B0604020202020204" pitchFamily="34" charset="0"/>
              <a:ea typeface="宋体" panose="02010600030101010101" pitchFamily="2" charset="-122"/>
              <a:cs typeface="Arial" panose="020B0604020202020204" pitchFamily="34" charset="0"/>
            </a:endParaRPr>
          </a:p>
          <a:p>
            <a:pPr marL="457200" indent="-457200">
              <a:lnSpc>
                <a:spcPct val="150000"/>
              </a:lnSpc>
              <a:buClr>
                <a:schemeClr val="tx2"/>
              </a:buClr>
              <a:buSzPct val="60000"/>
            </a:pPr>
            <a:r>
              <a:rPr lang="zh-CN" altLang="en-US" sz="1800" dirty="0">
                <a:latin typeface="Arial" panose="020B0604020202020204" pitchFamily="34" charset="0"/>
                <a:ea typeface="宋体" panose="02010600030101010101" pitchFamily="2" charset="-122"/>
                <a:cs typeface="Arial" panose="020B0604020202020204" pitchFamily="34" charset="0"/>
              </a:rPr>
              <a:t>如果输入条件规定了值的个数，则用最大个数、最小个数、比最小个数少一、比最大个数多一的数作为测试数据。</a:t>
            </a:r>
            <a:endParaRPr lang="zh-CN" altLang="en-US" sz="1800" dirty="0">
              <a:latin typeface="Arial" panose="020B0604020202020204" pitchFamily="34" charset="0"/>
              <a:ea typeface="宋体" panose="02010600030101010101" pitchFamily="2" charset="-122"/>
              <a:cs typeface="Arial" panose="020B0604020202020204" pitchFamily="34" charset="0"/>
            </a:endParaRPr>
          </a:p>
        </p:txBody>
      </p:sp>
      <p:grpSp>
        <p:nvGrpSpPr>
          <p:cNvPr id="5" name="Group 5"/>
          <p:cNvGrpSpPr/>
          <p:nvPr/>
        </p:nvGrpSpPr>
        <p:grpSpPr bwMode="auto">
          <a:xfrm>
            <a:off x="2049346" y="1960446"/>
            <a:ext cx="5372100" cy="486965"/>
            <a:chOff x="720" y="1440"/>
            <a:chExt cx="4512" cy="409"/>
          </a:xfrm>
        </p:grpSpPr>
        <p:grpSp>
          <p:nvGrpSpPr>
            <p:cNvPr id="6" name="Group 6"/>
            <p:cNvGrpSpPr/>
            <p:nvPr/>
          </p:nvGrpSpPr>
          <p:grpSpPr bwMode="auto">
            <a:xfrm>
              <a:off x="720" y="1440"/>
              <a:ext cx="4512" cy="106"/>
              <a:chOff x="912" y="1174"/>
              <a:chExt cx="3792" cy="106"/>
            </a:xfrm>
          </p:grpSpPr>
          <p:sp>
            <p:nvSpPr>
              <p:cNvPr id="17" name="Line 7"/>
              <p:cNvSpPr>
                <a:spLocks noChangeShapeType="1"/>
              </p:cNvSpPr>
              <p:nvPr/>
            </p:nvSpPr>
            <p:spPr bwMode="auto">
              <a:xfrm>
                <a:off x="912" y="1227"/>
                <a:ext cx="3792" cy="0"/>
              </a:xfrm>
              <a:prstGeom prst="line">
                <a:avLst/>
              </a:prstGeom>
              <a:noFill/>
              <a:ln w="38100">
                <a:solidFill>
                  <a:schemeClr val="tx1"/>
                </a:solidFill>
                <a:round/>
              </a:ln>
            </p:spPr>
            <p:txBody>
              <a:bodyPr wrap="none" anchor="ctr"/>
              <a:lstStyle/>
              <a:p>
                <a:endParaRPr lang="zh-CN" altLang="en-US" sz="1600">
                  <a:latin typeface="Arial" panose="020B0604020202020204" pitchFamily="34" charset="0"/>
                  <a:ea typeface="宋体" panose="02010600030101010101" pitchFamily="2" charset="-122"/>
                  <a:cs typeface="Arial" panose="020B0604020202020204" pitchFamily="34" charset="0"/>
                </a:endParaRPr>
              </a:p>
            </p:txBody>
          </p:sp>
          <p:sp>
            <p:nvSpPr>
              <p:cNvPr id="18" name="Rectangle 8" descr="Light upward diagonal"/>
              <p:cNvSpPr>
                <a:spLocks noChangeArrowheads="1"/>
              </p:cNvSpPr>
              <p:nvPr/>
            </p:nvSpPr>
            <p:spPr bwMode="auto">
              <a:xfrm>
                <a:off x="2112" y="1174"/>
                <a:ext cx="1392" cy="106"/>
              </a:xfrm>
              <a:prstGeom prst="rect">
                <a:avLst/>
              </a:prstGeom>
              <a:pattFill prst="ltUpDiag">
                <a:fgClr>
                  <a:schemeClr val="accent2"/>
                </a:fgClr>
                <a:bgClr>
                  <a:schemeClr val="bg1"/>
                </a:bgClr>
              </a:pattFill>
              <a:ln w="12700">
                <a:solidFill>
                  <a:schemeClr val="tx1"/>
                </a:solidFill>
                <a:miter lim="800000"/>
              </a:ln>
            </p:spPr>
            <p:txBody>
              <a:bodyPr wrap="none" anchor="ctr"/>
              <a:lstStyle/>
              <a:p>
                <a:endParaRPr lang="zh-CN" altLang="en-US" sz="1600">
                  <a:latin typeface="Arial" panose="020B0604020202020204" pitchFamily="34" charset="0"/>
                  <a:ea typeface="宋体" panose="02010600030101010101" pitchFamily="2" charset="-122"/>
                  <a:cs typeface="Arial" panose="020B0604020202020204" pitchFamily="34" charset="0"/>
                </a:endParaRPr>
              </a:p>
            </p:txBody>
          </p:sp>
        </p:grpSp>
        <p:grpSp>
          <p:nvGrpSpPr>
            <p:cNvPr id="7" name="Group 9"/>
            <p:cNvGrpSpPr/>
            <p:nvPr/>
          </p:nvGrpSpPr>
          <p:grpSpPr bwMode="auto">
            <a:xfrm>
              <a:off x="1999" y="1480"/>
              <a:ext cx="250" cy="347"/>
              <a:chOff x="2077" y="1312"/>
              <a:chExt cx="211" cy="347"/>
            </a:xfrm>
          </p:grpSpPr>
          <p:sp>
            <p:nvSpPr>
              <p:cNvPr id="15" name="Text Box 10"/>
              <p:cNvSpPr txBox="1">
                <a:spLocks noChangeArrowheads="1"/>
              </p:cNvSpPr>
              <p:nvPr/>
            </p:nvSpPr>
            <p:spPr bwMode="auto">
              <a:xfrm>
                <a:off x="2077" y="1375"/>
                <a:ext cx="211" cy="284"/>
              </a:xfrm>
              <a:prstGeom prst="rect">
                <a:avLst/>
              </a:prstGeom>
              <a:noFill/>
              <a:ln w="12700">
                <a:noFill/>
                <a:miter lim="800000"/>
              </a:ln>
            </p:spPr>
            <p:txBody>
              <a:bodyPr wrap="none">
                <a:spAutoFit/>
              </a:bodyPr>
              <a:lstStyle/>
              <a:p>
                <a:pPr algn="ctr" eaLnBrk="0" hangingPunct="0"/>
                <a:r>
                  <a:rPr lang="en-US" altLang="zh-CN" sz="1600" b="1">
                    <a:latin typeface="Arial" panose="020B0604020202020204" pitchFamily="34" charset="0"/>
                    <a:ea typeface="宋体" panose="02010600030101010101" pitchFamily="2" charset="-122"/>
                    <a:cs typeface="Arial" panose="020B0604020202020204" pitchFamily="34" charset="0"/>
                  </a:rPr>
                  <a:t>a</a:t>
                </a:r>
                <a:endParaRPr lang="en-US" altLang="zh-CN" sz="1600" b="1">
                  <a:latin typeface="Arial" panose="020B0604020202020204" pitchFamily="34" charset="0"/>
                  <a:ea typeface="宋体" panose="02010600030101010101" pitchFamily="2" charset="-122"/>
                  <a:cs typeface="Arial" panose="020B0604020202020204" pitchFamily="34" charset="0"/>
                </a:endParaRPr>
              </a:p>
            </p:txBody>
          </p:sp>
          <p:sp>
            <p:nvSpPr>
              <p:cNvPr id="16" name="Line 11"/>
              <p:cNvSpPr>
                <a:spLocks noChangeShapeType="1"/>
              </p:cNvSpPr>
              <p:nvPr/>
            </p:nvSpPr>
            <p:spPr bwMode="auto">
              <a:xfrm>
                <a:off x="2186" y="1312"/>
                <a:ext cx="0" cy="144"/>
              </a:xfrm>
              <a:prstGeom prst="line">
                <a:avLst/>
              </a:prstGeom>
              <a:noFill/>
              <a:ln w="12700">
                <a:solidFill>
                  <a:schemeClr val="tx1"/>
                </a:solidFill>
                <a:round/>
                <a:headEnd type="triangle" w="med" len="med"/>
              </a:ln>
            </p:spPr>
            <p:txBody>
              <a:bodyPr wrap="none" anchor="ctr"/>
              <a:lstStyle/>
              <a:p>
                <a:endParaRPr lang="zh-CN" altLang="en-US" sz="1600">
                  <a:latin typeface="Arial" panose="020B0604020202020204" pitchFamily="34" charset="0"/>
                  <a:ea typeface="宋体" panose="02010600030101010101" pitchFamily="2" charset="-122"/>
                  <a:cs typeface="Arial" panose="020B0604020202020204" pitchFamily="34" charset="0"/>
                </a:endParaRPr>
              </a:p>
            </p:txBody>
          </p:sp>
        </p:grpSp>
        <p:sp>
          <p:nvSpPr>
            <p:cNvPr id="8" name="Line 12"/>
            <p:cNvSpPr>
              <a:spLocks noChangeShapeType="1"/>
            </p:cNvSpPr>
            <p:nvPr/>
          </p:nvSpPr>
          <p:spPr bwMode="auto">
            <a:xfrm>
              <a:off x="2086" y="1502"/>
              <a:ext cx="0" cy="144"/>
            </a:xfrm>
            <a:prstGeom prst="line">
              <a:avLst/>
            </a:prstGeom>
            <a:noFill/>
            <a:ln w="12700">
              <a:solidFill>
                <a:schemeClr val="tx1"/>
              </a:solidFill>
              <a:round/>
              <a:headEnd type="triangle" w="med" len="med"/>
            </a:ln>
          </p:spPr>
          <p:txBody>
            <a:bodyPr wrap="none" anchor="ctr"/>
            <a:lstStyle/>
            <a:p>
              <a:endParaRPr lang="zh-CN" altLang="en-US" sz="1600">
                <a:latin typeface="Arial" panose="020B0604020202020204" pitchFamily="34" charset="0"/>
                <a:ea typeface="宋体" panose="02010600030101010101" pitchFamily="2" charset="-122"/>
                <a:cs typeface="Arial" panose="020B0604020202020204" pitchFamily="34" charset="0"/>
              </a:endParaRPr>
            </a:p>
          </p:txBody>
        </p:sp>
        <p:sp>
          <p:nvSpPr>
            <p:cNvPr id="9" name="Line 13"/>
            <p:cNvSpPr>
              <a:spLocks noChangeShapeType="1"/>
            </p:cNvSpPr>
            <p:nvPr/>
          </p:nvSpPr>
          <p:spPr bwMode="auto">
            <a:xfrm>
              <a:off x="3855" y="1525"/>
              <a:ext cx="0" cy="144"/>
            </a:xfrm>
            <a:prstGeom prst="line">
              <a:avLst/>
            </a:prstGeom>
            <a:noFill/>
            <a:ln w="12700">
              <a:solidFill>
                <a:schemeClr val="tx1"/>
              </a:solidFill>
              <a:round/>
              <a:headEnd type="triangle" w="med" len="med"/>
            </a:ln>
          </p:spPr>
          <p:txBody>
            <a:bodyPr wrap="none" anchor="ctr"/>
            <a:lstStyle/>
            <a:p>
              <a:endParaRPr lang="zh-CN" altLang="en-US" sz="1600">
                <a:latin typeface="Arial" panose="020B0604020202020204" pitchFamily="34" charset="0"/>
                <a:ea typeface="宋体" panose="02010600030101010101" pitchFamily="2" charset="-122"/>
                <a:cs typeface="Arial" panose="020B0604020202020204" pitchFamily="34" charset="0"/>
              </a:endParaRPr>
            </a:p>
          </p:txBody>
        </p:sp>
        <p:grpSp>
          <p:nvGrpSpPr>
            <p:cNvPr id="10" name="Group 14"/>
            <p:cNvGrpSpPr/>
            <p:nvPr/>
          </p:nvGrpSpPr>
          <p:grpSpPr bwMode="auto">
            <a:xfrm>
              <a:off x="3658" y="1502"/>
              <a:ext cx="260" cy="347"/>
              <a:chOff x="3461" y="1312"/>
              <a:chExt cx="219" cy="347"/>
            </a:xfrm>
          </p:grpSpPr>
          <p:sp>
            <p:nvSpPr>
              <p:cNvPr id="13" name="Text Box 15"/>
              <p:cNvSpPr txBox="1">
                <a:spLocks noChangeArrowheads="1"/>
              </p:cNvSpPr>
              <p:nvPr/>
            </p:nvSpPr>
            <p:spPr bwMode="auto">
              <a:xfrm>
                <a:off x="3461" y="1375"/>
                <a:ext cx="219" cy="284"/>
              </a:xfrm>
              <a:prstGeom prst="rect">
                <a:avLst/>
              </a:prstGeom>
              <a:noFill/>
              <a:ln w="12700">
                <a:noFill/>
                <a:miter lim="800000"/>
              </a:ln>
            </p:spPr>
            <p:txBody>
              <a:bodyPr wrap="none">
                <a:spAutoFit/>
              </a:bodyPr>
              <a:lstStyle/>
              <a:p>
                <a:pPr algn="ctr" eaLnBrk="0" hangingPunct="0"/>
                <a:r>
                  <a:rPr lang="en-US" altLang="zh-CN" sz="1600" b="1">
                    <a:latin typeface="Arial" panose="020B0604020202020204" pitchFamily="34" charset="0"/>
                    <a:ea typeface="宋体" panose="02010600030101010101" pitchFamily="2" charset="-122"/>
                    <a:cs typeface="Arial" panose="020B0604020202020204" pitchFamily="34" charset="0"/>
                  </a:rPr>
                  <a:t>b</a:t>
                </a:r>
                <a:endParaRPr lang="en-US" altLang="zh-CN" sz="1600" b="1">
                  <a:latin typeface="Arial" panose="020B0604020202020204" pitchFamily="34" charset="0"/>
                  <a:ea typeface="宋体" panose="02010600030101010101" pitchFamily="2" charset="-122"/>
                  <a:cs typeface="Arial" panose="020B0604020202020204" pitchFamily="34" charset="0"/>
                </a:endParaRPr>
              </a:p>
            </p:txBody>
          </p:sp>
          <p:sp>
            <p:nvSpPr>
              <p:cNvPr id="14" name="Line 16"/>
              <p:cNvSpPr>
                <a:spLocks noChangeShapeType="1"/>
              </p:cNvSpPr>
              <p:nvPr/>
            </p:nvSpPr>
            <p:spPr bwMode="auto">
              <a:xfrm>
                <a:off x="3568" y="1312"/>
                <a:ext cx="0" cy="144"/>
              </a:xfrm>
              <a:prstGeom prst="line">
                <a:avLst/>
              </a:prstGeom>
              <a:noFill/>
              <a:ln w="12700">
                <a:solidFill>
                  <a:schemeClr val="tx1"/>
                </a:solidFill>
                <a:round/>
                <a:headEnd type="triangle" w="med" len="med"/>
              </a:ln>
            </p:spPr>
            <p:txBody>
              <a:bodyPr wrap="none" anchor="ctr"/>
              <a:lstStyle/>
              <a:p>
                <a:endParaRPr lang="zh-CN" altLang="en-US" sz="1600">
                  <a:latin typeface="Arial" panose="020B0604020202020204" pitchFamily="34" charset="0"/>
                  <a:ea typeface="宋体" panose="02010600030101010101" pitchFamily="2" charset="-122"/>
                  <a:cs typeface="Arial" panose="020B0604020202020204" pitchFamily="34" charset="0"/>
                </a:endParaRPr>
              </a:p>
            </p:txBody>
          </p:sp>
        </p:grpSp>
        <p:sp>
          <p:nvSpPr>
            <p:cNvPr id="11" name="Line 17"/>
            <p:cNvSpPr>
              <a:spLocks noChangeShapeType="1"/>
            </p:cNvSpPr>
            <p:nvPr/>
          </p:nvSpPr>
          <p:spPr bwMode="auto">
            <a:xfrm>
              <a:off x="2200" y="1525"/>
              <a:ext cx="0" cy="144"/>
            </a:xfrm>
            <a:prstGeom prst="line">
              <a:avLst/>
            </a:prstGeom>
            <a:noFill/>
            <a:ln w="12700">
              <a:solidFill>
                <a:schemeClr val="tx1"/>
              </a:solidFill>
              <a:round/>
              <a:headEnd type="triangle" w="med" len="med"/>
            </a:ln>
          </p:spPr>
          <p:txBody>
            <a:bodyPr wrap="none" anchor="ctr"/>
            <a:lstStyle/>
            <a:p>
              <a:endParaRPr lang="zh-CN" altLang="en-US" sz="1600">
                <a:latin typeface="Arial" panose="020B0604020202020204" pitchFamily="34" charset="0"/>
                <a:ea typeface="宋体" panose="02010600030101010101" pitchFamily="2" charset="-122"/>
                <a:cs typeface="Arial" panose="020B0604020202020204" pitchFamily="34" charset="0"/>
              </a:endParaRPr>
            </a:p>
          </p:txBody>
        </p:sp>
        <p:sp>
          <p:nvSpPr>
            <p:cNvPr id="12" name="Line 18"/>
            <p:cNvSpPr>
              <a:spLocks noChangeShapeType="1"/>
            </p:cNvSpPr>
            <p:nvPr/>
          </p:nvSpPr>
          <p:spPr bwMode="auto">
            <a:xfrm>
              <a:off x="3749" y="1536"/>
              <a:ext cx="0" cy="144"/>
            </a:xfrm>
            <a:prstGeom prst="line">
              <a:avLst/>
            </a:prstGeom>
            <a:noFill/>
            <a:ln w="12700">
              <a:solidFill>
                <a:schemeClr val="tx1"/>
              </a:solidFill>
              <a:round/>
              <a:headEnd type="triangle" w="med" len="med"/>
            </a:ln>
          </p:spPr>
          <p:txBody>
            <a:bodyPr wrap="none" anchor="ctr"/>
            <a:lstStyle/>
            <a:p>
              <a:endParaRPr lang="zh-CN" altLang="en-US" sz="1600">
                <a:latin typeface="Arial" panose="020B0604020202020204" pitchFamily="34" charset="0"/>
                <a:ea typeface="宋体" panose="02010600030101010101" pitchFamily="2" charset="-122"/>
                <a:cs typeface="Arial" panose="020B0604020202020204" pitchFamily="34" charset="0"/>
              </a:endParaRPr>
            </a:p>
          </p:txBody>
        </p:sp>
      </p:grpSp>
      <p:grpSp>
        <p:nvGrpSpPr>
          <p:cNvPr id="19" name="Group 19"/>
          <p:cNvGrpSpPr/>
          <p:nvPr/>
        </p:nvGrpSpPr>
        <p:grpSpPr bwMode="auto">
          <a:xfrm>
            <a:off x="2548612" y="4005856"/>
            <a:ext cx="4597003" cy="460772"/>
            <a:chOff x="1080" y="2256"/>
            <a:chExt cx="3861" cy="387"/>
          </a:xfrm>
        </p:grpSpPr>
        <p:grpSp>
          <p:nvGrpSpPr>
            <p:cNvPr id="20" name="Group 20"/>
            <p:cNvGrpSpPr/>
            <p:nvPr/>
          </p:nvGrpSpPr>
          <p:grpSpPr bwMode="auto">
            <a:xfrm>
              <a:off x="1080" y="2256"/>
              <a:ext cx="3861" cy="48"/>
              <a:chOff x="984" y="2065"/>
              <a:chExt cx="3792" cy="48"/>
            </a:xfrm>
          </p:grpSpPr>
          <p:sp>
            <p:nvSpPr>
              <p:cNvPr id="31" name="Line 21"/>
              <p:cNvSpPr>
                <a:spLocks noChangeShapeType="1"/>
              </p:cNvSpPr>
              <p:nvPr/>
            </p:nvSpPr>
            <p:spPr bwMode="auto">
              <a:xfrm>
                <a:off x="984" y="2089"/>
                <a:ext cx="3792" cy="0"/>
              </a:xfrm>
              <a:prstGeom prst="line">
                <a:avLst/>
              </a:prstGeom>
              <a:noFill/>
              <a:ln w="38100">
                <a:solidFill>
                  <a:schemeClr val="tx1"/>
                </a:solidFill>
                <a:round/>
              </a:ln>
            </p:spPr>
            <p:txBody>
              <a:bodyPr wrap="none" anchor="ctr"/>
              <a:lstStyle/>
              <a:p>
                <a:endParaRPr lang="zh-CN" altLang="en-US" sz="1600">
                  <a:latin typeface="Arial" panose="020B0604020202020204" pitchFamily="34" charset="0"/>
                  <a:ea typeface="宋体" panose="02010600030101010101" pitchFamily="2" charset="-122"/>
                  <a:cs typeface="Arial" panose="020B0604020202020204" pitchFamily="34" charset="0"/>
                </a:endParaRPr>
              </a:p>
            </p:txBody>
          </p:sp>
          <p:sp>
            <p:nvSpPr>
              <p:cNvPr id="32" name="Oval 22"/>
              <p:cNvSpPr>
                <a:spLocks noChangeArrowheads="1"/>
              </p:cNvSpPr>
              <p:nvPr/>
            </p:nvSpPr>
            <p:spPr bwMode="auto">
              <a:xfrm>
                <a:off x="2856" y="2065"/>
                <a:ext cx="48" cy="48"/>
              </a:xfrm>
              <a:prstGeom prst="ellipse">
                <a:avLst/>
              </a:prstGeom>
              <a:solidFill>
                <a:schemeClr val="hlink"/>
              </a:solidFill>
              <a:ln w="12700">
                <a:solidFill>
                  <a:schemeClr val="tx1"/>
                </a:solidFill>
                <a:round/>
              </a:ln>
            </p:spPr>
            <p:txBody>
              <a:bodyPr wrap="none" anchor="ctr"/>
              <a:lstStyle/>
              <a:p>
                <a:endParaRPr lang="zh-CN" altLang="en-US" sz="1600">
                  <a:latin typeface="Arial" panose="020B0604020202020204" pitchFamily="34" charset="0"/>
                  <a:ea typeface="宋体" panose="02010600030101010101" pitchFamily="2" charset="-122"/>
                  <a:cs typeface="Arial" panose="020B0604020202020204" pitchFamily="34" charset="0"/>
                </a:endParaRPr>
              </a:p>
            </p:txBody>
          </p:sp>
          <p:sp>
            <p:nvSpPr>
              <p:cNvPr id="33" name="Oval 23"/>
              <p:cNvSpPr>
                <a:spLocks noChangeArrowheads="1"/>
              </p:cNvSpPr>
              <p:nvPr/>
            </p:nvSpPr>
            <p:spPr bwMode="auto">
              <a:xfrm>
                <a:off x="1776" y="2065"/>
                <a:ext cx="48" cy="48"/>
              </a:xfrm>
              <a:prstGeom prst="ellipse">
                <a:avLst/>
              </a:prstGeom>
              <a:solidFill>
                <a:schemeClr val="hlink"/>
              </a:solidFill>
              <a:ln w="12700">
                <a:solidFill>
                  <a:schemeClr val="tx1"/>
                </a:solidFill>
                <a:round/>
              </a:ln>
            </p:spPr>
            <p:txBody>
              <a:bodyPr wrap="none" anchor="ctr"/>
              <a:lstStyle/>
              <a:p>
                <a:endParaRPr lang="zh-CN" altLang="en-US" sz="1600">
                  <a:latin typeface="Arial" panose="020B0604020202020204" pitchFamily="34" charset="0"/>
                  <a:ea typeface="宋体" panose="02010600030101010101" pitchFamily="2" charset="-122"/>
                  <a:cs typeface="Arial" panose="020B0604020202020204" pitchFamily="34" charset="0"/>
                </a:endParaRPr>
              </a:p>
            </p:txBody>
          </p:sp>
          <p:sp>
            <p:nvSpPr>
              <p:cNvPr id="34" name="Oval 24"/>
              <p:cNvSpPr>
                <a:spLocks noChangeArrowheads="1"/>
              </p:cNvSpPr>
              <p:nvPr/>
            </p:nvSpPr>
            <p:spPr bwMode="auto">
              <a:xfrm>
                <a:off x="2400" y="2065"/>
                <a:ext cx="48" cy="48"/>
              </a:xfrm>
              <a:prstGeom prst="ellipse">
                <a:avLst/>
              </a:prstGeom>
              <a:solidFill>
                <a:schemeClr val="hlink"/>
              </a:solidFill>
              <a:ln w="12700">
                <a:solidFill>
                  <a:schemeClr val="tx1"/>
                </a:solidFill>
                <a:round/>
              </a:ln>
            </p:spPr>
            <p:txBody>
              <a:bodyPr wrap="none" anchor="ctr"/>
              <a:lstStyle/>
              <a:p>
                <a:endParaRPr lang="zh-CN" altLang="en-US" sz="1600">
                  <a:latin typeface="Arial" panose="020B0604020202020204" pitchFamily="34" charset="0"/>
                  <a:ea typeface="宋体" panose="02010600030101010101" pitchFamily="2" charset="-122"/>
                  <a:cs typeface="Arial" panose="020B0604020202020204" pitchFamily="34" charset="0"/>
                </a:endParaRPr>
              </a:p>
            </p:txBody>
          </p:sp>
          <p:sp>
            <p:nvSpPr>
              <p:cNvPr id="35" name="Oval 25"/>
              <p:cNvSpPr>
                <a:spLocks noChangeArrowheads="1"/>
              </p:cNvSpPr>
              <p:nvPr/>
            </p:nvSpPr>
            <p:spPr bwMode="auto">
              <a:xfrm>
                <a:off x="3216" y="2065"/>
                <a:ext cx="48" cy="48"/>
              </a:xfrm>
              <a:prstGeom prst="ellipse">
                <a:avLst/>
              </a:prstGeom>
              <a:solidFill>
                <a:schemeClr val="hlink"/>
              </a:solidFill>
              <a:ln w="12700">
                <a:solidFill>
                  <a:schemeClr val="tx1"/>
                </a:solidFill>
                <a:round/>
              </a:ln>
            </p:spPr>
            <p:txBody>
              <a:bodyPr wrap="none" anchor="ctr"/>
              <a:lstStyle/>
              <a:p>
                <a:endParaRPr lang="zh-CN" altLang="en-US" sz="1600">
                  <a:latin typeface="Arial" panose="020B0604020202020204" pitchFamily="34" charset="0"/>
                  <a:ea typeface="宋体" panose="02010600030101010101" pitchFamily="2" charset="-122"/>
                  <a:cs typeface="Arial" panose="020B0604020202020204" pitchFamily="34" charset="0"/>
                </a:endParaRPr>
              </a:p>
            </p:txBody>
          </p:sp>
          <p:sp>
            <p:nvSpPr>
              <p:cNvPr id="36" name="Oval 26"/>
              <p:cNvSpPr>
                <a:spLocks noChangeArrowheads="1"/>
              </p:cNvSpPr>
              <p:nvPr/>
            </p:nvSpPr>
            <p:spPr bwMode="auto">
              <a:xfrm>
                <a:off x="3744" y="2065"/>
                <a:ext cx="48" cy="48"/>
              </a:xfrm>
              <a:prstGeom prst="ellipse">
                <a:avLst/>
              </a:prstGeom>
              <a:solidFill>
                <a:schemeClr val="hlink"/>
              </a:solidFill>
              <a:ln w="12700">
                <a:solidFill>
                  <a:schemeClr val="tx1"/>
                </a:solidFill>
                <a:round/>
              </a:ln>
            </p:spPr>
            <p:txBody>
              <a:bodyPr wrap="none" anchor="ctr"/>
              <a:lstStyle/>
              <a:p>
                <a:endParaRPr lang="zh-CN" altLang="en-US" sz="1600">
                  <a:latin typeface="Arial" panose="020B0604020202020204" pitchFamily="34" charset="0"/>
                  <a:ea typeface="宋体" panose="02010600030101010101" pitchFamily="2" charset="-122"/>
                  <a:cs typeface="Arial" panose="020B0604020202020204" pitchFamily="34" charset="0"/>
                </a:endParaRPr>
              </a:p>
            </p:txBody>
          </p:sp>
        </p:grpSp>
        <p:grpSp>
          <p:nvGrpSpPr>
            <p:cNvPr id="21" name="Group 27"/>
            <p:cNvGrpSpPr/>
            <p:nvPr/>
          </p:nvGrpSpPr>
          <p:grpSpPr bwMode="auto">
            <a:xfrm>
              <a:off x="1792" y="2296"/>
              <a:ext cx="251" cy="347"/>
              <a:chOff x="2061" y="1312"/>
              <a:chExt cx="246" cy="347"/>
            </a:xfrm>
          </p:grpSpPr>
          <p:sp>
            <p:nvSpPr>
              <p:cNvPr id="29" name="Text Box 28"/>
              <p:cNvSpPr txBox="1">
                <a:spLocks noChangeArrowheads="1"/>
              </p:cNvSpPr>
              <p:nvPr/>
            </p:nvSpPr>
            <p:spPr bwMode="auto">
              <a:xfrm>
                <a:off x="2061" y="1375"/>
                <a:ext cx="246" cy="284"/>
              </a:xfrm>
              <a:prstGeom prst="rect">
                <a:avLst/>
              </a:prstGeom>
              <a:noFill/>
              <a:ln w="12700">
                <a:noFill/>
                <a:miter lim="800000"/>
              </a:ln>
            </p:spPr>
            <p:txBody>
              <a:bodyPr wrap="none">
                <a:spAutoFit/>
              </a:bodyPr>
              <a:lstStyle/>
              <a:p>
                <a:pPr algn="ctr" eaLnBrk="0" hangingPunct="0"/>
                <a:r>
                  <a:rPr lang="en-US" altLang="zh-CN" sz="1600" b="1">
                    <a:latin typeface="Arial" panose="020B0604020202020204" pitchFamily="34" charset="0"/>
                    <a:ea typeface="宋体" panose="02010600030101010101" pitchFamily="2" charset="-122"/>
                    <a:cs typeface="Arial" panose="020B0604020202020204" pitchFamily="34" charset="0"/>
                  </a:rPr>
                  <a:t>a</a:t>
                </a:r>
                <a:endParaRPr lang="en-US" altLang="zh-CN" sz="1600" b="1">
                  <a:latin typeface="Arial" panose="020B0604020202020204" pitchFamily="34" charset="0"/>
                  <a:ea typeface="宋体" panose="02010600030101010101" pitchFamily="2" charset="-122"/>
                  <a:cs typeface="Arial" panose="020B0604020202020204" pitchFamily="34" charset="0"/>
                </a:endParaRPr>
              </a:p>
            </p:txBody>
          </p:sp>
          <p:sp>
            <p:nvSpPr>
              <p:cNvPr id="30" name="Line 29"/>
              <p:cNvSpPr>
                <a:spLocks noChangeShapeType="1"/>
              </p:cNvSpPr>
              <p:nvPr/>
            </p:nvSpPr>
            <p:spPr bwMode="auto">
              <a:xfrm>
                <a:off x="2186" y="1312"/>
                <a:ext cx="0" cy="144"/>
              </a:xfrm>
              <a:prstGeom prst="line">
                <a:avLst/>
              </a:prstGeom>
              <a:noFill/>
              <a:ln w="12700">
                <a:solidFill>
                  <a:schemeClr val="tx1"/>
                </a:solidFill>
                <a:round/>
                <a:headEnd type="triangle" w="med" len="med"/>
              </a:ln>
            </p:spPr>
            <p:txBody>
              <a:bodyPr wrap="none" anchor="ctr"/>
              <a:lstStyle/>
              <a:p>
                <a:endParaRPr lang="zh-CN" altLang="en-US" sz="1600">
                  <a:latin typeface="Arial" panose="020B0604020202020204" pitchFamily="34" charset="0"/>
                  <a:ea typeface="宋体" panose="02010600030101010101" pitchFamily="2" charset="-122"/>
                  <a:cs typeface="Arial" panose="020B0604020202020204" pitchFamily="34" charset="0"/>
                </a:endParaRPr>
              </a:p>
            </p:txBody>
          </p:sp>
        </p:grpSp>
        <p:grpSp>
          <p:nvGrpSpPr>
            <p:cNvPr id="22" name="Group 30"/>
            <p:cNvGrpSpPr/>
            <p:nvPr/>
          </p:nvGrpSpPr>
          <p:grpSpPr bwMode="auto">
            <a:xfrm>
              <a:off x="3788" y="2296"/>
              <a:ext cx="260" cy="347"/>
              <a:chOff x="3442" y="1312"/>
              <a:chExt cx="255" cy="347"/>
            </a:xfrm>
          </p:grpSpPr>
          <p:sp>
            <p:nvSpPr>
              <p:cNvPr id="27" name="Text Box 31"/>
              <p:cNvSpPr txBox="1">
                <a:spLocks noChangeArrowheads="1"/>
              </p:cNvSpPr>
              <p:nvPr/>
            </p:nvSpPr>
            <p:spPr bwMode="auto">
              <a:xfrm>
                <a:off x="3442" y="1375"/>
                <a:ext cx="255" cy="284"/>
              </a:xfrm>
              <a:prstGeom prst="rect">
                <a:avLst/>
              </a:prstGeom>
              <a:noFill/>
              <a:ln w="12700">
                <a:noFill/>
                <a:miter lim="800000"/>
              </a:ln>
            </p:spPr>
            <p:txBody>
              <a:bodyPr wrap="none">
                <a:spAutoFit/>
              </a:bodyPr>
              <a:lstStyle/>
              <a:p>
                <a:pPr algn="ctr" eaLnBrk="0" hangingPunct="0"/>
                <a:r>
                  <a:rPr lang="en-US" altLang="zh-CN" sz="1600" b="1">
                    <a:latin typeface="Arial" panose="020B0604020202020204" pitchFamily="34" charset="0"/>
                    <a:ea typeface="宋体" panose="02010600030101010101" pitchFamily="2" charset="-122"/>
                    <a:cs typeface="Arial" panose="020B0604020202020204" pitchFamily="34" charset="0"/>
                  </a:rPr>
                  <a:t>b</a:t>
                </a:r>
                <a:endParaRPr lang="en-US" altLang="zh-CN" sz="1600" b="1">
                  <a:latin typeface="Arial" panose="020B0604020202020204" pitchFamily="34" charset="0"/>
                  <a:ea typeface="宋体" panose="02010600030101010101" pitchFamily="2" charset="-122"/>
                  <a:cs typeface="Arial" panose="020B0604020202020204" pitchFamily="34" charset="0"/>
                </a:endParaRPr>
              </a:p>
            </p:txBody>
          </p:sp>
          <p:sp>
            <p:nvSpPr>
              <p:cNvPr id="28" name="Line 32"/>
              <p:cNvSpPr>
                <a:spLocks noChangeShapeType="1"/>
              </p:cNvSpPr>
              <p:nvPr/>
            </p:nvSpPr>
            <p:spPr bwMode="auto">
              <a:xfrm>
                <a:off x="3568" y="1312"/>
                <a:ext cx="0" cy="144"/>
              </a:xfrm>
              <a:prstGeom prst="line">
                <a:avLst/>
              </a:prstGeom>
              <a:noFill/>
              <a:ln w="12700">
                <a:solidFill>
                  <a:schemeClr val="tx1"/>
                </a:solidFill>
                <a:round/>
                <a:headEnd type="triangle" w="med" len="med"/>
              </a:ln>
            </p:spPr>
            <p:txBody>
              <a:bodyPr wrap="none" anchor="ctr"/>
              <a:lstStyle/>
              <a:p>
                <a:endParaRPr lang="zh-CN" altLang="en-US" sz="1600">
                  <a:latin typeface="Arial" panose="020B0604020202020204" pitchFamily="34" charset="0"/>
                  <a:ea typeface="宋体" panose="02010600030101010101" pitchFamily="2" charset="-122"/>
                  <a:cs typeface="Arial" panose="020B0604020202020204" pitchFamily="34" charset="0"/>
                </a:endParaRPr>
              </a:p>
            </p:txBody>
          </p:sp>
        </p:grpSp>
        <p:sp>
          <p:nvSpPr>
            <p:cNvPr id="23" name="Line 33"/>
            <p:cNvSpPr>
              <a:spLocks noChangeShapeType="1"/>
            </p:cNvSpPr>
            <p:nvPr/>
          </p:nvSpPr>
          <p:spPr bwMode="auto">
            <a:xfrm>
              <a:off x="3969" y="2296"/>
              <a:ext cx="0" cy="144"/>
            </a:xfrm>
            <a:prstGeom prst="line">
              <a:avLst/>
            </a:prstGeom>
            <a:noFill/>
            <a:ln w="12700">
              <a:solidFill>
                <a:schemeClr val="tx1"/>
              </a:solidFill>
              <a:round/>
              <a:headEnd type="triangle" w="med" len="med"/>
            </a:ln>
          </p:spPr>
          <p:txBody>
            <a:bodyPr wrap="none" anchor="ctr"/>
            <a:lstStyle/>
            <a:p>
              <a:endParaRPr lang="zh-CN" altLang="en-US" sz="1600">
                <a:latin typeface="Arial" panose="020B0604020202020204" pitchFamily="34" charset="0"/>
                <a:ea typeface="宋体" panose="02010600030101010101" pitchFamily="2" charset="-122"/>
                <a:cs typeface="Arial" panose="020B0604020202020204" pitchFamily="34" charset="0"/>
              </a:endParaRPr>
            </a:p>
          </p:txBody>
        </p:sp>
        <p:sp>
          <p:nvSpPr>
            <p:cNvPr id="24" name="Line 34"/>
            <p:cNvSpPr>
              <a:spLocks noChangeShapeType="1"/>
            </p:cNvSpPr>
            <p:nvPr/>
          </p:nvSpPr>
          <p:spPr bwMode="auto">
            <a:xfrm>
              <a:off x="3855" y="2296"/>
              <a:ext cx="0" cy="144"/>
            </a:xfrm>
            <a:prstGeom prst="line">
              <a:avLst/>
            </a:prstGeom>
            <a:noFill/>
            <a:ln w="12700">
              <a:solidFill>
                <a:schemeClr val="tx1"/>
              </a:solidFill>
              <a:round/>
              <a:headEnd type="triangle" w="med" len="med"/>
            </a:ln>
          </p:spPr>
          <p:txBody>
            <a:bodyPr wrap="none" anchor="ctr"/>
            <a:lstStyle/>
            <a:p>
              <a:endParaRPr lang="zh-CN" altLang="en-US" sz="1600">
                <a:latin typeface="Arial" panose="020B0604020202020204" pitchFamily="34" charset="0"/>
                <a:ea typeface="宋体" panose="02010600030101010101" pitchFamily="2" charset="-122"/>
                <a:cs typeface="Arial" panose="020B0604020202020204" pitchFamily="34" charset="0"/>
              </a:endParaRPr>
            </a:p>
          </p:txBody>
        </p:sp>
        <p:sp>
          <p:nvSpPr>
            <p:cNvPr id="25" name="Line 35"/>
            <p:cNvSpPr>
              <a:spLocks noChangeShapeType="1"/>
            </p:cNvSpPr>
            <p:nvPr/>
          </p:nvSpPr>
          <p:spPr bwMode="auto">
            <a:xfrm>
              <a:off x="1995" y="2296"/>
              <a:ext cx="0" cy="144"/>
            </a:xfrm>
            <a:prstGeom prst="line">
              <a:avLst/>
            </a:prstGeom>
            <a:noFill/>
            <a:ln w="12700">
              <a:solidFill>
                <a:schemeClr val="tx1"/>
              </a:solidFill>
              <a:round/>
              <a:headEnd type="triangle" w="med" len="med"/>
            </a:ln>
          </p:spPr>
          <p:txBody>
            <a:bodyPr wrap="none" anchor="ctr"/>
            <a:lstStyle/>
            <a:p>
              <a:endParaRPr lang="zh-CN" altLang="en-US" sz="1600">
                <a:latin typeface="Arial" panose="020B0604020202020204" pitchFamily="34" charset="0"/>
                <a:ea typeface="宋体" panose="02010600030101010101" pitchFamily="2" charset="-122"/>
                <a:cs typeface="Arial" panose="020B0604020202020204" pitchFamily="34" charset="0"/>
              </a:endParaRPr>
            </a:p>
          </p:txBody>
        </p:sp>
        <p:sp>
          <p:nvSpPr>
            <p:cNvPr id="26" name="Line 36"/>
            <p:cNvSpPr>
              <a:spLocks noChangeShapeType="1"/>
            </p:cNvSpPr>
            <p:nvPr/>
          </p:nvSpPr>
          <p:spPr bwMode="auto">
            <a:xfrm>
              <a:off x="1837" y="2296"/>
              <a:ext cx="0" cy="144"/>
            </a:xfrm>
            <a:prstGeom prst="line">
              <a:avLst/>
            </a:prstGeom>
            <a:noFill/>
            <a:ln w="12700">
              <a:solidFill>
                <a:schemeClr val="tx1"/>
              </a:solidFill>
              <a:round/>
              <a:headEnd type="triangle" w="med" len="med"/>
            </a:ln>
          </p:spPr>
          <p:txBody>
            <a:bodyPr wrap="none" anchor="ctr"/>
            <a:lstStyle/>
            <a:p>
              <a:endParaRPr lang="zh-CN" altLang="en-US" sz="1600">
                <a:latin typeface="Arial" panose="020B0604020202020204" pitchFamily="34" charset="0"/>
                <a:ea typeface="宋体" panose="02010600030101010101" pitchFamily="2" charset="-122"/>
                <a:cs typeface="Arial" panose="020B0604020202020204" pitchFamily="34" charset="0"/>
              </a:endParaRPr>
            </a:p>
          </p:txBody>
        </p:sp>
      </p:grpSp>
      <p:sp>
        <p:nvSpPr>
          <p:cNvPr id="37" name="文本框 36"/>
          <p:cNvSpPr txBox="1"/>
          <p:nvPr/>
        </p:nvSpPr>
        <p:spPr>
          <a:xfrm>
            <a:off x="3413741" y="4502522"/>
            <a:ext cx="2605405" cy="337185"/>
          </a:xfrm>
          <a:prstGeom prst="rect">
            <a:avLst/>
          </a:prstGeom>
          <a:noFill/>
        </p:spPr>
        <p:txBody>
          <a:bodyPr wrap="none" rtlCol="0">
            <a:spAutoFit/>
          </a:bodyPr>
          <a:lstStyle/>
          <a:p>
            <a:pPr>
              <a:spcAft>
                <a:spcPts val="0"/>
              </a:spcAft>
            </a:pPr>
            <a:r>
              <a:rPr kumimoji="1" lang="en-US" altLang="zh-CN" sz="1600" dirty="0">
                <a:solidFill>
                  <a:schemeClr val="accent1"/>
                </a:solidFill>
              </a:rPr>
              <a:t>{X} =</a:t>
            </a:r>
            <a:r>
              <a:rPr kumimoji="1" lang="zh-CN" altLang="en-US" sz="1600" dirty="0">
                <a:solidFill>
                  <a:schemeClr val="accent1"/>
                </a:solidFill>
              </a:rPr>
              <a:t>（</a:t>
            </a:r>
            <a:r>
              <a:rPr kumimoji="1" lang="en-US" altLang="zh-CN" sz="1600" dirty="0">
                <a:solidFill>
                  <a:schemeClr val="accent1"/>
                </a:solidFill>
              </a:rPr>
              <a:t>1</a:t>
            </a:r>
            <a:r>
              <a:rPr kumimoji="1" lang="zh-CN" altLang="en-US" sz="1600" dirty="0">
                <a:solidFill>
                  <a:schemeClr val="accent1"/>
                </a:solidFill>
              </a:rPr>
              <a:t>，</a:t>
            </a:r>
            <a:r>
              <a:rPr kumimoji="1" lang="en-US" altLang="zh-CN" sz="1600" dirty="0">
                <a:solidFill>
                  <a:schemeClr val="accent1"/>
                </a:solidFill>
              </a:rPr>
              <a:t>5</a:t>
            </a:r>
            <a:r>
              <a:rPr kumimoji="1" lang="zh-CN" altLang="en-US" sz="1600" dirty="0">
                <a:solidFill>
                  <a:schemeClr val="accent1"/>
                </a:solidFill>
              </a:rPr>
              <a:t>，</a:t>
            </a:r>
            <a:r>
              <a:rPr kumimoji="1" lang="en-US" altLang="zh-CN" sz="1600" dirty="0">
                <a:solidFill>
                  <a:schemeClr val="accent1"/>
                </a:solidFill>
              </a:rPr>
              <a:t>10</a:t>
            </a:r>
            <a:r>
              <a:rPr kumimoji="1" lang="zh-CN" altLang="en-US" sz="1600" dirty="0">
                <a:solidFill>
                  <a:schemeClr val="accent1"/>
                </a:solidFill>
              </a:rPr>
              <a:t>，</a:t>
            </a:r>
            <a:r>
              <a:rPr kumimoji="1" lang="en-US" altLang="zh-CN" sz="1600" dirty="0">
                <a:solidFill>
                  <a:schemeClr val="accent1"/>
                </a:solidFill>
              </a:rPr>
              <a:t>15</a:t>
            </a:r>
            <a:r>
              <a:rPr kumimoji="1" lang="zh-CN" altLang="en-US" sz="1600" dirty="0">
                <a:solidFill>
                  <a:schemeClr val="accent1"/>
                </a:solidFill>
              </a:rPr>
              <a:t>，</a:t>
            </a:r>
            <a:r>
              <a:rPr kumimoji="1" lang="en-US" altLang="zh-CN" sz="1600" dirty="0">
                <a:solidFill>
                  <a:schemeClr val="accent1"/>
                </a:solidFill>
              </a:rPr>
              <a:t>20</a:t>
            </a:r>
            <a:r>
              <a:rPr kumimoji="1" lang="zh-CN" altLang="en-US" sz="1600" dirty="0">
                <a:solidFill>
                  <a:schemeClr val="accent1"/>
                </a:solidFill>
              </a:rPr>
              <a:t>）</a:t>
            </a:r>
            <a:endParaRPr kumimoji="1" lang="zh-CN" altLang="en-US" sz="1600" dirty="0">
              <a:solidFill>
                <a:schemeClr val="accent1"/>
              </a:solidFill>
            </a:endParaRPr>
          </a:p>
        </p:txBody>
      </p:sp>
      <p:sp>
        <p:nvSpPr>
          <p:cNvPr id="38" name="文本框 37"/>
          <p:cNvSpPr txBox="1"/>
          <p:nvPr/>
        </p:nvSpPr>
        <p:spPr>
          <a:xfrm>
            <a:off x="3413741" y="2404012"/>
            <a:ext cx="2030730" cy="337185"/>
          </a:xfrm>
          <a:prstGeom prst="rect">
            <a:avLst/>
          </a:prstGeom>
          <a:noFill/>
        </p:spPr>
        <p:txBody>
          <a:bodyPr wrap="none" rtlCol="0">
            <a:spAutoFit/>
          </a:bodyPr>
          <a:lstStyle/>
          <a:p>
            <a:pPr>
              <a:spcAft>
                <a:spcPts val="0"/>
              </a:spcAft>
            </a:pPr>
            <a:r>
              <a:rPr kumimoji="1" lang="zh-CN" altLang="en-US" sz="1600" dirty="0">
                <a:solidFill>
                  <a:schemeClr val="accent1"/>
                </a:solidFill>
              </a:rPr>
              <a:t>（</a:t>
            </a:r>
            <a:r>
              <a:rPr kumimoji="1" lang="en-US" altLang="zh-CN" sz="1600" dirty="0">
                <a:solidFill>
                  <a:schemeClr val="accent1"/>
                </a:solidFill>
              </a:rPr>
              <a:t>1,20] </a:t>
            </a:r>
            <a:r>
              <a:rPr kumimoji="1" lang="zh-CN" altLang="en-US" sz="1600" dirty="0">
                <a:solidFill>
                  <a:schemeClr val="accent1"/>
                </a:solidFill>
              </a:rPr>
              <a:t> 即  </a:t>
            </a:r>
            <a:r>
              <a:rPr kumimoji="1" lang="en-US" altLang="zh-CN" sz="1600" dirty="0">
                <a:solidFill>
                  <a:schemeClr val="accent1"/>
                </a:solidFill>
              </a:rPr>
              <a:t>1&lt; x &lt;= 20</a:t>
            </a:r>
            <a:endParaRPr kumimoji="1" lang="zh-CN" altLang="en-US" sz="1600" dirty="0">
              <a:solidFill>
                <a:schemeClr val="accent1"/>
              </a:solidFill>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示例</a:t>
            </a:r>
            <a:r>
              <a:rPr lang="en-US" altLang="zh-CN" dirty="0"/>
              <a:t>2</a:t>
            </a:r>
            <a:endParaRPr kumimoji="1" lang="zh-CN" altLang="en-US" dirty="0"/>
          </a:p>
        </p:txBody>
      </p:sp>
      <p:graphicFrame>
        <p:nvGraphicFramePr>
          <p:cNvPr id="3" name="Object 2"/>
          <p:cNvGraphicFramePr>
            <a:graphicFrameLocks noChangeAspect="1"/>
          </p:cNvGraphicFramePr>
          <p:nvPr/>
        </p:nvGraphicFramePr>
        <p:xfrm>
          <a:off x="2043193" y="951186"/>
          <a:ext cx="6892666" cy="3441704"/>
        </p:xfrm>
        <a:graphic>
          <a:graphicData uri="http://schemas.openxmlformats.org/presentationml/2006/ole">
            <mc:AlternateContent xmlns:mc="http://schemas.openxmlformats.org/markup-compatibility/2006">
              <mc:Choice xmlns:v="urn:schemas-microsoft-com:vml" Requires="v">
                <p:oleObj spid="_x0000_s4" name="位图图像" r:id="rId1" imgW="7686675" imgH="3838575" progId="PBrush">
                  <p:embed/>
                </p:oleObj>
              </mc:Choice>
              <mc:Fallback>
                <p:oleObj name="位图图像" r:id="rId1" imgW="7686675" imgH="3838575" progId="PBrush">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193" y="951186"/>
                        <a:ext cx="6892666" cy="3441704"/>
                      </a:xfrm>
                      <a:prstGeom prst="rect">
                        <a:avLst/>
                      </a:prstGeom>
                      <a:noFill/>
                      <a:ln w="9525">
                        <a:solidFill>
                          <a:schemeClr val="bg2"/>
                        </a:solidFill>
                        <a:miter lim="800000"/>
                        <a:headEnd/>
                        <a:tailEnd/>
                      </a:ln>
                      <a:effectLst/>
                    </p:spPr>
                  </p:pic>
                </p:oleObj>
              </mc:Fallback>
            </mc:AlternateContent>
          </a:graphicData>
        </a:graphic>
      </p:graphicFrame>
      <p:sp>
        <p:nvSpPr>
          <p:cNvPr id="37" name="Rectangle 4"/>
          <p:cNvSpPr>
            <a:spLocks noChangeArrowheads="1"/>
          </p:cNvSpPr>
          <p:nvPr/>
        </p:nvSpPr>
        <p:spPr bwMode="auto">
          <a:xfrm>
            <a:off x="208141" y="3002959"/>
            <a:ext cx="3400147" cy="1189355"/>
          </a:xfrm>
          <a:prstGeom prst="rect">
            <a:avLst/>
          </a:prstGeom>
          <a:solidFill>
            <a:srgbClr val="FFC600"/>
          </a:solidFill>
          <a:ln w="9525">
            <a:noFill/>
            <a:miter lim="800000"/>
          </a:ln>
        </p:spPr>
        <p:txBody>
          <a:bodyPr wrap="square" lIns="0" tIns="0" rIns="0" bIns="0" anchor="b">
            <a:spAutoFit/>
          </a:bodyPr>
          <a:lstStyle/>
          <a:p>
            <a:pPr>
              <a:lnSpc>
                <a:spcPct val="110000"/>
              </a:lnSpc>
              <a:spcBef>
                <a:spcPct val="50000"/>
              </a:spcBef>
              <a:spcAft>
                <a:spcPts val="0"/>
              </a:spcAft>
              <a:buClr>
                <a:schemeClr val="accent1"/>
              </a:buClr>
              <a:buSzPct val="75000"/>
              <a:defRPr/>
            </a:pPr>
            <a:r>
              <a:rPr lang="en-US" altLang="zh-CN" sz="1400" b="1" dirty="0">
                <a:solidFill>
                  <a:srgbClr val="000099"/>
                </a:solidFill>
                <a:latin typeface="微软雅黑" panose="020B0503020204020204" pitchFamily="34" charset="-122"/>
                <a:ea typeface="微软雅黑" panose="020B0503020204020204" pitchFamily="34" charset="-122"/>
              </a:rPr>
              <a:t>Test cases :</a:t>
            </a:r>
            <a:endParaRPr lang="en-US" altLang="zh-CN" sz="1400" b="1" dirty="0">
              <a:solidFill>
                <a:srgbClr val="000099"/>
              </a:solidFill>
              <a:latin typeface="微软雅黑" panose="020B0503020204020204" pitchFamily="34" charset="-122"/>
              <a:ea typeface="微软雅黑" panose="020B0503020204020204" pitchFamily="34" charset="-122"/>
            </a:endParaRPr>
          </a:p>
          <a:p>
            <a:pPr marL="139700">
              <a:lnSpc>
                <a:spcPct val="110000"/>
              </a:lnSpc>
              <a:spcBef>
                <a:spcPts val="50"/>
              </a:spcBef>
              <a:buClr>
                <a:schemeClr val="accent1"/>
              </a:buClr>
              <a:buSzPct val="75000"/>
              <a:defRPr/>
            </a:pPr>
            <a:r>
              <a:rPr lang="zh-CN" altLang="en-US" sz="1400" dirty="0">
                <a:latin typeface="微软雅黑" panose="020B0503020204020204" pitchFamily="34" charset="-122"/>
                <a:ea typeface="微软雅黑" panose="020B0503020204020204" pitchFamily="34" charset="-122"/>
              </a:rPr>
              <a:t>任意的正常值</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随机选择几个选项</a:t>
            </a:r>
            <a:r>
              <a:rPr lang="en-US" altLang="zh-CN" sz="1400" dirty="0">
                <a:latin typeface="微软雅黑" panose="020B0503020204020204" pitchFamily="34" charset="-122"/>
                <a:ea typeface="微软雅黑" panose="020B0503020204020204" pitchFamily="34" charset="-122"/>
              </a:rPr>
              <a:t> </a:t>
            </a:r>
            <a:br>
              <a:rPr lang="en-US" altLang="zh-CN" sz="1400" dirty="0">
                <a:latin typeface="微软雅黑" panose="020B0503020204020204" pitchFamily="34" charset="-122"/>
                <a:ea typeface="微软雅黑" panose="020B0503020204020204" pitchFamily="34" charset="-122"/>
              </a:rPr>
            </a:br>
            <a:r>
              <a:rPr lang="zh-CN" altLang="en-US" sz="1400" dirty="0">
                <a:latin typeface="微软雅黑" panose="020B0503020204020204" pitchFamily="34" charset="-122"/>
                <a:ea typeface="微软雅黑" panose="020B0503020204020204" pitchFamily="34" charset="-122"/>
              </a:rPr>
              <a:t>边界值</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选择所有选项</a:t>
            </a:r>
            <a:r>
              <a:rPr lang="en-US" altLang="zh-CN" sz="1400" dirty="0">
                <a:latin typeface="微软雅黑" panose="020B0503020204020204" pitchFamily="34" charset="-122"/>
                <a:ea typeface="微软雅黑" panose="020B0503020204020204" pitchFamily="34" charset="-122"/>
              </a:rPr>
              <a:t> </a:t>
            </a:r>
            <a:br>
              <a:rPr lang="en-US" altLang="zh-CN" sz="1400" dirty="0">
                <a:latin typeface="微软雅黑" panose="020B0503020204020204" pitchFamily="34" charset="-122"/>
                <a:ea typeface="微软雅黑" panose="020B0503020204020204" pitchFamily="34" charset="-122"/>
              </a:rPr>
            </a:br>
            <a:r>
              <a:rPr lang="zh-CN" altLang="en-US" sz="1400" dirty="0">
                <a:latin typeface="微软雅黑" panose="020B0503020204020204" pitchFamily="34" charset="-122"/>
                <a:ea typeface="微软雅黑" panose="020B0503020204020204" pitchFamily="34" charset="-122"/>
              </a:rPr>
              <a:t>边界值</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一个都不选</a:t>
            </a:r>
            <a:br>
              <a:rPr lang="en-US" altLang="zh-CN" sz="1400" dirty="0">
                <a:latin typeface="微软雅黑" panose="020B0503020204020204" pitchFamily="34" charset="-122"/>
                <a:ea typeface="微软雅黑" panose="020B0503020204020204" pitchFamily="34" charset="-122"/>
              </a:rPr>
            </a:br>
            <a:r>
              <a:rPr lang="zh-CN" altLang="en-US" sz="1400" dirty="0">
                <a:latin typeface="微软雅黑" panose="020B0503020204020204" pitchFamily="34" charset="-122"/>
                <a:ea typeface="微软雅黑" panose="020B0503020204020204" pitchFamily="34" charset="-122"/>
              </a:rPr>
              <a:t>边界值</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选择一个选项</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linds(horizontal)">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一些特殊的边界值</a:t>
            </a:r>
            <a:endParaRPr kumimoji="1" lang="zh-CN" altLang="en-US" dirty="0"/>
          </a:p>
        </p:txBody>
      </p:sp>
      <p:graphicFrame>
        <p:nvGraphicFramePr>
          <p:cNvPr id="4" name="Group 3"/>
          <p:cNvGraphicFramePr/>
          <p:nvPr/>
        </p:nvGraphicFramePr>
        <p:xfrm>
          <a:off x="327514" y="1349898"/>
          <a:ext cx="3496962" cy="2855167"/>
        </p:xfrm>
        <a:graphic>
          <a:graphicData uri="http://schemas.openxmlformats.org/drawingml/2006/table">
            <a:tbl>
              <a:tblPr/>
              <a:tblGrid>
                <a:gridCol w="904591"/>
                <a:gridCol w="2592371"/>
              </a:tblGrid>
              <a:tr h="297180">
                <a:tc>
                  <a:txBody>
                    <a:bodyPr/>
                    <a:lstStyle/>
                    <a:p>
                      <a:pPr marL="0" marR="0" lvl="0" indent="0" algn="l" defTabSz="914400" rtl="0" eaLnBrk="1" fontAlgn="base" latinLnBrk="0" hangingPunct="1">
                        <a:lnSpc>
                          <a:spcPct val="100000"/>
                        </a:lnSpc>
                        <a:spcBef>
                          <a:spcPct val="20000"/>
                        </a:spcBef>
                        <a:spcAft>
                          <a:spcPts val="0"/>
                        </a:spcAft>
                        <a:buClr>
                          <a:schemeClr val="folHlink"/>
                        </a:buClr>
                        <a:buSzPct val="90000"/>
                        <a:buFont typeface="Wingdings" panose="05000000000000000000" pitchFamily="2" charset="2"/>
                        <a:buNone/>
                      </a:pPr>
                      <a:r>
                        <a:rPr kumimoji="0" lang="en-US" altLang="zh-CN" sz="15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Term</a:t>
                      </a:r>
                      <a:endParaRPr kumimoji="0" lang="en-US" altLang="zh-CN" sz="15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5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 取值范围</a:t>
                      </a:r>
                      <a:endParaRPr kumimoji="0" lang="en-US" altLang="zh-CN" sz="15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7987">
                <a:tc>
                  <a:txBody>
                    <a:body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rPr>
                        <a:t>Bit</a:t>
                      </a:r>
                      <a:endPar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rPr>
                        <a:t>Nibble</a:t>
                      </a:r>
                      <a:endPar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rPr>
                        <a:t>Byte</a:t>
                      </a:r>
                      <a:endPar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rPr>
                        <a:t>Word</a:t>
                      </a:r>
                      <a:endPar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rPr>
                        <a:t>Kilo</a:t>
                      </a:r>
                      <a:endPar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rPr>
                        <a:t>Mega</a:t>
                      </a:r>
                      <a:endPar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rPr>
                        <a:t>Giga</a:t>
                      </a:r>
                      <a:endPar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rPr>
                        <a:t>Tera</a:t>
                      </a:r>
                      <a:endPar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or 1</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0-15  &lt;Half byte&gt;</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0-255</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0-65535 or 0-4294967295</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1024</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1048576</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1073741824</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1099511627776</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文本框 6"/>
          <p:cNvSpPr txBox="1"/>
          <p:nvPr/>
        </p:nvSpPr>
        <p:spPr>
          <a:xfrm>
            <a:off x="327514" y="980566"/>
            <a:ext cx="996884" cy="337185"/>
          </a:xfrm>
          <a:prstGeom prst="rect">
            <a:avLst/>
          </a:prstGeom>
          <a:noFill/>
        </p:spPr>
        <p:txBody>
          <a:bodyPr wrap="square">
            <a:spAutoFit/>
          </a:bodyPr>
          <a:lstStyle/>
          <a:p>
            <a:pPr>
              <a:spcAft>
                <a:spcPts val="0"/>
              </a:spcAft>
            </a:pPr>
            <a:r>
              <a:rPr kumimoji="1" lang="zh-CN" altLang="en-US" sz="1600" dirty="0">
                <a:solidFill>
                  <a:srgbClr val="0070C0"/>
                </a:solidFill>
                <a:latin typeface="微软雅黑" panose="020B0503020204020204" pitchFamily="34" charset="-122"/>
                <a:ea typeface="微软雅黑" panose="020B0503020204020204" pitchFamily="34" charset="-122"/>
              </a:rPr>
              <a:t>二进制</a:t>
            </a:r>
            <a:endParaRPr lang="zh-CN" altLang="en-US" sz="1600" dirty="0"/>
          </a:p>
        </p:txBody>
      </p:sp>
      <p:grpSp>
        <p:nvGrpSpPr>
          <p:cNvPr id="10" name="组合 9"/>
          <p:cNvGrpSpPr/>
          <p:nvPr/>
        </p:nvGrpSpPr>
        <p:grpSpPr>
          <a:xfrm>
            <a:off x="4572000" y="660533"/>
            <a:ext cx="4496961" cy="3864563"/>
            <a:chOff x="4572000" y="660533"/>
            <a:chExt cx="4496961" cy="3864563"/>
          </a:xfrm>
        </p:grpSpPr>
        <p:graphicFrame>
          <p:nvGraphicFramePr>
            <p:cNvPr id="5" name="Group 3"/>
            <p:cNvGraphicFramePr/>
            <p:nvPr/>
          </p:nvGraphicFramePr>
          <p:xfrm>
            <a:off x="4572000" y="1029865"/>
            <a:ext cx="4496961" cy="3495231"/>
          </p:xfrm>
          <a:graphic>
            <a:graphicData uri="http://schemas.openxmlformats.org/drawingml/2006/table">
              <a:tbl>
                <a:tblPr/>
                <a:tblGrid>
                  <a:gridCol w="1046375"/>
                  <a:gridCol w="1225485"/>
                  <a:gridCol w="1008668"/>
                  <a:gridCol w="1216433"/>
                </a:tblGrid>
                <a:tr h="26953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rPr>
                          <a:t>Character</a:t>
                        </a:r>
                        <a:endPar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rPr>
                          <a:t>ASCII Value</a:t>
                        </a:r>
                        <a:endPar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a:ln>
                              <a:noFill/>
                            </a:ln>
                            <a:solidFill>
                              <a:srgbClr val="13BBBF"/>
                            </a:solidFill>
                            <a:effectLst/>
                            <a:latin typeface="Arial" panose="020B0604020202020204" pitchFamily="34" charset="0"/>
                            <a:ea typeface="宋体" panose="02010600030101010101" pitchFamily="2" charset="-122"/>
                          </a:rPr>
                          <a:t>Character</a:t>
                        </a:r>
                        <a:endParaRPr kumimoji="0" lang="en-US" altLang="zh-CN" sz="1500" b="0" i="0" u="none" strike="noStrike" cap="none" normalizeH="0" baseline="0">
                          <a:ln>
                            <a:noFill/>
                          </a:ln>
                          <a:solidFill>
                            <a:srgbClr val="13BBBF"/>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500" b="0" i="0" u="none" strike="noStrike" cap="none" normalizeH="0" baseline="0">
                            <a:ln>
                              <a:noFill/>
                            </a:ln>
                            <a:solidFill>
                              <a:srgbClr val="13BBBF"/>
                            </a:solidFill>
                            <a:effectLst/>
                            <a:latin typeface="Arial" panose="020B0604020202020204" pitchFamily="34" charset="0"/>
                            <a:ea typeface="宋体" panose="02010600030101010101" pitchFamily="2" charset="-122"/>
                          </a:rPr>
                          <a:t> </a:t>
                        </a:r>
                        <a:r>
                          <a:rPr kumimoji="0" lang="en-US" altLang="zh-CN" sz="1500" b="0" i="0" u="none" strike="noStrike" cap="none" normalizeH="0" baseline="0">
                            <a:ln>
                              <a:noFill/>
                            </a:ln>
                            <a:solidFill>
                              <a:srgbClr val="13BBBF"/>
                            </a:solidFill>
                            <a:effectLst/>
                            <a:latin typeface="Arial" panose="020B0604020202020204" pitchFamily="34" charset="0"/>
                            <a:ea typeface="宋体" panose="02010600030101010101" pitchFamily="2" charset="-122"/>
                          </a:rPr>
                          <a:t>ASCII Value</a:t>
                        </a:r>
                        <a:endParaRPr kumimoji="0" lang="en-US" altLang="zh-CN" sz="1500" b="0" i="0" u="none" strike="noStrike" cap="none" normalizeH="0" baseline="0">
                          <a:ln>
                            <a:noFill/>
                          </a:ln>
                          <a:solidFill>
                            <a:srgbClr val="13BBBF"/>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90777">
                  <a:tc>
                    <a:txBody>
                      <a:body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folHlink"/>
                            </a:solidFill>
                            <a:effectLst/>
                            <a:latin typeface="Arial" panose="020B0604020202020204" pitchFamily="34" charset="0"/>
                            <a:ea typeface="宋体" panose="02010600030101010101" pitchFamily="2" charset="-122"/>
                          </a:rPr>
                          <a:t>Null</a:t>
                        </a:r>
                        <a:endParaRPr kumimoji="0" lang="en-US" altLang="zh-CN" sz="1500" b="0" i="0" u="none" strike="noStrike" cap="none" normalizeH="0" baseline="0" dirty="0">
                          <a:ln>
                            <a:noFill/>
                          </a:ln>
                          <a:solidFill>
                            <a:schemeClr val="folHlink"/>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folHlink"/>
                            </a:solidFill>
                            <a:effectLst/>
                            <a:latin typeface="Arial" panose="020B0604020202020204" pitchFamily="34" charset="0"/>
                            <a:ea typeface="宋体" panose="02010600030101010101" pitchFamily="2" charset="-122"/>
                          </a:rPr>
                          <a:t>Space</a:t>
                        </a:r>
                        <a:endParaRPr kumimoji="0" lang="en-US" altLang="zh-CN" sz="1500" b="0" i="0" u="none" strike="noStrike" cap="none" normalizeH="0" baseline="0" dirty="0">
                          <a:ln>
                            <a:noFill/>
                          </a:ln>
                          <a:solidFill>
                            <a:schemeClr val="folHlink"/>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folHlink"/>
                            </a:solidFill>
                            <a:effectLst/>
                            <a:latin typeface="Arial" panose="020B0604020202020204" pitchFamily="34" charset="0"/>
                            <a:ea typeface="宋体" panose="02010600030101010101" pitchFamily="2" charset="-122"/>
                          </a:rPr>
                          <a:t>/</a:t>
                        </a:r>
                        <a:endParaRPr kumimoji="0" lang="en-US" altLang="zh-CN" sz="1500" b="0" i="0" u="none" strike="noStrike" cap="none" normalizeH="0" baseline="0" dirty="0">
                          <a:ln>
                            <a:noFill/>
                          </a:ln>
                          <a:solidFill>
                            <a:schemeClr val="folHlink"/>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rPr>
                          <a:t>0</a:t>
                        </a:r>
                        <a:endParaRPr kumimoji="0" lang="en-US" altLang="zh-CN" sz="15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rPr>
                          <a:t>9</a:t>
                        </a:r>
                        <a:endParaRPr kumimoji="0" lang="en-US" altLang="zh-CN" sz="15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folHlink"/>
                            </a:solidFill>
                            <a:effectLst/>
                            <a:latin typeface="Arial" panose="020B0604020202020204" pitchFamily="34" charset="0"/>
                            <a:ea typeface="宋体" panose="02010600030101010101" pitchFamily="2" charset="-122"/>
                          </a:rPr>
                          <a:t>;</a:t>
                        </a:r>
                        <a:endParaRPr kumimoji="0" lang="en-US" altLang="zh-CN" sz="1500" b="0" i="0" u="none" strike="noStrike" cap="none" normalizeH="0" baseline="0" dirty="0">
                          <a:ln>
                            <a:noFill/>
                          </a:ln>
                          <a:solidFill>
                            <a:schemeClr val="folHlink"/>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rPr>
                          <a:t>@</a:t>
                        </a:r>
                        <a:endParaRPr kumimoji="0" lang="en-US" altLang="zh-CN" sz="15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32</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47</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48</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49</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50</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57</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58</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64</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65</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B</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Y</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Z</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rPr>
                          <a:t>[</a:t>
                        </a:r>
                        <a:endParaRPr kumimoji="0" lang="en-US" altLang="zh-CN" sz="15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rPr>
                          <a:t>‘</a:t>
                        </a:r>
                        <a:endParaRPr kumimoji="0" lang="en-US" altLang="zh-CN" sz="15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a</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b</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y</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z</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rPr>
                          <a:t>{</a:t>
                        </a:r>
                        <a:endParaRPr kumimoji="0" lang="en-US" altLang="zh-CN" sz="15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66</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89</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90</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91</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96</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97</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98</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121</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122</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123</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 name="文本框 8"/>
            <p:cNvSpPr txBox="1"/>
            <p:nvPr/>
          </p:nvSpPr>
          <p:spPr>
            <a:xfrm>
              <a:off x="4572000" y="660533"/>
              <a:ext cx="1769882" cy="338554"/>
            </a:xfrm>
            <a:prstGeom prst="rect">
              <a:avLst/>
            </a:prstGeom>
            <a:noFill/>
          </p:spPr>
          <p:txBody>
            <a:bodyPr wrap="square">
              <a:spAutoFit/>
            </a:bodyPr>
            <a:lstStyle/>
            <a:p>
              <a:r>
                <a:rPr kumimoji="1" lang="en-US" altLang="zh-CN" sz="1600" dirty="0">
                  <a:solidFill>
                    <a:srgbClr val="0070C0"/>
                  </a:solidFill>
                  <a:latin typeface="微软雅黑" panose="020B0503020204020204" pitchFamily="34" charset="-122"/>
                  <a:ea typeface="微软雅黑" panose="020B0503020204020204" pitchFamily="34" charset="-122"/>
                </a:rPr>
                <a:t>ASCII Table</a:t>
              </a:r>
              <a:endParaRPr lang="zh-CN" altLang="en-US" sz="1600" dirty="0"/>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83735" y="263262"/>
            <a:ext cx="3348038" cy="496491"/>
          </a:xfrm>
        </p:spPr>
        <p:txBody>
          <a:bodyPr>
            <a:normAutofit fontScale="90000"/>
          </a:bodyPr>
          <a:lstStyle/>
          <a:p>
            <a:pPr>
              <a:spcAft>
                <a:spcPts val="0"/>
              </a:spcAft>
            </a:pP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章 回顾</a:t>
            </a:r>
            <a:endParaRPr lang="zh-CN" altLang="en-US" dirty="0">
              <a:latin typeface="微软雅黑" panose="020B0503020204020204" pitchFamily="34" charset="-122"/>
              <a:ea typeface="微软雅黑" panose="020B0503020204020204" pitchFamily="34" charset="-122"/>
            </a:endParaRPr>
          </a:p>
        </p:txBody>
      </p:sp>
      <p:sp>
        <p:nvSpPr>
          <p:cNvPr id="5124" name="Text Box 6"/>
          <p:cNvSpPr txBox="1">
            <a:spLocks noChangeArrowheads="1"/>
          </p:cNvSpPr>
          <p:nvPr/>
        </p:nvSpPr>
        <p:spPr bwMode="auto">
          <a:xfrm>
            <a:off x="1188999" y="942233"/>
            <a:ext cx="7239383" cy="3323590"/>
          </a:xfrm>
          <a:prstGeom prst="rect">
            <a:avLst/>
          </a:prstGeom>
          <a:noFill/>
          <a:ln w="9525">
            <a:noFill/>
            <a:miter lim="800000"/>
          </a:ln>
        </p:spPr>
        <p:txBody>
          <a:bodyPr wrap="square" lIns="0" tIns="0" rIns="0" bIns="0">
            <a:spAutoFit/>
          </a:bodyPr>
          <a:lstStyle/>
          <a:p>
            <a:pPr marL="266700" indent="-266700">
              <a:lnSpc>
                <a:spcPct val="150000"/>
              </a:lnSpc>
              <a:spcAft>
                <a:spcPts val="0"/>
              </a:spcAft>
              <a:buClr>
                <a:schemeClr val="accent1">
                  <a:lumMod val="50000"/>
                </a:schemeClr>
              </a:buClr>
              <a:buSzPct val="80000"/>
              <a:buFont typeface="Wingdings" panose="05000000000000000000" pitchFamily="2" charset="2"/>
              <a:buChar char="p"/>
              <a:defRPr/>
            </a:pPr>
            <a:r>
              <a:rPr lang="zh-CN" altLang="en-US" dirty="0">
                <a:latin typeface="楷体" panose="02010609060101010101" pitchFamily="49" charset="-122"/>
                <a:ea typeface="楷体" panose="02010609060101010101" pitchFamily="49" charset="-122"/>
              </a:rPr>
              <a:t>软件缺陷是软件质量的对立面</a:t>
            </a:r>
            <a:endParaRPr lang="en-US" altLang="zh-CN" dirty="0">
              <a:latin typeface="楷体" panose="02010609060101010101" pitchFamily="49" charset="-122"/>
              <a:ea typeface="楷体" panose="02010609060101010101" pitchFamily="49" charset="-122"/>
            </a:endParaRPr>
          </a:p>
          <a:p>
            <a:pPr marL="266700" indent="-266700">
              <a:lnSpc>
                <a:spcPct val="150000"/>
              </a:lnSpc>
              <a:spcBef>
                <a:spcPts val="0"/>
              </a:spcBef>
              <a:spcAft>
                <a:spcPts val="0"/>
              </a:spcAft>
              <a:buClr>
                <a:schemeClr val="accent1">
                  <a:lumMod val="50000"/>
                </a:schemeClr>
              </a:buClr>
              <a:buSzPct val="80000"/>
              <a:buFont typeface="Wingdings" panose="05000000000000000000" pitchFamily="2" charset="2"/>
              <a:buChar char="p"/>
              <a:defRPr/>
            </a:pPr>
            <a:r>
              <a:rPr lang="zh-CN" altLang="en-US" dirty="0">
                <a:latin typeface="楷体" panose="02010609060101010101" pitchFamily="49" charset="-122"/>
                <a:ea typeface="楷体" panose="02010609060101010101" pitchFamily="49" charset="-122"/>
              </a:rPr>
              <a:t>软件缺陷</a:t>
            </a:r>
            <a:r>
              <a:rPr lang="en-US" altLang="zh-CN" dirty="0">
                <a:latin typeface="楷体" panose="02010609060101010101" pitchFamily="49" charset="-122"/>
                <a:ea typeface="楷体" panose="02010609060101010101" pitchFamily="49" charset="-122"/>
              </a:rPr>
              <a:t>(Bug)</a:t>
            </a:r>
            <a:r>
              <a:rPr lang="zh-CN" altLang="en-US" dirty="0">
                <a:latin typeface="楷体" panose="02010609060101010101" pitchFamily="49" charset="-122"/>
                <a:ea typeface="楷体" panose="02010609060101010101" pitchFamily="49" charset="-122"/>
              </a:rPr>
              <a:t>是什么</a:t>
            </a:r>
            <a:endParaRPr lang="zh-CN" altLang="en-US" dirty="0">
              <a:latin typeface="楷体" panose="02010609060101010101" pitchFamily="49" charset="-122"/>
              <a:ea typeface="楷体" panose="02010609060101010101" pitchFamily="49" charset="-122"/>
            </a:endParaRPr>
          </a:p>
          <a:p>
            <a:pPr marL="266700" indent="-266700">
              <a:lnSpc>
                <a:spcPct val="150000"/>
              </a:lnSpc>
              <a:spcBef>
                <a:spcPts val="0"/>
              </a:spcBef>
              <a:spcAft>
                <a:spcPts val="0"/>
              </a:spcAft>
              <a:buClr>
                <a:schemeClr val="accent1">
                  <a:lumMod val="50000"/>
                </a:schemeClr>
              </a:buClr>
              <a:buSzPct val="80000"/>
              <a:buFont typeface="Wingdings" panose="05000000000000000000" pitchFamily="2" charset="2"/>
              <a:buChar char="p"/>
              <a:defRPr/>
            </a:pPr>
            <a:r>
              <a:rPr lang="zh-CN" altLang="en-US" dirty="0">
                <a:latin typeface="楷体" panose="02010609060101010101" pitchFamily="49" charset="-122"/>
                <a:ea typeface="楷体" panose="02010609060101010101" pitchFamily="49" charset="-122"/>
              </a:rPr>
              <a:t>软件测试的分类：层次、类型和方法</a:t>
            </a:r>
            <a:endParaRPr lang="zh-CN" altLang="en-US" dirty="0">
              <a:latin typeface="楷体" panose="02010609060101010101" pitchFamily="49" charset="-122"/>
              <a:ea typeface="楷体" panose="02010609060101010101" pitchFamily="49" charset="-122"/>
            </a:endParaRPr>
          </a:p>
          <a:p>
            <a:pPr marL="266700" indent="-266700">
              <a:lnSpc>
                <a:spcPct val="150000"/>
              </a:lnSpc>
              <a:spcBef>
                <a:spcPts val="0"/>
              </a:spcBef>
              <a:spcAft>
                <a:spcPts val="0"/>
              </a:spcAft>
              <a:buClr>
                <a:schemeClr val="accent1">
                  <a:lumMod val="50000"/>
                </a:schemeClr>
              </a:buClr>
              <a:buSzPct val="80000"/>
              <a:buFont typeface="Wingdings" panose="05000000000000000000" pitchFamily="2" charset="2"/>
              <a:buChar char="p"/>
              <a:defRPr/>
            </a:pPr>
            <a:r>
              <a:rPr lang="zh-CN" altLang="en-US" dirty="0">
                <a:latin typeface="楷体" panose="02010609060101010101" pitchFamily="49" charset="-122"/>
                <a:ea typeface="楷体" panose="02010609060101010101" pitchFamily="49" charset="-122"/>
              </a:rPr>
              <a:t>静态测试与动态测试</a:t>
            </a:r>
            <a:endParaRPr lang="en-US" altLang="zh-CN" dirty="0">
              <a:latin typeface="楷体" panose="02010609060101010101" pitchFamily="49" charset="-122"/>
              <a:ea typeface="楷体" panose="02010609060101010101" pitchFamily="49" charset="-122"/>
            </a:endParaRPr>
          </a:p>
          <a:p>
            <a:pPr marL="266700" indent="-266700">
              <a:lnSpc>
                <a:spcPct val="150000"/>
              </a:lnSpc>
              <a:spcBef>
                <a:spcPts val="0"/>
              </a:spcBef>
              <a:spcAft>
                <a:spcPts val="0"/>
              </a:spcAft>
              <a:buClr>
                <a:schemeClr val="accent1">
                  <a:lumMod val="50000"/>
                </a:schemeClr>
              </a:buClr>
              <a:buSzPct val="80000"/>
              <a:buFont typeface="Wingdings" panose="05000000000000000000" pitchFamily="2" charset="2"/>
              <a:buChar char="p"/>
              <a:defRPr/>
            </a:pPr>
            <a:r>
              <a:rPr lang="zh-CN" altLang="en-US" dirty="0">
                <a:latin typeface="楷体" panose="02010609060101010101" pitchFamily="49" charset="-122"/>
                <a:ea typeface="楷体" panose="02010609060101010101" pitchFamily="49" charset="-122"/>
              </a:rPr>
              <a:t>主动测试与被动测试</a:t>
            </a:r>
            <a:endParaRPr lang="en-US" altLang="zh-CN" dirty="0">
              <a:latin typeface="楷体" panose="02010609060101010101" pitchFamily="49" charset="-122"/>
              <a:ea typeface="楷体" panose="02010609060101010101" pitchFamily="49" charset="-122"/>
            </a:endParaRPr>
          </a:p>
          <a:p>
            <a:pPr marL="266700" indent="-266700">
              <a:lnSpc>
                <a:spcPct val="150000"/>
              </a:lnSpc>
              <a:spcBef>
                <a:spcPts val="0"/>
              </a:spcBef>
              <a:spcAft>
                <a:spcPts val="0"/>
              </a:spcAft>
              <a:buClr>
                <a:schemeClr val="accent1">
                  <a:lumMod val="50000"/>
                </a:schemeClr>
              </a:buClr>
              <a:buSzPct val="80000"/>
              <a:buFont typeface="Wingdings" panose="05000000000000000000" pitchFamily="2" charset="2"/>
              <a:buChar char="p"/>
              <a:defRPr/>
            </a:pPr>
            <a:r>
              <a:rPr lang="zh-CN" altLang="en-US" dirty="0">
                <a:latin typeface="楷体" panose="02010609060101010101" pitchFamily="49" charset="-122"/>
                <a:ea typeface="楷体" panose="02010609060101010101" pitchFamily="49" charset="-122"/>
              </a:rPr>
              <a:t>黑盒测试与白盒测试</a:t>
            </a:r>
            <a:endParaRPr lang="en-US" altLang="zh-CN" dirty="0">
              <a:latin typeface="楷体" panose="02010609060101010101" pitchFamily="49" charset="-122"/>
              <a:ea typeface="楷体" panose="02010609060101010101" pitchFamily="49" charset="-122"/>
            </a:endParaRPr>
          </a:p>
          <a:p>
            <a:pPr marL="266700" indent="-266700">
              <a:lnSpc>
                <a:spcPct val="150000"/>
              </a:lnSpc>
              <a:spcBef>
                <a:spcPts val="0"/>
              </a:spcBef>
              <a:spcAft>
                <a:spcPts val="0"/>
              </a:spcAft>
              <a:buClr>
                <a:schemeClr val="accent1">
                  <a:lumMod val="50000"/>
                </a:schemeClr>
              </a:buClr>
              <a:buSzPct val="80000"/>
              <a:buFont typeface="Wingdings" panose="05000000000000000000" pitchFamily="2" charset="2"/>
              <a:buChar char="p"/>
              <a:defRPr/>
            </a:pPr>
            <a:r>
              <a:rPr lang="zh-CN" altLang="en-US" dirty="0">
                <a:latin typeface="楷体" panose="02010609060101010101" pitchFamily="49" charset="-122"/>
                <a:ea typeface="楷体" panose="02010609060101010101" pitchFamily="49" charset="-122"/>
              </a:rPr>
              <a:t>测试层次：单元、集成、系统和验收</a:t>
            </a:r>
            <a:endParaRPr lang="zh-CN" altLang="en-US" dirty="0">
              <a:latin typeface="楷体" panose="02010609060101010101" pitchFamily="49" charset="-122"/>
              <a:ea typeface="楷体" panose="02010609060101010101" pitchFamily="49" charset="-122"/>
            </a:endParaRPr>
          </a:p>
          <a:p>
            <a:pPr marL="266700" indent="-266700">
              <a:lnSpc>
                <a:spcPct val="150000"/>
              </a:lnSpc>
              <a:spcBef>
                <a:spcPts val="0"/>
              </a:spcBef>
              <a:buClr>
                <a:schemeClr val="accent1">
                  <a:lumMod val="50000"/>
                </a:schemeClr>
              </a:buClr>
              <a:buSzPct val="80000"/>
              <a:buFont typeface="Wingdings" panose="05000000000000000000" pitchFamily="2" charset="2"/>
              <a:buChar char="p"/>
              <a:defRPr/>
            </a:pPr>
            <a:r>
              <a:rPr lang="zh-CN" altLang="en-US" dirty="0">
                <a:latin typeface="楷体" panose="02010609060101010101" pitchFamily="49" charset="-122"/>
                <a:ea typeface="楷体" panose="02010609060101010101" pitchFamily="49" charset="-122"/>
              </a:rPr>
              <a:t>软件测试工作范畴：测试需求分析、计划与设计、执行、结果评估</a:t>
            </a:r>
            <a:endParaRPr lang="en-US" altLang="zh-CN" dirty="0">
              <a:latin typeface="楷体" panose="02010609060101010101" pitchFamily="49" charset="-122"/>
              <a:ea typeface="楷体" panose="020106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一些特殊的边界值 </a:t>
            </a:r>
            <a:r>
              <a:rPr lang="en-US" altLang="zh-CN" sz="2000" b="0" dirty="0"/>
              <a:t>–</a:t>
            </a:r>
            <a:r>
              <a:rPr lang="zh-CN" altLang="en-US" sz="2000" b="0" dirty="0"/>
              <a:t>续</a:t>
            </a:r>
            <a:endParaRPr kumimoji="1" lang="zh-CN" altLang="en-US" sz="2000" b="0" dirty="0"/>
          </a:p>
        </p:txBody>
      </p:sp>
      <p:sp>
        <p:nvSpPr>
          <p:cNvPr id="9" name="文本框 8"/>
          <p:cNvSpPr txBox="1"/>
          <p:nvPr/>
        </p:nvSpPr>
        <p:spPr>
          <a:xfrm>
            <a:off x="291532" y="4178211"/>
            <a:ext cx="3648873" cy="337185"/>
          </a:xfrm>
          <a:prstGeom prst="rect">
            <a:avLst/>
          </a:prstGeom>
          <a:noFill/>
        </p:spPr>
        <p:txBody>
          <a:bodyPr wrap="square">
            <a:spAutoFit/>
          </a:bodyPr>
          <a:lstStyle/>
          <a:p>
            <a:pPr>
              <a:spcAft>
                <a:spcPts val="0"/>
              </a:spcAft>
            </a:pPr>
            <a:r>
              <a:rPr kumimoji="1" lang="zh-CN" altLang="en-US" sz="1600" dirty="0">
                <a:solidFill>
                  <a:srgbClr val="0070C0"/>
                </a:solidFill>
                <a:latin typeface="微软雅黑" panose="020B0503020204020204" pitchFamily="34" charset="-122"/>
                <a:ea typeface="微软雅黑" panose="020B0503020204020204" pitchFamily="34" charset="-122"/>
              </a:rPr>
              <a:t>缺省值、空格、</a:t>
            </a:r>
            <a:r>
              <a:rPr kumimoji="1" lang="en-US" altLang="zh-CN" sz="1600" dirty="0">
                <a:solidFill>
                  <a:srgbClr val="0070C0"/>
                </a:solidFill>
                <a:latin typeface="微软雅黑" panose="020B0503020204020204" pitchFamily="34" charset="-122"/>
                <a:ea typeface="微软雅黑" panose="020B0503020204020204" pitchFamily="34" charset="-122"/>
              </a:rPr>
              <a:t>(none)</a:t>
            </a:r>
            <a:r>
              <a:rPr kumimoji="1" lang="zh-CN" altLang="en-US" sz="1600" dirty="0">
                <a:solidFill>
                  <a:srgbClr val="0070C0"/>
                </a:solidFill>
                <a:latin typeface="微软雅黑" panose="020B0503020204020204" pitchFamily="34" charset="-122"/>
                <a:ea typeface="微软雅黑" panose="020B0503020204020204" pitchFamily="34" charset="-122"/>
              </a:rPr>
              <a:t>、</a:t>
            </a:r>
            <a:r>
              <a:rPr kumimoji="1" lang="en-US" altLang="zh-CN" sz="1600" dirty="0">
                <a:solidFill>
                  <a:srgbClr val="0070C0"/>
                </a:solidFill>
                <a:latin typeface="微软雅黑" panose="020B0503020204020204" pitchFamily="34" charset="-122"/>
                <a:ea typeface="微软雅黑" panose="020B0503020204020204" pitchFamily="34" charset="-122"/>
              </a:rPr>
              <a:t>0</a:t>
            </a:r>
            <a:r>
              <a:rPr kumimoji="1" lang="zh-CN" altLang="en-US" sz="1600" dirty="0">
                <a:solidFill>
                  <a:srgbClr val="0070C0"/>
                </a:solidFill>
                <a:latin typeface="微软雅黑" panose="020B0503020204020204" pitchFamily="34" charset="-122"/>
                <a:ea typeface="微软雅黑" panose="020B0503020204020204" pitchFamily="34" charset="-122"/>
              </a:rPr>
              <a:t>、</a:t>
            </a:r>
            <a:r>
              <a:rPr kumimoji="1" lang="en-US" altLang="zh-CN" sz="1600" dirty="0">
                <a:solidFill>
                  <a:srgbClr val="0070C0"/>
                </a:solidFill>
                <a:latin typeface="微软雅黑" panose="020B0503020204020204" pitchFamily="34" charset="-122"/>
                <a:ea typeface="微软雅黑" panose="020B0503020204020204" pitchFamily="34" charset="-122"/>
              </a:rPr>
              <a:t>Null</a:t>
            </a:r>
            <a:r>
              <a:rPr kumimoji="1" lang="zh-CN" altLang="en-US" sz="1600" dirty="0">
                <a:solidFill>
                  <a:srgbClr val="0070C0"/>
                </a:solidFill>
                <a:latin typeface="微软雅黑" panose="020B0503020204020204" pitchFamily="34" charset="-122"/>
                <a:ea typeface="微软雅黑" panose="020B0503020204020204" pitchFamily="34" charset="-122"/>
              </a:rPr>
              <a:t>等</a:t>
            </a:r>
            <a:endParaRPr lang="zh-CN" altLang="en-US" sz="1600" dirty="0"/>
          </a:p>
        </p:txBody>
      </p:sp>
      <p:pic>
        <p:nvPicPr>
          <p:cNvPr id="3" name="Picture 4" descr="5-1"/>
          <p:cNvPicPr>
            <a:picLocks noChangeAspect="1" noChangeArrowheads="1"/>
          </p:cNvPicPr>
          <p:nvPr/>
        </p:nvPicPr>
        <p:blipFill>
          <a:blip r:embed="rId1" cstate="print"/>
          <a:srcRect/>
          <a:stretch>
            <a:fillRect/>
          </a:stretch>
        </p:blipFill>
        <p:spPr>
          <a:xfrm>
            <a:off x="291532" y="1287569"/>
            <a:ext cx="3735662" cy="2728250"/>
          </a:xfrm>
          <a:prstGeom prst="rect">
            <a:avLst/>
          </a:prstGeom>
          <a:noFill/>
        </p:spPr>
      </p:pic>
      <p:grpSp>
        <p:nvGrpSpPr>
          <p:cNvPr id="8" name="组合 7"/>
          <p:cNvGrpSpPr/>
          <p:nvPr/>
        </p:nvGrpSpPr>
        <p:grpSpPr>
          <a:xfrm>
            <a:off x="4365463" y="1077362"/>
            <a:ext cx="4778537" cy="3439403"/>
            <a:chOff x="2223734" y="1194198"/>
            <a:chExt cx="4778537" cy="3439403"/>
          </a:xfrm>
        </p:grpSpPr>
        <p:sp>
          <p:nvSpPr>
            <p:cNvPr id="10" name="Text Box 3"/>
            <p:cNvSpPr txBox="1">
              <a:spLocks noChangeArrowheads="1"/>
            </p:cNvSpPr>
            <p:nvPr/>
          </p:nvSpPr>
          <p:spPr bwMode="auto">
            <a:xfrm>
              <a:off x="2223734" y="1471583"/>
              <a:ext cx="700088" cy="2862322"/>
            </a:xfrm>
            <a:prstGeom prst="rect">
              <a:avLst/>
            </a:prstGeom>
            <a:noFill/>
            <a:ln w="9525">
              <a:noFill/>
              <a:miter lim="800000"/>
            </a:ln>
            <a:effectLst/>
          </p:spPr>
          <p:txBody>
            <a:bodyPr wrap="square">
              <a:spAutoFit/>
            </a:bodyPr>
            <a:lstStyle/>
            <a:p>
              <a:pPr eaLnBrk="0" hangingPunct="0">
                <a:spcBef>
                  <a:spcPct val="50000"/>
                </a:spcBef>
                <a:defRPr/>
              </a:pPr>
              <a:r>
                <a:rPr lang="zh-CN" altLang="en-US" b="1" dirty="0">
                  <a:solidFill>
                    <a:srgbClr val="00B050"/>
                  </a:solidFill>
                  <a:effectLst>
                    <a:outerShdw blurRad="38100" dist="38100" dir="2700000" algn="tl">
                      <a:srgbClr val="FFFFFF"/>
                    </a:outerShdw>
                  </a:effectLst>
                  <a:latin typeface="Verdana" panose="020B0604030504040204" pitchFamily="34" charset="0"/>
                </a:rPr>
                <a:t>数值</a:t>
              </a:r>
              <a:endParaRPr lang="en-US" altLang="zh-CN" b="1" dirty="0">
                <a:solidFill>
                  <a:srgbClr val="00B050"/>
                </a:solidFill>
                <a:effectLst>
                  <a:outerShdw blurRad="38100" dist="38100" dir="2700000" algn="tl">
                    <a:srgbClr val="FFFFFF"/>
                  </a:outerShdw>
                </a:effectLst>
                <a:latin typeface="Verdana" panose="020B0604030504040204" pitchFamily="34" charset="0"/>
              </a:endParaRPr>
            </a:p>
            <a:p>
              <a:pPr eaLnBrk="0" hangingPunct="0">
                <a:spcBef>
                  <a:spcPct val="50000"/>
                </a:spcBef>
                <a:defRPr/>
              </a:pPr>
              <a:r>
                <a:rPr lang="zh-CN" altLang="en-US" b="1" dirty="0">
                  <a:solidFill>
                    <a:srgbClr val="00B050"/>
                  </a:solidFill>
                  <a:effectLst>
                    <a:outerShdw blurRad="38100" dist="38100" dir="2700000" algn="tl">
                      <a:srgbClr val="FFFFFF"/>
                    </a:outerShdw>
                  </a:effectLst>
                  <a:latin typeface="Verdana" panose="020B0604030504040204" pitchFamily="34" charset="0"/>
                </a:rPr>
                <a:t>字符</a:t>
              </a:r>
              <a:endParaRPr lang="en-US" altLang="zh-CN" b="1" dirty="0">
                <a:solidFill>
                  <a:srgbClr val="00B050"/>
                </a:solidFill>
                <a:effectLst>
                  <a:outerShdw blurRad="38100" dist="38100" dir="2700000" algn="tl">
                    <a:srgbClr val="FFFFFF"/>
                  </a:outerShdw>
                </a:effectLst>
                <a:latin typeface="Verdana" panose="020B0604030504040204" pitchFamily="34" charset="0"/>
              </a:endParaRPr>
            </a:p>
            <a:p>
              <a:pPr eaLnBrk="0" hangingPunct="0">
                <a:spcBef>
                  <a:spcPct val="50000"/>
                </a:spcBef>
                <a:defRPr/>
              </a:pPr>
              <a:r>
                <a:rPr lang="zh-CN" altLang="en-US" b="1" dirty="0">
                  <a:solidFill>
                    <a:srgbClr val="00B050"/>
                  </a:solidFill>
                  <a:effectLst>
                    <a:outerShdw blurRad="38100" dist="38100" dir="2700000" algn="tl">
                      <a:srgbClr val="FFFFFF"/>
                    </a:outerShdw>
                  </a:effectLst>
                  <a:latin typeface="Verdana" panose="020B0604030504040204" pitchFamily="34" charset="0"/>
                </a:rPr>
                <a:t>位置</a:t>
              </a:r>
              <a:endParaRPr lang="en-US" altLang="zh-CN" b="1" dirty="0">
                <a:solidFill>
                  <a:srgbClr val="00B050"/>
                </a:solidFill>
                <a:effectLst>
                  <a:outerShdw blurRad="38100" dist="38100" dir="2700000" algn="tl">
                    <a:srgbClr val="FFFFFF"/>
                  </a:outerShdw>
                </a:effectLst>
                <a:latin typeface="Verdana" panose="020B0604030504040204" pitchFamily="34" charset="0"/>
              </a:endParaRPr>
            </a:p>
            <a:p>
              <a:pPr eaLnBrk="0" hangingPunct="0">
                <a:spcBef>
                  <a:spcPct val="50000"/>
                </a:spcBef>
                <a:defRPr/>
              </a:pPr>
              <a:r>
                <a:rPr lang="zh-CN" altLang="en-US" b="1" dirty="0">
                  <a:solidFill>
                    <a:srgbClr val="00B050"/>
                  </a:solidFill>
                  <a:effectLst>
                    <a:outerShdw blurRad="38100" dist="38100" dir="2700000" algn="tl">
                      <a:srgbClr val="FFFFFF"/>
                    </a:outerShdw>
                  </a:effectLst>
                  <a:latin typeface="Verdana" panose="020B0604030504040204" pitchFamily="34" charset="0"/>
                </a:rPr>
                <a:t>数量</a:t>
              </a:r>
              <a:endParaRPr lang="en-US" altLang="zh-CN" b="1" dirty="0">
                <a:solidFill>
                  <a:srgbClr val="00B050"/>
                </a:solidFill>
                <a:effectLst>
                  <a:outerShdw blurRad="38100" dist="38100" dir="2700000" algn="tl">
                    <a:srgbClr val="FFFFFF"/>
                  </a:outerShdw>
                </a:effectLst>
                <a:latin typeface="Verdana" panose="020B0604030504040204" pitchFamily="34" charset="0"/>
              </a:endParaRPr>
            </a:p>
            <a:p>
              <a:pPr eaLnBrk="0" hangingPunct="0">
                <a:spcBef>
                  <a:spcPct val="50000"/>
                </a:spcBef>
                <a:defRPr/>
              </a:pPr>
              <a:r>
                <a:rPr lang="zh-CN" altLang="en-US" b="1" dirty="0">
                  <a:solidFill>
                    <a:srgbClr val="00B050"/>
                  </a:solidFill>
                  <a:effectLst>
                    <a:outerShdw blurRad="38100" dist="38100" dir="2700000" algn="tl">
                      <a:srgbClr val="FFFFFF"/>
                    </a:outerShdw>
                  </a:effectLst>
                  <a:latin typeface="Verdana" panose="020B0604030504040204" pitchFamily="34" charset="0"/>
                </a:rPr>
                <a:t>速度</a:t>
              </a:r>
              <a:endParaRPr lang="en-US" altLang="zh-CN" b="1" dirty="0">
                <a:solidFill>
                  <a:srgbClr val="00B050"/>
                </a:solidFill>
                <a:effectLst>
                  <a:outerShdw blurRad="38100" dist="38100" dir="2700000" algn="tl">
                    <a:srgbClr val="FFFFFF"/>
                  </a:outerShdw>
                </a:effectLst>
                <a:latin typeface="Verdana" panose="020B0604030504040204" pitchFamily="34" charset="0"/>
              </a:endParaRPr>
            </a:p>
            <a:p>
              <a:pPr eaLnBrk="0" hangingPunct="0">
                <a:spcBef>
                  <a:spcPct val="50000"/>
                </a:spcBef>
                <a:defRPr/>
              </a:pPr>
              <a:r>
                <a:rPr lang="zh-CN" altLang="en-US" b="1" dirty="0">
                  <a:solidFill>
                    <a:srgbClr val="00B050"/>
                  </a:solidFill>
                  <a:effectLst>
                    <a:outerShdw blurRad="38100" dist="38100" dir="2700000" algn="tl">
                      <a:srgbClr val="FFFFFF"/>
                    </a:outerShdw>
                  </a:effectLst>
                  <a:latin typeface="Verdana" panose="020B0604030504040204" pitchFamily="34" charset="0"/>
                </a:rPr>
                <a:t>位置</a:t>
              </a:r>
              <a:endParaRPr lang="en-US" altLang="zh-CN" b="1" dirty="0">
                <a:solidFill>
                  <a:srgbClr val="00B050"/>
                </a:solidFill>
                <a:effectLst>
                  <a:outerShdw blurRad="38100" dist="38100" dir="2700000" algn="tl">
                    <a:srgbClr val="FFFFFF"/>
                  </a:outerShdw>
                </a:effectLst>
                <a:latin typeface="Verdana" panose="020B0604030504040204" pitchFamily="34" charset="0"/>
              </a:endParaRPr>
            </a:p>
            <a:p>
              <a:pPr eaLnBrk="0" hangingPunct="0">
                <a:spcBef>
                  <a:spcPct val="50000"/>
                </a:spcBef>
                <a:defRPr/>
              </a:pPr>
              <a:r>
                <a:rPr lang="zh-CN" altLang="en-US" b="1" dirty="0">
                  <a:solidFill>
                    <a:srgbClr val="00B050"/>
                  </a:solidFill>
                  <a:effectLst>
                    <a:outerShdw blurRad="38100" dist="38100" dir="2700000" algn="tl">
                      <a:srgbClr val="FFFFFF"/>
                    </a:outerShdw>
                  </a:effectLst>
                  <a:latin typeface="Verdana" panose="020B0604030504040204" pitchFamily="34" charset="0"/>
                </a:rPr>
                <a:t>体积</a:t>
              </a:r>
              <a:endParaRPr lang="en-US" altLang="zh-CN" b="1" dirty="0">
                <a:solidFill>
                  <a:srgbClr val="00B050"/>
                </a:solidFill>
                <a:effectLst>
                  <a:outerShdw blurRad="38100" dist="38100" dir="2700000" algn="tl">
                    <a:srgbClr val="FFFFFF"/>
                  </a:outerShdw>
                </a:effectLst>
                <a:latin typeface="Verdana" panose="020B0604030504040204" pitchFamily="34" charset="0"/>
              </a:endParaRPr>
            </a:p>
          </p:txBody>
        </p:sp>
        <p:sp>
          <p:nvSpPr>
            <p:cNvPr id="11" name="Text Box 4"/>
            <p:cNvSpPr txBox="1">
              <a:spLocks noChangeArrowheads="1"/>
            </p:cNvSpPr>
            <p:nvPr/>
          </p:nvSpPr>
          <p:spPr bwMode="auto">
            <a:xfrm>
              <a:off x="3626645" y="1194198"/>
              <a:ext cx="3375626" cy="3439403"/>
            </a:xfrm>
            <a:prstGeom prst="rect">
              <a:avLst/>
            </a:prstGeom>
            <a:noFill/>
            <a:ln w="9525">
              <a:noFill/>
              <a:miter lim="800000"/>
            </a:ln>
            <a:effectLst/>
          </p:spPr>
          <p:txBody>
            <a:bodyPr wrap="square">
              <a:spAutoFit/>
            </a:bodyPr>
            <a:lstStyle/>
            <a:p>
              <a:pPr eaLnBrk="0" hangingPunct="0">
                <a:spcBef>
                  <a:spcPct val="50000"/>
                </a:spcBef>
                <a:defRPr/>
              </a:pPr>
              <a:r>
                <a:rPr lang="en-US" altLang="zh-CN" sz="1500" b="1" dirty="0">
                  <a:effectLst>
                    <a:outerShdw blurRad="38100" dist="38100" dir="2700000" algn="tl">
                      <a:srgbClr val="FFFFFF"/>
                    </a:outerShdw>
                  </a:effectLst>
                  <a:latin typeface="Tahoma" panose="020B0604030504040204" charset="0"/>
                </a:rPr>
                <a:t>First/last</a:t>
              </a:r>
              <a:r>
                <a:rPr lang="zh-CN" altLang="en-US" sz="1500" b="1" dirty="0">
                  <a:effectLst>
                    <a:outerShdw blurRad="38100" dist="38100" dir="2700000" algn="tl">
                      <a:srgbClr val="FFFFFF"/>
                    </a:outerShdw>
                  </a:effectLst>
                  <a:latin typeface="Tahoma" panose="020B0604030504040204" charset="0"/>
                </a:rPr>
                <a:t>， </a:t>
              </a:r>
              <a:r>
                <a:rPr lang="en-US" altLang="zh-CN" sz="1500" dirty="0">
                  <a:latin typeface="Tahoma" panose="020B0604030504040204" charset="0"/>
                </a:rPr>
                <a:t>First-1/Last+1</a:t>
              </a:r>
              <a:endParaRPr lang="zh-CN" altLang="en-US" sz="1500" b="1" dirty="0">
                <a:effectLst>
                  <a:outerShdw blurRad="38100" dist="38100" dir="2700000" algn="tl">
                    <a:srgbClr val="FFFFFF"/>
                  </a:outerShdw>
                </a:effectLst>
                <a:latin typeface="Tahoma" panose="020B0604030504040204" charset="0"/>
              </a:endParaRPr>
            </a:p>
            <a:p>
              <a:pPr eaLnBrk="0" hangingPunct="0">
                <a:spcBef>
                  <a:spcPct val="50000"/>
                </a:spcBef>
                <a:defRPr/>
              </a:pPr>
              <a:r>
                <a:rPr lang="en-US" altLang="zh-CN" sz="1500" b="1" dirty="0">
                  <a:effectLst>
                    <a:outerShdw blurRad="38100" dist="38100" dir="2700000" algn="tl">
                      <a:srgbClr val="FFFFFF"/>
                    </a:outerShdw>
                  </a:effectLst>
                  <a:latin typeface="Tahoma" panose="020B0604030504040204" charset="0"/>
                </a:rPr>
                <a:t>Min/Max</a:t>
              </a:r>
              <a:r>
                <a:rPr lang="zh-CN" altLang="en-US" sz="1500" b="1" dirty="0">
                  <a:effectLst>
                    <a:outerShdw blurRad="38100" dist="38100" dir="2700000" algn="tl">
                      <a:srgbClr val="FFFFFF"/>
                    </a:outerShdw>
                  </a:effectLst>
                  <a:latin typeface="Tahoma" panose="020B0604030504040204" charset="0"/>
                </a:rPr>
                <a:t>，</a:t>
              </a:r>
              <a:r>
                <a:rPr lang="en-US" altLang="zh-CN" sz="1500" dirty="0">
                  <a:latin typeface="Tahoma" panose="020B0604030504040204" charset="0"/>
                </a:rPr>
                <a:t>Min-1/max+1</a:t>
              </a:r>
              <a:endParaRPr lang="zh-CN" altLang="en-US" sz="1500" b="1" dirty="0">
                <a:effectLst>
                  <a:outerShdw blurRad="38100" dist="38100" dir="2700000" algn="tl">
                    <a:srgbClr val="FFFFFF"/>
                  </a:outerShdw>
                </a:effectLst>
                <a:latin typeface="Tahoma" panose="020B0604030504040204" charset="0"/>
              </a:endParaRPr>
            </a:p>
            <a:p>
              <a:pPr eaLnBrk="0" hangingPunct="0">
                <a:spcBef>
                  <a:spcPct val="50000"/>
                </a:spcBef>
                <a:defRPr/>
              </a:pPr>
              <a:r>
                <a:rPr lang="en-US" altLang="zh-CN" sz="1500" b="1" dirty="0">
                  <a:effectLst>
                    <a:outerShdw blurRad="38100" dist="38100" dir="2700000" algn="tl">
                      <a:srgbClr val="FFFFFF"/>
                    </a:outerShdw>
                  </a:effectLst>
                  <a:latin typeface="Tahoma" panose="020B0604030504040204" charset="0"/>
                </a:rPr>
                <a:t>Star/Finish</a:t>
              </a:r>
              <a:r>
                <a:rPr lang="zh-CN" altLang="en-US" sz="1500" b="1" dirty="0">
                  <a:effectLst>
                    <a:outerShdw blurRad="38100" dist="38100" dir="2700000" algn="tl">
                      <a:srgbClr val="FFFFFF"/>
                    </a:outerShdw>
                  </a:effectLst>
                  <a:latin typeface="Tahoma" panose="020B0604030504040204" charset="0"/>
                </a:rPr>
                <a:t>， </a:t>
              </a:r>
              <a:r>
                <a:rPr lang="en-US" altLang="zh-CN" sz="1500" dirty="0">
                  <a:latin typeface="Tahoma" panose="020B0604030504040204" charset="0"/>
                </a:rPr>
                <a:t>Start-1/Finish+1</a:t>
              </a:r>
              <a:endParaRPr lang="zh-CN" altLang="en-US" sz="1500" b="1" dirty="0">
                <a:effectLst>
                  <a:outerShdw blurRad="38100" dist="38100" dir="2700000" algn="tl">
                    <a:srgbClr val="FFFFFF"/>
                  </a:outerShdw>
                </a:effectLst>
                <a:latin typeface="Tahoma" panose="020B0604030504040204" charset="0"/>
              </a:endParaRPr>
            </a:p>
            <a:p>
              <a:pPr eaLnBrk="0" hangingPunct="0">
                <a:spcBef>
                  <a:spcPct val="50000"/>
                </a:spcBef>
                <a:defRPr/>
              </a:pPr>
              <a:r>
                <a:rPr lang="en-US" altLang="zh-CN" sz="1500" b="1" dirty="0">
                  <a:effectLst>
                    <a:outerShdw blurRad="38100" dist="38100" dir="2700000" algn="tl">
                      <a:srgbClr val="FFFFFF"/>
                    </a:outerShdw>
                  </a:effectLst>
                  <a:latin typeface="Tahoma" panose="020B0604030504040204" charset="0"/>
                </a:rPr>
                <a:t>Empty/Full</a:t>
              </a:r>
              <a:endParaRPr lang="en-US" altLang="zh-CN" sz="1500" b="1" dirty="0">
                <a:effectLst>
                  <a:outerShdw blurRad="38100" dist="38100" dir="2700000" algn="tl">
                    <a:srgbClr val="FFFFFF"/>
                  </a:outerShdw>
                </a:effectLst>
                <a:latin typeface="Tahoma" panose="020B0604030504040204" charset="0"/>
              </a:endParaRPr>
            </a:p>
            <a:p>
              <a:pPr eaLnBrk="0" hangingPunct="0">
                <a:spcBef>
                  <a:spcPct val="50000"/>
                </a:spcBef>
                <a:defRPr/>
              </a:pPr>
              <a:r>
                <a:rPr lang="en-US" altLang="zh-CN" sz="1500" dirty="0">
                  <a:latin typeface="Tahoma" panose="020B0604030504040204" charset="0"/>
                </a:rPr>
                <a:t>Less than empty/ more than full</a:t>
              </a:r>
              <a:endParaRPr lang="en-US" altLang="zh-CN" sz="1500" b="1" dirty="0">
                <a:effectLst>
                  <a:outerShdw blurRad="38100" dist="38100" dir="2700000" algn="tl">
                    <a:srgbClr val="FFFFFF"/>
                  </a:outerShdw>
                </a:effectLst>
                <a:latin typeface="Tahoma" panose="020B0604030504040204" charset="0"/>
              </a:endParaRPr>
            </a:p>
            <a:p>
              <a:pPr eaLnBrk="0" hangingPunct="0">
                <a:spcBef>
                  <a:spcPct val="50000"/>
                </a:spcBef>
                <a:defRPr/>
              </a:pPr>
              <a:r>
                <a:rPr lang="en-US" altLang="zh-CN" sz="1500" b="1" dirty="0">
                  <a:effectLst>
                    <a:outerShdw blurRad="38100" dist="38100" dir="2700000" algn="tl">
                      <a:srgbClr val="FFFFFF"/>
                    </a:outerShdw>
                  </a:effectLst>
                  <a:latin typeface="Tahoma" panose="020B0604030504040204" charset="0"/>
                </a:rPr>
                <a:t>Slower/Faster</a:t>
              </a:r>
              <a:endParaRPr lang="en-US" altLang="zh-CN" sz="1500" b="1" dirty="0">
                <a:effectLst>
                  <a:outerShdw blurRad="38100" dist="38100" dir="2700000" algn="tl">
                    <a:srgbClr val="FFFFFF"/>
                  </a:outerShdw>
                </a:effectLst>
                <a:latin typeface="Tahoma" panose="020B0604030504040204" charset="0"/>
              </a:endParaRPr>
            </a:p>
            <a:p>
              <a:pPr eaLnBrk="0" hangingPunct="0">
                <a:spcBef>
                  <a:spcPct val="50000"/>
                </a:spcBef>
                <a:defRPr/>
              </a:pPr>
              <a:r>
                <a:rPr lang="en-US" altLang="zh-CN" sz="1500" b="1" dirty="0">
                  <a:effectLst>
                    <a:outerShdw blurRad="38100" dist="38100" dir="2700000" algn="tl">
                      <a:srgbClr val="FFFFFF"/>
                    </a:outerShdw>
                  </a:effectLst>
                  <a:latin typeface="Tahoma" panose="020B0604030504040204" charset="0"/>
                </a:rPr>
                <a:t>Largest/Smallest</a:t>
              </a:r>
              <a:endParaRPr lang="en-US" altLang="zh-CN" sz="1500" b="1" dirty="0">
                <a:effectLst>
                  <a:outerShdw blurRad="38100" dist="38100" dir="2700000" algn="tl">
                    <a:srgbClr val="FFFFFF"/>
                  </a:outerShdw>
                </a:effectLst>
                <a:latin typeface="Tahoma" panose="020B0604030504040204" charset="0"/>
              </a:endParaRPr>
            </a:p>
            <a:p>
              <a:pPr eaLnBrk="0" hangingPunct="0">
                <a:spcBef>
                  <a:spcPct val="50000"/>
                </a:spcBef>
                <a:defRPr/>
              </a:pPr>
              <a:r>
                <a:rPr lang="en-US" altLang="zh-CN" sz="1500" b="1" dirty="0">
                  <a:effectLst>
                    <a:outerShdw blurRad="38100" dist="38100" dir="2700000" algn="tl">
                      <a:srgbClr val="FFFFFF"/>
                    </a:outerShdw>
                  </a:effectLst>
                  <a:latin typeface="Tahoma" panose="020B0604030504040204" charset="0"/>
                </a:rPr>
                <a:t>Over/Under</a:t>
              </a:r>
              <a:r>
                <a:rPr lang="zh-CN" altLang="en-US" sz="1500" b="1" dirty="0">
                  <a:effectLst>
                    <a:outerShdw blurRad="38100" dist="38100" dir="2700000" algn="tl">
                      <a:srgbClr val="FFFFFF"/>
                    </a:outerShdw>
                  </a:effectLst>
                  <a:latin typeface="Tahoma" panose="020B0604030504040204" charset="0"/>
                </a:rPr>
                <a:t>， </a:t>
              </a:r>
              <a:r>
                <a:rPr lang="en-US" altLang="zh-CN" sz="1500" dirty="0">
                  <a:latin typeface="Tahoma" panose="020B0604030504040204" charset="0"/>
                </a:rPr>
                <a:t>just Over/Just Under</a:t>
              </a:r>
              <a:endParaRPr lang="zh-CN" altLang="en-US" sz="1500" b="1" dirty="0">
                <a:effectLst>
                  <a:outerShdw blurRad="38100" dist="38100" dir="2700000" algn="tl">
                    <a:srgbClr val="FFFFFF"/>
                  </a:outerShdw>
                </a:effectLst>
                <a:latin typeface="Tahoma" panose="020B0604030504040204" charset="0"/>
              </a:endParaRPr>
            </a:p>
            <a:p>
              <a:pPr eaLnBrk="0" hangingPunct="0">
                <a:spcBef>
                  <a:spcPct val="50000"/>
                </a:spcBef>
                <a:defRPr/>
              </a:pPr>
              <a:r>
                <a:rPr lang="en-US" altLang="zh-CN" sz="1500" b="1" dirty="0">
                  <a:effectLst>
                    <a:outerShdw blurRad="38100" dist="38100" dir="2700000" algn="tl">
                      <a:srgbClr val="FFFFFF"/>
                    </a:outerShdw>
                  </a:effectLst>
                  <a:latin typeface="Tahoma" panose="020B0604030504040204" charset="0"/>
                </a:rPr>
                <a:t>Shortest/Longest</a:t>
              </a:r>
              <a:endParaRPr lang="en-US" altLang="zh-CN" sz="1500" b="1" dirty="0">
                <a:effectLst>
                  <a:outerShdw blurRad="38100" dist="38100" dir="2700000" algn="tl">
                    <a:srgbClr val="FFFFFF"/>
                  </a:outerShdw>
                </a:effectLst>
                <a:latin typeface="Tahoma" panose="020B0604030504040204" charset="0"/>
              </a:endParaRPr>
            </a:p>
            <a:p>
              <a:pPr eaLnBrk="0" hangingPunct="0">
                <a:spcBef>
                  <a:spcPct val="50000"/>
                </a:spcBef>
                <a:defRPr/>
              </a:pPr>
              <a:r>
                <a:rPr lang="en-US" altLang="zh-CN" sz="1500" b="1" dirty="0">
                  <a:effectLst>
                    <a:outerShdw blurRad="38100" dist="38100" dir="2700000" algn="tl">
                      <a:srgbClr val="FFFFFF"/>
                    </a:outerShdw>
                  </a:effectLst>
                  <a:latin typeface="Tahoma" panose="020B0604030504040204" charset="0"/>
                </a:rPr>
                <a:t>… …</a:t>
              </a:r>
              <a:endParaRPr lang="en-US" altLang="zh-CN" sz="1500" b="1" dirty="0">
                <a:effectLst>
                  <a:outerShdw blurRad="38100" dist="38100" dir="2700000" algn="tl">
                    <a:srgbClr val="FFFFFF"/>
                  </a:outerShdw>
                </a:effectLst>
                <a:latin typeface="Tahoma" panose="020B0604030504040204" charset="0"/>
              </a:endParaRPr>
            </a:p>
          </p:txBody>
        </p:sp>
        <p:sp>
          <p:nvSpPr>
            <p:cNvPr id="12" name="AutoShape 5"/>
            <p:cNvSpPr/>
            <p:nvPr/>
          </p:nvSpPr>
          <p:spPr bwMode="auto">
            <a:xfrm>
              <a:off x="2844404" y="1302544"/>
              <a:ext cx="685800" cy="3200400"/>
            </a:xfrm>
            <a:prstGeom prst="leftBrace">
              <a:avLst>
                <a:gd name="adj1" fmla="val 38889"/>
                <a:gd name="adj2" fmla="val 50000"/>
              </a:avLst>
            </a:prstGeom>
            <a:noFill/>
            <a:ln w="28575">
              <a:solidFill>
                <a:schemeClr val="tx1"/>
              </a:solidFill>
              <a:round/>
            </a:ln>
          </p:spPr>
          <p:txBody>
            <a:bodyPr wrap="none" anchor="ctr"/>
            <a:lstStyle/>
            <a:p>
              <a:endParaRPr lang="zh-CN" altLang="en-US" sz="1350"/>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lef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练习</a:t>
            </a:r>
            <a:endParaRPr kumimoji="1" lang="zh-CN" altLang="en-US" dirty="0"/>
          </a:p>
        </p:txBody>
      </p:sp>
      <p:sp>
        <p:nvSpPr>
          <p:cNvPr id="4" name="内容占位符 2"/>
          <p:cNvSpPr txBox="1"/>
          <p:nvPr/>
        </p:nvSpPr>
        <p:spPr>
          <a:xfrm>
            <a:off x="1741664" y="804667"/>
            <a:ext cx="4168942" cy="3889881"/>
          </a:xfrm>
          <a:prstGeom prst="rect">
            <a:avLst/>
          </a:prstGeom>
        </p:spPr>
        <p:txBody>
          <a:bodyPr>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Aft>
                <a:spcPts val="0"/>
              </a:spcAft>
              <a:buNone/>
            </a:pPr>
            <a:r>
              <a:rPr kumimoji="1" lang="zh-CN" altLang="en-US" b="1" dirty="0">
                <a:latin typeface="微软雅黑" panose="020B0503020204020204" pitchFamily="34" charset="-122"/>
                <a:ea typeface="微软雅黑" panose="020B0503020204020204" pitchFamily="34" charset="-122"/>
                <a:cs typeface="宋体" panose="02010600030101010101" pitchFamily="2" charset="-122"/>
              </a:rPr>
              <a:t>用边界值方法设计下列测试数据</a:t>
            </a:r>
            <a:endParaRPr kumimoji="1" lang="en-US" altLang="zh-CN" b="1" dirty="0">
              <a:latin typeface="微软雅黑" panose="020B0503020204020204" pitchFamily="34" charset="-122"/>
              <a:ea typeface="微软雅黑" panose="020B0503020204020204" pitchFamily="34" charset="-122"/>
              <a:cs typeface="宋体" panose="02010600030101010101" pitchFamily="2" charset="-122"/>
            </a:endParaRPr>
          </a:p>
          <a:p>
            <a:pPr marL="342900" indent="-342900">
              <a:lnSpc>
                <a:spcPct val="130000"/>
              </a:lnSpc>
              <a:spcAft>
                <a:spcPts val="0"/>
              </a:spcAft>
              <a:buFont typeface="Arial" panose="020B0604020202020204" pitchFamily="34" charset="0"/>
              <a:buAutoNum type="arabicPeriod"/>
            </a:pPr>
            <a:r>
              <a:rPr kumimoji="1" lang="en-US" altLang="zh-CN" dirty="0">
                <a:solidFill>
                  <a:srgbClr val="3366FF"/>
                </a:solidFill>
                <a:latin typeface="微软雅黑" panose="020B0503020204020204" pitchFamily="34" charset="-122"/>
                <a:ea typeface="微软雅黑" panose="020B0503020204020204" pitchFamily="34" charset="-122"/>
                <a:cs typeface="宋体" panose="02010600030101010101" pitchFamily="2" charset="-122"/>
              </a:rPr>
              <a:t>Username</a:t>
            </a:r>
            <a:endParaRPr kumimoji="1" lang="en-US" altLang="zh-CN" dirty="0">
              <a:solidFill>
                <a:srgbClr val="3366FF"/>
              </a:solidFill>
              <a:latin typeface="微软雅黑" panose="020B0503020204020204" pitchFamily="34" charset="-122"/>
              <a:ea typeface="微软雅黑" panose="020B0503020204020204" pitchFamily="34" charset="-122"/>
              <a:cs typeface="宋体" panose="02010600030101010101" pitchFamily="2" charset="-122"/>
            </a:endParaRPr>
          </a:p>
          <a:p>
            <a:pPr marL="0" indent="0">
              <a:lnSpc>
                <a:spcPct val="130000"/>
              </a:lnSpc>
              <a:spcAft>
                <a:spcPts val="0"/>
              </a:spcAft>
            </a:pPr>
            <a:r>
              <a:rPr kumimoji="1" lang="zh-CN" altLang="en-US" dirty="0">
                <a:latin typeface="微软雅黑" panose="020B0503020204020204" pitchFamily="34" charset="-122"/>
                <a:ea typeface="微软雅黑" panose="020B0503020204020204" pitchFamily="34" charset="-122"/>
                <a:cs typeface="宋体" panose="02010600030101010101" pitchFamily="2" charset="-122"/>
              </a:rPr>
              <a:t>规则：</a:t>
            </a:r>
            <a:r>
              <a:rPr kumimoji="1" lang="en-US" altLang="zh-CN" dirty="0">
                <a:latin typeface="微软雅黑" panose="020B0503020204020204" pitchFamily="34" charset="-122"/>
                <a:ea typeface="微软雅黑" panose="020B0503020204020204" pitchFamily="34" charset="-122"/>
                <a:cs typeface="宋体" panose="02010600030101010101" pitchFamily="2" charset="-122"/>
              </a:rPr>
              <a:t>12</a:t>
            </a:r>
            <a:r>
              <a:rPr kumimoji="1" lang="zh-CN" altLang="en-US" dirty="0">
                <a:latin typeface="微软雅黑" panose="020B0503020204020204" pitchFamily="34" charset="-122"/>
                <a:ea typeface="微软雅黑" panose="020B0503020204020204" pitchFamily="34" charset="-122"/>
                <a:cs typeface="宋体" panose="02010600030101010101" pitchFamily="2" charset="-122"/>
              </a:rPr>
              <a:t>个字符以内，不能为空</a:t>
            </a:r>
            <a:endParaRPr kumimoji="1" lang="en-US" altLang="zh-CN" dirty="0">
              <a:latin typeface="微软雅黑" panose="020B0503020204020204" pitchFamily="34" charset="-122"/>
              <a:ea typeface="微软雅黑" panose="020B0503020204020204" pitchFamily="34" charset="-122"/>
              <a:cs typeface="宋体" panose="02010600030101010101" pitchFamily="2" charset="-122"/>
            </a:endParaRPr>
          </a:p>
          <a:p>
            <a:pPr marL="0" indent="0">
              <a:lnSpc>
                <a:spcPct val="130000"/>
              </a:lnSpc>
              <a:spcAft>
                <a:spcPts val="0"/>
              </a:spcAft>
            </a:pPr>
            <a:r>
              <a:rPr kumimoji="1" lang="en-US" altLang="zh-CN" dirty="0">
                <a:latin typeface="微软雅黑" panose="020B0503020204020204" pitchFamily="34" charset="-122"/>
                <a:ea typeface="微软雅黑" panose="020B0503020204020204" pitchFamily="34" charset="-122"/>
                <a:cs typeface="宋体" panose="02010600030101010101" pitchFamily="2" charset="-122"/>
              </a:rPr>
              <a:t>   </a:t>
            </a:r>
            <a:r>
              <a:rPr kumimoji="1" lang="zh-CN" altLang="en-US" dirty="0">
                <a:latin typeface="微软雅黑" panose="020B0503020204020204" pitchFamily="34" charset="-122"/>
                <a:ea typeface="微软雅黑" panose="020B0503020204020204" pitchFamily="34" charset="-122"/>
                <a:cs typeface="宋体" panose="02010600030101010101" pitchFamily="2" charset="-122"/>
              </a:rPr>
              <a:t>只能用字母、数字、</a:t>
            </a:r>
            <a:r>
              <a:rPr kumimoji="1" lang="en-US" altLang="zh-CN" dirty="0">
                <a:latin typeface="微软雅黑" panose="020B0503020204020204" pitchFamily="34" charset="-122"/>
                <a:ea typeface="微软雅黑" panose="020B0503020204020204" pitchFamily="34" charset="-122"/>
                <a:cs typeface="宋体" panose="02010600030101010101" pitchFamily="2" charset="-122"/>
              </a:rPr>
              <a:t>_ </a:t>
            </a:r>
            <a:r>
              <a:rPr kumimoji="1" lang="zh-CN" altLang="en-US" dirty="0">
                <a:latin typeface="微软雅黑" panose="020B0503020204020204" pitchFamily="34" charset="-122"/>
                <a:ea typeface="微软雅黑" panose="020B0503020204020204" pitchFamily="34" charset="-122"/>
                <a:cs typeface="宋体" panose="02010600030101010101" pitchFamily="2" charset="-122"/>
              </a:rPr>
              <a:t>、</a:t>
            </a:r>
            <a:r>
              <a:rPr kumimoji="1" lang="en-US" altLang="zh-CN" dirty="0">
                <a:latin typeface="微软雅黑" panose="020B0503020204020204" pitchFamily="34" charset="-122"/>
                <a:ea typeface="微软雅黑" panose="020B0503020204020204" pitchFamily="34" charset="-122"/>
                <a:cs typeface="宋体" panose="02010600030101010101" pitchFamily="2" charset="-122"/>
              </a:rPr>
              <a:t>-</a:t>
            </a:r>
            <a:r>
              <a:rPr kumimoji="1" lang="zh-CN" altLang="en-US" dirty="0">
                <a:latin typeface="微软雅黑" panose="020B0503020204020204" pitchFamily="34" charset="-122"/>
                <a:ea typeface="微软雅黑" panose="020B0503020204020204" pitchFamily="34" charset="-122"/>
                <a:cs typeface="宋体" panose="02010600030101010101" pitchFamily="2" charset="-122"/>
              </a:rPr>
              <a:t>，不能用空格</a:t>
            </a:r>
            <a:endParaRPr kumimoji="1" lang="en-US" altLang="zh-CN" dirty="0">
              <a:latin typeface="微软雅黑" panose="020B0503020204020204" pitchFamily="34" charset="-122"/>
              <a:ea typeface="微软雅黑" panose="020B0503020204020204" pitchFamily="34" charset="-122"/>
              <a:cs typeface="宋体" panose="02010600030101010101" pitchFamily="2" charset="-122"/>
            </a:endParaRPr>
          </a:p>
          <a:p>
            <a:pPr marL="0" indent="0">
              <a:lnSpc>
                <a:spcPct val="130000"/>
              </a:lnSpc>
              <a:spcAft>
                <a:spcPts val="0"/>
              </a:spcAft>
            </a:pPr>
            <a:r>
              <a:rPr kumimoji="1" lang="en-US" altLang="zh-CN" dirty="0">
                <a:latin typeface="微软雅黑" panose="020B0503020204020204" pitchFamily="34" charset="-122"/>
                <a:ea typeface="微软雅黑" panose="020B0503020204020204" pitchFamily="34" charset="-122"/>
                <a:cs typeface="宋体" panose="02010600030101010101" pitchFamily="2" charset="-122"/>
              </a:rPr>
              <a:t>   </a:t>
            </a:r>
            <a:r>
              <a:rPr kumimoji="1" lang="zh-CN" altLang="en-US" dirty="0">
                <a:latin typeface="微软雅黑" panose="020B0503020204020204" pitchFamily="34" charset="-122"/>
                <a:ea typeface="微软雅黑" panose="020B0503020204020204" pitchFamily="34" charset="-122"/>
                <a:cs typeface="宋体" panose="02010600030101010101" pitchFamily="2" charset="-122"/>
              </a:rPr>
              <a:t>以字母开始</a:t>
            </a:r>
            <a:endParaRPr kumimoji="1" lang="en-US" altLang="zh-CN" dirty="0">
              <a:latin typeface="微软雅黑" panose="020B0503020204020204" pitchFamily="34" charset="-122"/>
              <a:ea typeface="微软雅黑" panose="020B0503020204020204" pitchFamily="34" charset="-122"/>
              <a:cs typeface="宋体" panose="02010600030101010101" pitchFamily="2" charset="-122"/>
            </a:endParaRPr>
          </a:p>
          <a:p>
            <a:pPr marL="0" indent="0">
              <a:lnSpc>
                <a:spcPct val="130000"/>
              </a:lnSpc>
              <a:spcAft>
                <a:spcPts val="0"/>
              </a:spcAft>
            </a:pPr>
            <a:r>
              <a:rPr kumimoji="1" lang="en-US" altLang="zh-CN" dirty="0">
                <a:latin typeface="微软雅黑" panose="020B0503020204020204" pitchFamily="34" charset="-122"/>
                <a:ea typeface="微软雅黑" panose="020B0503020204020204" pitchFamily="34" charset="-122"/>
                <a:cs typeface="宋体" panose="02010600030101010101" pitchFamily="2" charset="-122"/>
              </a:rPr>
              <a:t>   </a:t>
            </a:r>
            <a:r>
              <a:rPr kumimoji="1" lang="zh-CN" altLang="en-US" dirty="0">
                <a:latin typeface="微软雅黑" panose="020B0503020204020204" pitchFamily="34" charset="-122"/>
                <a:ea typeface="微软雅黑" panose="020B0503020204020204" pitchFamily="34" charset="-122"/>
                <a:cs typeface="宋体" panose="02010600030101010101" pitchFamily="2" charset="-122"/>
              </a:rPr>
              <a:t>大小写不敏感</a:t>
            </a:r>
            <a:endParaRPr kumimoji="1" lang="en-US" altLang="zh-CN" dirty="0">
              <a:latin typeface="微软雅黑" panose="020B0503020204020204" pitchFamily="34" charset="-122"/>
              <a:ea typeface="微软雅黑" panose="020B0503020204020204" pitchFamily="34" charset="-122"/>
              <a:cs typeface="宋体" panose="02010600030101010101" pitchFamily="2" charset="-122"/>
            </a:endParaRPr>
          </a:p>
          <a:p>
            <a:pPr marL="0" indent="0">
              <a:lnSpc>
                <a:spcPct val="130000"/>
              </a:lnSpc>
              <a:buNone/>
            </a:pPr>
            <a:endParaRPr kumimoji="1" lang="en-US" altLang="zh-CN" dirty="0">
              <a:latin typeface="微软雅黑" panose="020B0503020204020204" pitchFamily="34" charset="-122"/>
              <a:ea typeface="微软雅黑" panose="020B0503020204020204" pitchFamily="34" charset="-122"/>
              <a:cs typeface="宋体" panose="02010600030101010101" pitchFamily="2" charset="-122"/>
            </a:endParaRPr>
          </a:p>
          <a:p>
            <a:pPr marL="0" indent="0">
              <a:lnSpc>
                <a:spcPct val="130000"/>
              </a:lnSpc>
              <a:spcAft>
                <a:spcPts val="0"/>
              </a:spcAft>
            </a:pPr>
            <a:r>
              <a:rPr kumimoji="1" lang="en-US" altLang="zh-CN" dirty="0">
                <a:solidFill>
                  <a:srgbClr val="3366FF"/>
                </a:solidFill>
                <a:latin typeface="微软雅黑" panose="020B0503020204020204" pitchFamily="34" charset="-122"/>
                <a:ea typeface="微软雅黑" panose="020B0503020204020204" pitchFamily="34" charset="-122"/>
                <a:cs typeface="宋体" panose="02010600030101010101" pitchFamily="2" charset="-122"/>
              </a:rPr>
              <a:t>2. Password</a:t>
            </a:r>
            <a:endParaRPr kumimoji="1" lang="en-US" altLang="zh-CN" dirty="0">
              <a:solidFill>
                <a:srgbClr val="3366FF"/>
              </a:solidFill>
              <a:latin typeface="微软雅黑" panose="020B0503020204020204" pitchFamily="34" charset="-122"/>
              <a:ea typeface="微软雅黑" panose="020B0503020204020204" pitchFamily="34" charset="-122"/>
              <a:cs typeface="宋体" panose="02010600030101010101" pitchFamily="2" charset="-122"/>
            </a:endParaRPr>
          </a:p>
          <a:p>
            <a:pPr marL="0" indent="0">
              <a:lnSpc>
                <a:spcPct val="130000"/>
              </a:lnSpc>
              <a:spcAft>
                <a:spcPts val="0"/>
              </a:spcAft>
            </a:pPr>
            <a:r>
              <a:rPr kumimoji="1" lang="zh-CN" altLang="en-US" dirty="0">
                <a:latin typeface="微软雅黑" panose="020B0503020204020204" pitchFamily="34" charset="-122"/>
                <a:ea typeface="微软雅黑" panose="020B0503020204020204" pitchFamily="34" charset="-122"/>
                <a:cs typeface="宋体" panose="02010600030101010101" pitchFamily="2" charset="-122"/>
              </a:rPr>
              <a:t> 规则：不少于</a:t>
            </a:r>
            <a:r>
              <a:rPr kumimoji="1" lang="en-US" altLang="zh-CN" dirty="0">
                <a:latin typeface="微软雅黑" panose="020B0503020204020204" pitchFamily="34" charset="-122"/>
                <a:ea typeface="微软雅黑" panose="020B0503020204020204" pitchFamily="34" charset="-122"/>
                <a:cs typeface="宋体" panose="02010600030101010101" pitchFamily="2" charset="-122"/>
              </a:rPr>
              <a:t>6</a:t>
            </a:r>
            <a:r>
              <a:rPr kumimoji="1" lang="zh-CN" altLang="en-US" dirty="0">
                <a:latin typeface="微软雅黑" panose="020B0503020204020204" pitchFamily="34" charset="-122"/>
                <a:ea typeface="微软雅黑" panose="020B0503020204020204" pitchFamily="34" charset="-122"/>
                <a:cs typeface="宋体" panose="02010600030101010101" pitchFamily="2" charset="-122"/>
              </a:rPr>
              <a:t>个字符</a:t>
            </a:r>
            <a:endParaRPr kumimoji="1" lang="en-US" altLang="zh-CN" dirty="0">
              <a:latin typeface="微软雅黑" panose="020B0503020204020204" pitchFamily="34" charset="-122"/>
              <a:ea typeface="微软雅黑" panose="020B0503020204020204" pitchFamily="34" charset="-122"/>
              <a:cs typeface="宋体" panose="02010600030101010101" pitchFamily="2" charset="-122"/>
            </a:endParaRPr>
          </a:p>
          <a:p>
            <a:pPr marL="0" indent="0">
              <a:lnSpc>
                <a:spcPct val="130000"/>
              </a:lnSpc>
            </a:pPr>
            <a:r>
              <a:rPr kumimoji="1" lang="en-US" altLang="zh-CN" dirty="0">
                <a:latin typeface="微软雅黑" panose="020B0503020204020204" pitchFamily="34" charset="-122"/>
                <a:ea typeface="微软雅黑" panose="020B0503020204020204" pitchFamily="34" charset="-122"/>
                <a:cs typeface="宋体" panose="02010600030101010101" pitchFamily="2" charset="-122"/>
              </a:rPr>
              <a:t> </a:t>
            </a:r>
            <a:r>
              <a:rPr kumimoji="1" lang="zh-CN" altLang="en-US" dirty="0">
                <a:latin typeface="微软雅黑" panose="020B0503020204020204" pitchFamily="34" charset="-122"/>
                <a:ea typeface="微软雅黑" panose="020B0503020204020204" pitchFamily="34" charset="-122"/>
                <a:cs typeface="宋体" panose="02010600030101010101" pitchFamily="2" charset="-122"/>
              </a:rPr>
              <a:t>大小写敏感</a:t>
            </a:r>
            <a:endParaRPr kumimoji="1" lang="en-US" altLang="zh-CN" dirty="0">
              <a:latin typeface="微软雅黑" panose="020B0503020204020204" pitchFamily="34" charset="-122"/>
              <a:ea typeface="微软雅黑" panose="020B0503020204020204" pitchFamily="34" charset="-122"/>
              <a:cs typeface="宋体" panose="02010600030101010101" pitchFamily="2" charset="-122"/>
            </a:endParaRPr>
          </a:p>
          <a:p>
            <a:pPr marL="0" indent="0"/>
            <a:endParaRPr kumimoji="1"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758330" y="1886634"/>
            <a:ext cx="7627340" cy="783590"/>
          </a:xfrm>
          <a:prstGeom prst="rect">
            <a:avLst/>
          </a:prstGeom>
        </p:spPr>
        <p:txBody>
          <a:bodyPr wrap="square">
            <a:spAutoFit/>
          </a:bodyPr>
          <a:lstStyle/>
          <a:p>
            <a:pPr algn="ctr">
              <a:spcAft>
                <a:spcPts val="0"/>
              </a:spcAft>
            </a:pPr>
            <a:r>
              <a:rPr lang="en-US" altLang="zh-CN" sz="4500" b="1" dirty="0">
                <a:ln w="19050">
                  <a:noFill/>
                </a:ln>
                <a:solidFill>
                  <a:srgbClr val="FFFFFF"/>
                </a:solidFill>
                <a:latin typeface="微软雅黑" panose="020B0503020204020204" pitchFamily="34" charset="-122"/>
                <a:ea typeface="微软雅黑" panose="020B0503020204020204" pitchFamily="34" charset="-122"/>
              </a:rPr>
              <a:t>3.3 </a:t>
            </a:r>
            <a:r>
              <a:rPr lang="zh-CN" altLang="zh-CN" sz="4500" b="1" dirty="0">
                <a:ln w="19050">
                  <a:noFill/>
                </a:ln>
                <a:solidFill>
                  <a:srgbClr val="FFFFFF"/>
                </a:solidFill>
                <a:latin typeface="微软雅黑" panose="020B0503020204020204" pitchFamily="34" charset="-122"/>
                <a:ea typeface="微软雅黑" panose="020B0503020204020204" pitchFamily="34" charset="-122"/>
              </a:rPr>
              <a:t>基于组合及其优化的方法</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309428" y="3028266"/>
            <a:ext cx="2525143" cy="1753235"/>
          </a:xfrm>
          <a:prstGeom prst="rect">
            <a:avLst/>
          </a:prstGeom>
          <a:noFill/>
        </p:spPr>
        <p:txBody>
          <a:bodyPr wrap="square">
            <a:spAutoFit/>
          </a:bodyPr>
          <a:lstStyle/>
          <a:p>
            <a:pPr>
              <a:lnSpc>
                <a:spcPct val="150000"/>
              </a:lnSpc>
              <a:spcAft>
                <a:spcPts val="0"/>
              </a:spcAft>
            </a:pPr>
            <a:r>
              <a:rPr lang="en-US"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3.3.1 </a:t>
            </a:r>
            <a:r>
              <a:rPr lang="zh-CN"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判定表方法</a:t>
            </a:r>
            <a:endParaRPr lang="zh-CN"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spcBef>
                <a:spcPts val="0"/>
              </a:spcBef>
              <a:spcAft>
                <a:spcPts val="0"/>
              </a:spcAft>
            </a:pPr>
            <a:r>
              <a:rPr lang="en-US"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3.3.2 </a:t>
            </a:r>
            <a:r>
              <a:rPr lang="zh-CN"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因果图法</a:t>
            </a:r>
            <a:endParaRPr lang="zh-CN"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spcBef>
                <a:spcPts val="0"/>
              </a:spcBef>
              <a:spcAft>
                <a:spcPts val="0"/>
              </a:spcAft>
            </a:pPr>
            <a:r>
              <a:rPr lang="en-US"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3.3.3 Pair-wise</a:t>
            </a:r>
            <a:r>
              <a:rPr lang="zh-CN"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方法</a:t>
            </a:r>
            <a:endParaRPr lang="zh-CN"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spcBef>
                <a:spcPts val="0"/>
              </a:spcBef>
            </a:pPr>
            <a:r>
              <a:rPr lang="en-US"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3.3.4 </a:t>
            </a:r>
            <a:r>
              <a:rPr lang="zh-CN"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正交试验法</a:t>
            </a:r>
            <a:endParaRPr lang="zh-CN"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en-US" altLang="zh-CN" sz="2800" dirty="0"/>
              <a:t>3.3.1</a:t>
            </a:r>
            <a:r>
              <a:rPr lang="zh-CN" altLang="en-US" sz="2800" dirty="0"/>
              <a:t> 判定表</a:t>
            </a:r>
            <a:r>
              <a:rPr lang="zh-CN" altLang="en-US" dirty="0"/>
              <a:t>方法</a:t>
            </a:r>
            <a:endParaRPr kumimoji="1" lang="zh-CN" altLang="en-US" dirty="0"/>
          </a:p>
        </p:txBody>
      </p:sp>
      <p:sp>
        <p:nvSpPr>
          <p:cNvPr id="4" name="Rectangle 3"/>
          <p:cNvSpPr txBox="1">
            <a:spLocks noChangeArrowheads="1"/>
          </p:cNvSpPr>
          <p:nvPr/>
        </p:nvSpPr>
        <p:spPr>
          <a:xfrm>
            <a:off x="582037" y="1059582"/>
            <a:ext cx="7591001" cy="302433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indent="-266700" eaLnBrk="0" hangingPunct="0">
              <a:lnSpc>
                <a:spcPct val="150000"/>
              </a:lnSpc>
              <a:spcBef>
                <a:spcPct val="0"/>
              </a:spcBef>
              <a:spcAft>
                <a:spcPts val="0"/>
              </a:spcAft>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在实际应用中，许多输入是由多个因素构成，而不是单一因素，这时就需要多因素组合分析</a:t>
            </a:r>
            <a:r>
              <a:rPr lang="zh-CN" altLang="de-DE"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a:t>
            </a:r>
            <a:endPar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lnSpc>
                <a:spcPct val="150000"/>
              </a:lnSpc>
              <a:spcBef>
                <a:spcPts val="0"/>
              </a:spcBef>
              <a:spcAft>
                <a:spcPts val="0"/>
              </a:spcAft>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对于多因素，有时可以直接对</a:t>
            </a:r>
            <a:r>
              <a:rPr lang="zh-CN" altLang="en-US" sz="1800" b="1" dirty="0">
                <a:solidFill>
                  <a:srgbClr val="C00000"/>
                </a:solidFill>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输入条件（成立或不成立）</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进行组合设计，不需要进行因果分析，这时就采用判定表方法。</a:t>
            </a:r>
            <a:endPar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lnSpc>
                <a:spcPct val="150000"/>
              </a:lnSpc>
              <a:spcBef>
                <a:spcPts val="0"/>
              </a:spcBef>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判定表由“</a:t>
            </a:r>
            <a:r>
              <a:rPr lang="zh-CN" altLang="en-US" sz="1800" b="1" u="sng"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条件和活动</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”两部分组成，</a:t>
            </a:r>
            <a:r>
              <a:rPr lang="zh-CN" altLang="en-US" sz="1800" b="1" u="sng"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即列出一个测试活动执行所需的条件组合</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，所有可能的条件（输入）组合定义了一系列的选择，而测试活动（</a:t>
            </a:r>
            <a:r>
              <a:rPr lang="zh-CN" altLang="en-US" sz="18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结果输出</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）需要考虑每一个选择。</a:t>
            </a:r>
            <a:endPar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2800" dirty="0"/>
              <a:t>判定表</a:t>
            </a:r>
            <a:r>
              <a:rPr lang="zh-CN" altLang="en-US" dirty="0"/>
              <a:t>方法术语及应用</a:t>
            </a:r>
            <a:endParaRPr kumimoji="1" lang="zh-CN" altLang="en-US" dirty="0"/>
          </a:p>
        </p:txBody>
      </p:sp>
      <p:sp>
        <p:nvSpPr>
          <p:cNvPr id="4" name="Rectangle 3"/>
          <p:cNvSpPr txBox="1">
            <a:spLocks noChangeArrowheads="1"/>
          </p:cNvSpPr>
          <p:nvPr/>
        </p:nvSpPr>
        <p:spPr>
          <a:xfrm>
            <a:off x="329052" y="1141055"/>
            <a:ext cx="4403205" cy="2904957"/>
          </a:xfrm>
          <a:prstGeom prst="rect">
            <a:avLst/>
          </a:prstGeom>
        </p:spPr>
        <p:txBody>
          <a:bodyPr>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indent="-266700" eaLnBrk="0" hangingPunct="0">
              <a:lnSpc>
                <a:spcPct val="150000"/>
              </a:lnSpc>
              <a:spcBef>
                <a:spcPct val="0"/>
              </a:spcBef>
              <a:spcAft>
                <a:spcPts val="0"/>
              </a:spcAft>
              <a:buClr>
                <a:srgbClr val="91AC4E"/>
              </a:buClr>
              <a:buSzPct val="80000"/>
              <a:buFont typeface="Wingdings" panose="05000000000000000000" pitchFamily="2" charset="2"/>
              <a:buChar char="p"/>
              <a:defRPr/>
            </a:pPr>
            <a:r>
              <a:rPr lang="zh-CN" altLang="en-US" sz="1800" b="1" u="sng" dirty="0">
                <a:solidFill>
                  <a:srgbClr val="0000FF"/>
                </a:solidFill>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条件桩</a:t>
            </a:r>
            <a:r>
              <a:rPr lang="zh-CN" altLang="en-US" sz="1800" b="1" dirty="0">
                <a:solidFill>
                  <a:srgbClr val="0000FF"/>
                </a:solidFill>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问题的所有条件</a:t>
            </a:r>
            <a:endPar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lnSpc>
                <a:spcPct val="150000"/>
              </a:lnSpc>
              <a:spcBef>
                <a:spcPct val="0"/>
              </a:spcBef>
              <a:buClr>
                <a:srgbClr val="91AC4E"/>
              </a:buClr>
              <a:buSzPct val="80000"/>
              <a:buFont typeface="Wingdings" panose="05000000000000000000" pitchFamily="2" charset="2"/>
              <a:buChar char="p"/>
              <a:defRPr/>
            </a:pPr>
            <a:r>
              <a:rPr lang="zh-CN" altLang="en-US" sz="1800" b="1" u="sng" dirty="0">
                <a:solidFill>
                  <a:srgbClr val="0000FF"/>
                </a:solidFill>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动作桩</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：针对问题所采取的动作</a:t>
            </a:r>
            <a:endPar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lnSpc>
                <a:spcPct val="150000"/>
              </a:lnSpc>
              <a:spcBef>
                <a:spcPct val="0"/>
              </a:spcBef>
              <a:buClr>
                <a:srgbClr val="91AC4E"/>
              </a:buClr>
              <a:buSzPct val="80000"/>
              <a:buFont typeface="Wingdings" panose="05000000000000000000" pitchFamily="2" charset="2"/>
              <a:buChar char="p"/>
              <a:defRPr/>
            </a:pPr>
            <a:r>
              <a:rPr lang="zh-CN" altLang="en-US" sz="1800" b="1" u="sng" dirty="0">
                <a:solidFill>
                  <a:srgbClr val="0000FF"/>
                </a:solidFill>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条件项</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：所列条件的具体赋值（输出） </a:t>
            </a:r>
            <a:endPar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lnSpc>
                <a:spcPct val="150000"/>
              </a:lnSpc>
              <a:spcBef>
                <a:spcPct val="0"/>
              </a:spcBef>
              <a:buClr>
                <a:srgbClr val="91AC4E"/>
              </a:buClr>
              <a:buSzPct val="80000"/>
              <a:buFont typeface="Wingdings" panose="05000000000000000000" pitchFamily="2" charset="2"/>
              <a:buChar char="p"/>
              <a:defRPr/>
            </a:pPr>
            <a:r>
              <a:rPr lang="zh-CN" altLang="en-US" sz="1800" b="1" u="sng" dirty="0">
                <a:solidFill>
                  <a:srgbClr val="0000FF"/>
                </a:solidFill>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动作项</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：在条件项组合情况下应采取的动作（输出）</a:t>
            </a:r>
            <a:endPar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lnSpc>
                <a:spcPct val="150000"/>
              </a:lnSpc>
              <a:spcBef>
                <a:spcPct val="0"/>
              </a:spcBef>
              <a:buClr>
                <a:srgbClr val="91AC4E"/>
              </a:buClr>
              <a:buSzPct val="80000"/>
              <a:buFont typeface="Wingdings" panose="05000000000000000000" pitchFamily="2" charset="2"/>
              <a:buChar char="p"/>
              <a:defRPr/>
            </a:pPr>
            <a:r>
              <a:rPr lang="zh-CN" altLang="en-US" sz="1800" b="1" u="sng" dirty="0">
                <a:solidFill>
                  <a:srgbClr val="0000FF"/>
                </a:solidFill>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规则</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：任何一个条件组合的特定取值及其相应的动作</a:t>
            </a:r>
            <a:endPar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p:txBody>
      </p:sp>
      <p:pic>
        <p:nvPicPr>
          <p:cNvPr id="5" name="图片 1"/>
          <p:cNvPicPr>
            <a:picLocks noChangeAspect="1"/>
          </p:cNvPicPr>
          <p:nvPr/>
        </p:nvPicPr>
        <p:blipFill rotWithShape="1">
          <a:blip r:embed="rId1">
            <a:extLst>
              <a:ext uri="{28A0092B-C50C-407E-A947-70E740481C1C}">
                <a14:useLocalDpi xmlns:a14="http://schemas.microsoft.com/office/drawing/2010/main" val="0"/>
              </a:ext>
            </a:extLst>
          </a:blip>
          <a:srcRect b="14973"/>
          <a:stretch>
            <a:fillRect/>
          </a:stretch>
        </p:blipFill>
        <p:spPr bwMode="auto">
          <a:xfrm>
            <a:off x="4746463" y="1257736"/>
            <a:ext cx="4371777" cy="2788276"/>
          </a:xfrm>
          <a:prstGeom prst="rect">
            <a:avLst/>
          </a:prstGeom>
          <a:noFill/>
          <a:ln>
            <a:noFill/>
          </a:ln>
        </p:spPr>
      </p:pic>
      <p:sp>
        <p:nvSpPr>
          <p:cNvPr id="6" name="矩形 5"/>
          <p:cNvSpPr/>
          <p:nvPr/>
        </p:nvSpPr>
        <p:spPr>
          <a:xfrm>
            <a:off x="5151159" y="1746009"/>
            <a:ext cx="239465" cy="829945"/>
          </a:xfrm>
          <a:prstGeom prst="rect">
            <a:avLst/>
          </a:prstGeom>
        </p:spPr>
        <p:txBody>
          <a:bodyPr wrap="square">
            <a:spAutoFit/>
          </a:bodyPr>
          <a:lstStyle/>
          <a:p>
            <a:pPr algn="ctr">
              <a:spcAft>
                <a:spcPts val="0"/>
              </a:spcAft>
            </a:pPr>
            <a:r>
              <a:rPr lang="zh-CN" altLang="en-US" sz="1600" dirty="0">
                <a:solidFill>
                  <a:srgbClr val="FF0000"/>
                </a:solidFill>
                <a:latin typeface="微软雅黑" panose="020B0503020204020204" pitchFamily="34" charset="-122"/>
                <a:ea typeface="微软雅黑" panose="020B0503020204020204" pitchFamily="34" charset="-122"/>
              </a:rPr>
              <a:t>条件桩</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7" name="矩形 6"/>
          <p:cNvSpPr/>
          <p:nvPr/>
        </p:nvSpPr>
        <p:spPr>
          <a:xfrm>
            <a:off x="5094411" y="2786746"/>
            <a:ext cx="352963" cy="829945"/>
          </a:xfrm>
          <a:prstGeom prst="rect">
            <a:avLst/>
          </a:prstGeom>
        </p:spPr>
        <p:txBody>
          <a:bodyPr wrap="square">
            <a:spAutoFit/>
          </a:bodyPr>
          <a:lstStyle/>
          <a:p>
            <a:pPr>
              <a:spcAft>
                <a:spcPts val="0"/>
              </a:spcAft>
            </a:pPr>
            <a:r>
              <a:rPr lang="zh-CN" altLang="en-US" sz="1600" dirty="0">
                <a:solidFill>
                  <a:srgbClr val="FF0000"/>
                </a:solidFill>
                <a:latin typeface="微软雅黑" panose="020B0503020204020204" pitchFamily="34" charset="-122"/>
                <a:ea typeface="微软雅黑" panose="020B0503020204020204" pitchFamily="34" charset="-122"/>
              </a:rPr>
              <a:t>动作桩</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8" name="矩形 7"/>
          <p:cNvSpPr/>
          <p:nvPr/>
        </p:nvSpPr>
        <p:spPr>
          <a:xfrm>
            <a:off x="6434590" y="588487"/>
            <a:ext cx="647065" cy="337185"/>
          </a:xfrm>
          <a:prstGeom prst="rect">
            <a:avLst/>
          </a:prstGeom>
        </p:spPr>
        <p:txBody>
          <a:bodyPr wrap="square">
            <a:spAutoFit/>
          </a:bodyPr>
          <a:lstStyle/>
          <a:p>
            <a:pPr>
              <a:spcAft>
                <a:spcPts val="0"/>
              </a:spcAft>
            </a:pPr>
            <a:r>
              <a:rPr lang="zh-CN" altLang="en-US" sz="1600" dirty="0">
                <a:solidFill>
                  <a:srgbClr val="000090"/>
                </a:solidFill>
                <a:latin typeface="微软雅黑" panose="020B0503020204020204" pitchFamily="34" charset="-122"/>
                <a:ea typeface="微软雅黑" panose="020B0503020204020204" pitchFamily="34" charset="-122"/>
              </a:rPr>
              <a:t>规则</a:t>
            </a:r>
            <a:endParaRPr lang="zh-CN" altLang="en-US" sz="1600" dirty="0">
              <a:latin typeface="微软雅黑" panose="020B0503020204020204" pitchFamily="34" charset="-122"/>
              <a:ea typeface="微软雅黑" panose="020B0503020204020204" pitchFamily="34" charset="-122"/>
            </a:endParaRPr>
          </a:p>
        </p:txBody>
      </p:sp>
      <p:sp>
        <p:nvSpPr>
          <p:cNvPr id="9" name="下箭头 8"/>
          <p:cNvSpPr/>
          <p:nvPr/>
        </p:nvSpPr>
        <p:spPr>
          <a:xfrm>
            <a:off x="6588296" y="934899"/>
            <a:ext cx="239465" cy="796201"/>
          </a:xfrm>
          <a:prstGeom prst="downArrow">
            <a:avLst>
              <a:gd name="adj1" fmla="val 34254"/>
              <a:gd name="adj2" fmla="val 941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600">
              <a:latin typeface="微软雅黑" panose="020B0503020204020204" pitchFamily="34" charset="-122"/>
              <a:ea typeface="微软雅黑" panose="020B0503020204020204" pitchFamily="34" charset="-122"/>
            </a:endParaRPr>
          </a:p>
        </p:txBody>
      </p:sp>
      <p:sp>
        <p:nvSpPr>
          <p:cNvPr id="3" name="文本框 2"/>
          <p:cNvSpPr txBox="1"/>
          <p:nvPr/>
        </p:nvSpPr>
        <p:spPr>
          <a:xfrm>
            <a:off x="551208" y="4208601"/>
            <a:ext cx="8183880" cy="368300"/>
          </a:xfrm>
          <a:prstGeom prst="rect">
            <a:avLst/>
          </a:prstGeom>
          <a:noFill/>
        </p:spPr>
        <p:txBody>
          <a:bodyPr wrap="none" rtlCol="0">
            <a:spAutoFit/>
          </a:bodyPr>
          <a:lstStyle/>
          <a:p>
            <a:pPr>
              <a:spcAft>
                <a:spcPts val="0"/>
              </a:spcAft>
            </a:pPr>
            <a:r>
              <a:rPr kumimoji="1" lang="zh-CN" altLang="en-US" dirty="0">
                <a:solidFill>
                  <a:srgbClr val="C00000"/>
                </a:solidFill>
                <a:latin typeface="微软雅黑" panose="020B0503020204020204" pitchFamily="34" charset="-122"/>
                <a:ea typeface="微软雅黑" panose="020B0503020204020204" pitchFamily="34" charset="-122"/>
              </a:rPr>
              <a:t>最后每一列需要设计一条测试用例覆盖，有几条规则（组合）就有几条测试用例</a:t>
            </a:r>
            <a:endParaRPr kumimoji="1" lang="zh-CN" altLang="en-US"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2800" dirty="0"/>
              <a:t>判定表</a:t>
            </a:r>
            <a:r>
              <a:rPr lang="zh-CN" altLang="en-US" dirty="0"/>
              <a:t>组合优化讨论</a:t>
            </a:r>
            <a:endParaRPr kumimoji="1" lang="zh-CN" altLang="en-US" dirty="0"/>
          </a:p>
        </p:txBody>
      </p:sp>
      <p:pic>
        <p:nvPicPr>
          <p:cNvPr id="5" name="图片 1"/>
          <p:cNvPicPr>
            <a:picLocks noChangeAspect="1"/>
          </p:cNvPicPr>
          <p:nvPr/>
        </p:nvPicPr>
        <p:blipFill rotWithShape="1">
          <a:blip r:embed="rId1">
            <a:extLst>
              <a:ext uri="{28A0092B-C50C-407E-A947-70E740481C1C}">
                <a14:useLocalDpi xmlns:a14="http://schemas.microsoft.com/office/drawing/2010/main" val="0"/>
              </a:ext>
            </a:extLst>
          </a:blip>
          <a:srcRect b="14973"/>
          <a:stretch>
            <a:fillRect/>
          </a:stretch>
        </p:blipFill>
        <p:spPr bwMode="auto">
          <a:xfrm>
            <a:off x="1214384" y="839697"/>
            <a:ext cx="6393047" cy="4077422"/>
          </a:xfrm>
          <a:prstGeom prst="rect">
            <a:avLst/>
          </a:prstGeom>
          <a:noFill/>
          <a:ln>
            <a:noFill/>
          </a:ln>
        </p:spPr>
      </p:pic>
      <p:sp>
        <p:nvSpPr>
          <p:cNvPr id="6" name="矩形 5"/>
          <p:cNvSpPr/>
          <p:nvPr/>
        </p:nvSpPr>
        <p:spPr>
          <a:xfrm>
            <a:off x="1591811" y="1830851"/>
            <a:ext cx="239465" cy="829945"/>
          </a:xfrm>
          <a:prstGeom prst="rect">
            <a:avLst/>
          </a:prstGeom>
        </p:spPr>
        <p:txBody>
          <a:bodyPr wrap="square">
            <a:spAutoFit/>
          </a:bodyPr>
          <a:lstStyle/>
          <a:p>
            <a:pPr algn="ctr">
              <a:spcAft>
                <a:spcPts val="0"/>
              </a:spcAft>
            </a:pPr>
            <a:r>
              <a:rPr lang="zh-CN" altLang="en-US" sz="1600" dirty="0">
                <a:solidFill>
                  <a:srgbClr val="FF0000"/>
                </a:solidFill>
                <a:latin typeface="微软雅黑" panose="020B0503020204020204" pitchFamily="34" charset="-122"/>
                <a:ea typeface="微软雅黑" panose="020B0503020204020204" pitchFamily="34" charset="-122"/>
              </a:rPr>
              <a:t>条件桩</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7" name="矩形 6"/>
          <p:cNvSpPr/>
          <p:nvPr/>
        </p:nvSpPr>
        <p:spPr>
          <a:xfrm>
            <a:off x="1478313" y="3237503"/>
            <a:ext cx="352963" cy="829945"/>
          </a:xfrm>
          <a:prstGeom prst="rect">
            <a:avLst/>
          </a:prstGeom>
        </p:spPr>
        <p:txBody>
          <a:bodyPr wrap="square">
            <a:spAutoFit/>
          </a:bodyPr>
          <a:lstStyle/>
          <a:p>
            <a:pPr>
              <a:spcAft>
                <a:spcPts val="0"/>
              </a:spcAft>
            </a:pPr>
            <a:r>
              <a:rPr lang="zh-CN" altLang="en-US" sz="1600" dirty="0">
                <a:solidFill>
                  <a:srgbClr val="FF0000"/>
                </a:solidFill>
                <a:latin typeface="微软雅黑" panose="020B0503020204020204" pitchFamily="34" charset="-122"/>
                <a:ea typeface="微软雅黑" panose="020B0503020204020204" pitchFamily="34" charset="-122"/>
              </a:rPr>
              <a:t>动作桩</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5260157" y="1621409"/>
            <a:ext cx="969855" cy="2682394"/>
            <a:chOff x="5260157" y="1621409"/>
            <a:chExt cx="969855" cy="2682394"/>
          </a:xfrm>
        </p:grpSpPr>
        <p:sp>
          <p:nvSpPr>
            <p:cNvPr id="11" name="矩形 10"/>
            <p:cNvSpPr/>
            <p:nvPr/>
          </p:nvSpPr>
          <p:spPr>
            <a:xfrm>
              <a:off x="5260157" y="1621410"/>
              <a:ext cx="352963" cy="2682393"/>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5877049" y="1621409"/>
              <a:ext cx="352963" cy="2682393"/>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5" name="组合 14"/>
          <p:cNvGrpSpPr/>
          <p:nvPr/>
        </p:nvGrpSpPr>
        <p:grpSpPr>
          <a:xfrm>
            <a:off x="5260156" y="1623101"/>
            <a:ext cx="352961" cy="1252074"/>
            <a:chOff x="5260156" y="1623101"/>
            <a:chExt cx="969856" cy="1252074"/>
          </a:xfrm>
        </p:grpSpPr>
        <p:sp>
          <p:nvSpPr>
            <p:cNvPr id="13" name="矩形 12"/>
            <p:cNvSpPr/>
            <p:nvPr/>
          </p:nvSpPr>
          <p:spPr>
            <a:xfrm>
              <a:off x="5260157" y="1623101"/>
              <a:ext cx="969855" cy="545063"/>
            </a:xfrm>
            <a:prstGeom prst="rect">
              <a:avLst/>
            </a:prstGeom>
            <a:solidFill>
              <a:schemeClr val="accent6">
                <a:lumMod val="60000"/>
                <a:lumOff val="40000"/>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5260156" y="2546731"/>
              <a:ext cx="969855" cy="328444"/>
            </a:xfrm>
            <a:prstGeom prst="rect">
              <a:avLst/>
            </a:prstGeom>
            <a:solidFill>
              <a:schemeClr val="accent6">
                <a:lumMod val="60000"/>
                <a:lumOff val="40000"/>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1" name="组合 20"/>
          <p:cNvGrpSpPr/>
          <p:nvPr/>
        </p:nvGrpSpPr>
        <p:grpSpPr>
          <a:xfrm>
            <a:off x="5877042" y="1624595"/>
            <a:ext cx="352961" cy="1252074"/>
            <a:chOff x="5260156" y="1623101"/>
            <a:chExt cx="969856" cy="1252074"/>
          </a:xfrm>
        </p:grpSpPr>
        <p:sp>
          <p:nvSpPr>
            <p:cNvPr id="22" name="矩形 21"/>
            <p:cNvSpPr/>
            <p:nvPr/>
          </p:nvSpPr>
          <p:spPr>
            <a:xfrm>
              <a:off x="5260157" y="1623101"/>
              <a:ext cx="969855" cy="545063"/>
            </a:xfrm>
            <a:prstGeom prst="rect">
              <a:avLst/>
            </a:prstGeom>
            <a:solidFill>
              <a:schemeClr val="accent6">
                <a:lumMod val="60000"/>
                <a:lumOff val="40000"/>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5260156" y="2546731"/>
              <a:ext cx="969855" cy="328444"/>
            </a:xfrm>
            <a:prstGeom prst="rect">
              <a:avLst/>
            </a:prstGeom>
            <a:solidFill>
              <a:schemeClr val="accent6">
                <a:lumMod val="60000"/>
                <a:lumOff val="40000"/>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0" name="组合 19"/>
          <p:cNvGrpSpPr/>
          <p:nvPr/>
        </p:nvGrpSpPr>
        <p:grpSpPr>
          <a:xfrm>
            <a:off x="5260155" y="2202418"/>
            <a:ext cx="969853" cy="369332"/>
            <a:chOff x="5260155" y="2202418"/>
            <a:chExt cx="969853" cy="369332"/>
          </a:xfrm>
        </p:grpSpPr>
        <p:sp>
          <p:nvSpPr>
            <p:cNvPr id="18" name="文本框 17"/>
            <p:cNvSpPr txBox="1"/>
            <p:nvPr/>
          </p:nvSpPr>
          <p:spPr>
            <a:xfrm>
              <a:off x="5260155" y="2202418"/>
              <a:ext cx="352962" cy="369332"/>
            </a:xfrm>
            <a:prstGeom prst="rect">
              <a:avLst/>
            </a:prstGeom>
            <a:solidFill>
              <a:schemeClr val="accent5">
                <a:lumMod val="75000"/>
              </a:schemeClr>
            </a:solidFill>
          </p:spPr>
          <p:txBody>
            <a:bodyPr wrap="square" rtlCol="0">
              <a:spAutoFit/>
            </a:bodyPr>
            <a:lstStyle/>
            <a:p>
              <a:pPr algn="ctr"/>
              <a:r>
                <a:rPr kumimoji="1" lang="en-US" altLang="zh-CN" dirty="0">
                  <a:solidFill>
                    <a:schemeClr val="bg1"/>
                  </a:solidFill>
                </a:rPr>
                <a:t>-</a:t>
              </a:r>
              <a:endParaRPr kumimoji="1" lang="zh-CN" altLang="en-US" dirty="0">
                <a:solidFill>
                  <a:schemeClr val="bg1"/>
                </a:solidFill>
              </a:endParaRPr>
            </a:p>
          </p:txBody>
        </p:sp>
        <p:sp>
          <p:nvSpPr>
            <p:cNvPr id="19" name="文本框 18"/>
            <p:cNvSpPr txBox="1"/>
            <p:nvPr/>
          </p:nvSpPr>
          <p:spPr>
            <a:xfrm>
              <a:off x="5877046" y="2202418"/>
              <a:ext cx="352962" cy="369332"/>
            </a:xfrm>
            <a:prstGeom prst="rect">
              <a:avLst/>
            </a:prstGeom>
            <a:solidFill>
              <a:schemeClr val="accent5">
                <a:lumMod val="75000"/>
              </a:schemeClr>
            </a:solidFill>
          </p:spPr>
          <p:txBody>
            <a:bodyPr wrap="square" rtlCol="0">
              <a:spAutoFit/>
            </a:bodyPr>
            <a:lstStyle/>
            <a:p>
              <a:pPr algn="ctr"/>
              <a:r>
                <a:rPr kumimoji="1" lang="en-US" altLang="zh-CN" dirty="0">
                  <a:solidFill>
                    <a:schemeClr val="bg1"/>
                  </a:solidFill>
                </a:rPr>
                <a:t>-</a:t>
              </a:r>
              <a:endParaRPr kumimoji="1" lang="zh-CN" altLang="en-US" dirty="0">
                <a:solidFill>
                  <a:schemeClr val="bg1"/>
                </a:solidFill>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par>
                                <p:cTn id="13" presetID="3" presetClass="entr" presetSubtype="1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linds(horizontal)">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linds(horizontal)">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2800" dirty="0"/>
              <a:t>判定表</a:t>
            </a:r>
            <a:r>
              <a:rPr lang="zh-CN" altLang="en-US" dirty="0"/>
              <a:t>方法示例</a:t>
            </a:r>
            <a:endParaRPr kumimoji="1" lang="zh-CN" altLang="en-US" dirty="0"/>
          </a:p>
        </p:txBody>
      </p:sp>
      <p:graphicFrame>
        <p:nvGraphicFramePr>
          <p:cNvPr id="4" name="表格 3"/>
          <p:cNvGraphicFramePr>
            <a:graphicFrameLocks noGrp="1"/>
          </p:cNvGraphicFramePr>
          <p:nvPr/>
        </p:nvGraphicFramePr>
        <p:xfrm>
          <a:off x="1075533" y="926814"/>
          <a:ext cx="6863510" cy="3673467"/>
        </p:xfrm>
        <a:graphic>
          <a:graphicData uri="http://schemas.openxmlformats.org/drawingml/2006/table">
            <a:tbl>
              <a:tblPr firstRow="1" bandRow="1">
                <a:tableStyleId>{5C22544A-7EE6-4342-B048-85BDC9FD1C3A}</a:tableStyleId>
              </a:tblPr>
              <a:tblGrid>
                <a:gridCol w="591682"/>
                <a:gridCol w="591682"/>
                <a:gridCol w="2895893"/>
                <a:gridCol w="518001"/>
                <a:gridCol w="582751"/>
                <a:gridCol w="582751"/>
                <a:gridCol w="518001"/>
                <a:gridCol w="582749"/>
              </a:tblGrid>
              <a:tr h="401547">
                <a:tc>
                  <a:txBody>
                    <a:bodyPr/>
                    <a:lstStyle/>
                    <a:p>
                      <a:pPr algn="ctr"/>
                      <a:endParaRPr lang="zh-CN" altLang="en-US" sz="1500" dirty="0">
                        <a:solidFill>
                          <a:schemeClr val="accent2">
                            <a:lumMod val="75000"/>
                          </a:schemeClr>
                        </a:solidFill>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tc>
                <a:tc>
                  <a:txBody>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ID</a:t>
                      </a:r>
                      <a:endParaRPr lang="zh-CN" altLang="en-US" sz="160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34290" marB="34290"/>
                </a:tc>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项目名称</a:t>
                      </a:r>
                      <a:endParaRPr lang="zh-CN" altLang="en-US" sz="160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34290" marB="34290"/>
                </a:tc>
                <a:tc>
                  <a:txBody>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R1</a:t>
                      </a:r>
                      <a:endParaRPr lang="zh-CN" altLang="en-US" sz="160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34290" marB="34290"/>
                </a:tc>
                <a:tc>
                  <a:txBody>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R2</a:t>
                      </a:r>
                      <a:endParaRPr lang="zh-CN" altLang="en-US" sz="160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34290" marB="34290"/>
                </a:tc>
                <a:tc>
                  <a:txBody>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R3</a:t>
                      </a:r>
                      <a:endParaRPr lang="zh-CN" altLang="en-US" sz="160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34290" marB="34290"/>
                </a:tc>
                <a:tc>
                  <a:txBody>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R4</a:t>
                      </a:r>
                      <a:endParaRPr lang="zh-CN" altLang="en-US" sz="160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34290" marB="34290"/>
                </a:tc>
                <a:tc>
                  <a:txBody>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R5</a:t>
                      </a:r>
                      <a:endParaRPr lang="zh-CN" altLang="en-US" sz="160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34290" marB="34290"/>
                </a:tc>
              </a:tr>
              <a:tr h="408990">
                <a:tc rowSpan="3">
                  <a:txBody>
                    <a:bodyPr/>
                    <a:lstStyle/>
                    <a:p>
                      <a:pPr algn="ctr"/>
                      <a:r>
                        <a:rPr lang="zh-CN" altLang="en-US" sz="1500" dirty="0">
                          <a:latin typeface="宋体" panose="02010600030101010101" pitchFamily="2" charset="-122"/>
                          <a:ea typeface="宋体" panose="02010600030101010101" pitchFamily="2" charset="-122"/>
                          <a:cs typeface="宋体" panose="02010600030101010101" pitchFamily="2" charset="-122"/>
                        </a:rPr>
                        <a:t>条件项</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nchor="ctr">
                    <a:solidFill>
                      <a:schemeClr val="accent6">
                        <a:lumMod val="20000"/>
                        <a:lumOff val="80000"/>
                      </a:schemeClr>
                    </a:solidFill>
                  </a:tcPr>
                </a:tc>
                <a:tc>
                  <a:txBody>
                    <a:bodyPr/>
                    <a:lstStyle/>
                    <a:p>
                      <a:r>
                        <a:rPr lang="zh-CN" altLang="zh-CN" sz="1500" dirty="0">
                          <a:latin typeface="宋体" panose="02010600030101010101" pitchFamily="2" charset="-122"/>
                          <a:ea typeface="宋体" panose="02010600030101010101" pitchFamily="2" charset="-122"/>
                          <a:cs typeface="宋体" panose="02010600030101010101" pitchFamily="2" charset="-122"/>
                        </a:rPr>
                        <a:t>C</a:t>
                      </a:r>
                      <a:r>
                        <a:rPr lang="en-US" altLang="zh-CN" sz="1500" dirty="0">
                          <a:latin typeface="宋体" panose="02010600030101010101" pitchFamily="2" charset="-122"/>
                          <a:ea typeface="宋体" panose="02010600030101010101" pitchFamily="2" charset="-122"/>
                          <a:cs typeface="宋体" panose="02010600030101010101" pitchFamily="2" charset="-122"/>
                        </a:rPr>
                        <a:t>1</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chemeClr val="accent6">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500" i="0" dirty="0">
                          <a:solidFill>
                            <a:srgbClr val="000000"/>
                          </a:solidFill>
                          <a:latin typeface="华文楷体" panose="02010600040101010101" pitchFamily="2" charset="-122"/>
                          <a:ea typeface="华文楷体" panose="02010600040101010101" pitchFamily="2" charset="-122"/>
                        </a:rPr>
                        <a:t>此商品在经营范围</a:t>
                      </a:r>
                      <a:endParaRPr lang="en-US" altLang="zh-CN" sz="1500" i="0" dirty="0">
                        <a:solidFill>
                          <a:schemeClr val="tx2"/>
                        </a:solidFill>
                        <a:latin typeface="华文楷体" panose="02010600040101010101" pitchFamily="2" charset="-122"/>
                        <a:ea typeface="华文楷体" panose="02010600040101010101" pitchFamily="2" charset="-122"/>
                      </a:endParaRPr>
                    </a:p>
                  </a:txBody>
                  <a:tcPr marL="68580" marR="68580" marT="34290" marB="34290">
                    <a:solidFill>
                      <a:schemeClr val="accent6">
                        <a:lumMod val="20000"/>
                        <a:lumOff val="80000"/>
                      </a:schemeClr>
                    </a:solidFill>
                  </a:tcPr>
                </a:tc>
                <a:tc>
                  <a:txBody>
                    <a:bodyPr/>
                    <a:lstStyle/>
                    <a:p>
                      <a:pPr algn="ctr"/>
                      <a:r>
                        <a:rPr lang="en-US" altLang="zh-CN" sz="1500" dirty="0">
                          <a:latin typeface="宋体" panose="02010600030101010101" pitchFamily="2" charset="-122"/>
                          <a:ea typeface="宋体" panose="02010600030101010101" pitchFamily="2" charset="-122"/>
                          <a:cs typeface="宋体" panose="02010600030101010101" pitchFamily="2" charset="-122"/>
                        </a:rPr>
                        <a:t>N</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chemeClr val="accent6">
                        <a:lumMod val="20000"/>
                        <a:lumOff val="80000"/>
                      </a:schemeClr>
                    </a:solidFill>
                  </a:tcPr>
                </a:tc>
                <a:tc>
                  <a:txBody>
                    <a:bodyPr/>
                    <a:lstStyle/>
                    <a:p>
                      <a:pPr algn="ctr"/>
                      <a:r>
                        <a:rPr lang="en-US" altLang="zh-CN" sz="1500" dirty="0">
                          <a:latin typeface="宋体" panose="02010600030101010101" pitchFamily="2" charset="-122"/>
                          <a:ea typeface="宋体" panose="02010600030101010101" pitchFamily="2" charset="-122"/>
                          <a:cs typeface="宋体" panose="02010600030101010101" pitchFamily="2" charset="-122"/>
                        </a:rPr>
                        <a:t>Y</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chemeClr val="accent6">
                        <a:lumMod val="20000"/>
                        <a:lumOff val="80000"/>
                      </a:schemeClr>
                    </a:solidFill>
                  </a:tcPr>
                </a:tc>
                <a:tc>
                  <a:txBody>
                    <a:bodyPr/>
                    <a:lstStyle/>
                    <a:p>
                      <a:pPr algn="ctr"/>
                      <a:r>
                        <a:rPr lang="en-US" altLang="zh-CN" sz="1500">
                          <a:latin typeface="宋体" panose="02010600030101010101" pitchFamily="2" charset="-122"/>
                          <a:ea typeface="宋体" panose="02010600030101010101" pitchFamily="2" charset="-122"/>
                          <a:cs typeface="宋体" panose="02010600030101010101" pitchFamily="2" charset="-122"/>
                        </a:rPr>
                        <a:t>Y</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chemeClr val="accent6">
                        <a:lumMod val="20000"/>
                        <a:lumOff val="80000"/>
                      </a:schemeClr>
                    </a:solidFill>
                  </a:tcPr>
                </a:tc>
                <a:tc>
                  <a:txBody>
                    <a:bodyPr/>
                    <a:lstStyle/>
                    <a:p>
                      <a:pPr algn="ctr"/>
                      <a:r>
                        <a:rPr lang="en-US" altLang="zh-CN" sz="1500">
                          <a:latin typeface="宋体" panose="02010600030101010101" pitchFamily="2" charset="-122"/>
                          <a:ea typeface="宋体" panose="02010600030101010101" pitchFamily="2" charset="-122"/>
                          <a:cs typeface="宋体" panose="02010600030101010101" pitchFamily="2" charset="-122"/>
                        </a:rPr>
                        <a:t>Y</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chemeClr val="accent6">
                        <a:lumMod val="20000"/>
                        <a:lumOff val="80000"/>
                      </a:schemeClr>
                    </a:solidFill>
                  </a:tcPr>
                </a:tc>
                <a:tc>
                  <a:txBody>
                    <a:bodyPr/>
                    <a:lstStyle/>
                    <a:p>
                      <a:pPr algn="ctr"/>
                      <a:r>
                        <a:rPr lang="en-US" altLang="zh-CN" sz="1500" dirty="0">
                          <a:latin typeface="宋体" panose="02010600030101010101" pitchFamily="2" charset="-122"/>
                          <a:ea typeface="宋体" panose="02010600030101010101" pitchFamily="2" charset="-122"/>
                          <a:cs typeface="宋体" panose="02010600030101010101" pitchFamily="2" charset="-122"/>
                        </a:rPr>
                        <a:t>Y</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chemeClr val="accent6">
                        <a:lumMod val="20000"/>
                        <a:lumOff val="80000"/>
                      </a:schemeClr>
                    </a:solidFill>
                  </a:tcPr>
                </a:tc>
              </a:tr>
              <a:tr h="408990">
                <a:tc vMerge="1">
                  <a:tcPr/>
                </a:tc>
                <a:tc>
                  <a:txBody>
                    <a:bodyPr/>
                    <a:lstStyle/>
                    <a:p>
                      <a:r>
                        <a:rPr lang="zh-CN" altLang="zh-CN" sz="1500" dirty="0">
                          <a:latin typeface="宋体" panose="02010600030101010101" pitchFamily="2" charset="-122"/>
                          <a:ea typeface="宋体" panose="02010600030101010101" pitchFamily="2" charset="-122"/>
                          <a:cs typeface="宋体" panose="02010600030101010101" pitchFamily="2" charset="-122"/>
                        </a:rPr>
                        <a:t>C</a:t>
                      </a:r>
                      <a:r>
                        <a:rPr lang="en-US" altLang="zh-CN" sz="1500" dirty="0">
                          <a:latin typeface="宋体" panose="02010600030101010101" pitchFamily="2" charset="-122"/>
                          <a:ea typeface="宋体" panose="02010600030101010101" pitchFamily="2" charset="-122"/>
                          <a:cs typeface="宋体" panose="02010600030101010101" pitchFamily="2" charset="-122"/>
                        </a:rPr>
                        <a:t>2</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chemeClr val="accent6">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500" i="0" dirty="0">
                          <a:solidFill>
                            <a:srgbClr val="000000"/>
                          </a:solidFill>
                          <a:latin typeface="华文楷体" panose="02010600040101010101" pitchFamily="2" charset="-122"/>
                          <a:ea typeface="华文楷体" panose="02010600040101010101" pitchFamily="2" charset="-122"/>
                        </a:rPr>
                        <a:t>此商品可以发货</a:t>
                      </a:r>
                      <a:endParaRPr lang="en-US" altLang="zh-CN" sz="1500" i="0" dirty="0">
                        <a:solidFill>
                          <a:schemeClr val="tx2"/>
                        </a:solidFill>
                        <a:latin typeface="华文楷体" panose="02010600040101010101" pitchFamily="2" charset="-122"/>
                        <a:ea typeface="华文楷体" panose="02010600040101010101" pitchFamily="2" charset="-122"/>
                      </a:endParaRPr>
                    </a:p>
                  </a:txBody>
                  <a:tcPr marL="68580" marR="68580" marT="34290" marB="34290">
                    <a:solidFill>
                      <a:schemeClr val="accent6">
                        <a:lumMod val="20000"/>
                        <a:lumOff val="80000"/>
                      </a:schemeClr>
                    </a:solidFill>
                  </a:tcPr>
                </a:tc>
                <a:tc>
                  <a:txBody>
                    <a:bodyPr/>
                    <a:lstStyle/>
                    <a:p>
                      <a:pPr algn="ctr"/>
                      <a:r>
                        <a:rPr lang="en-US" altLang="zh-CN" sz="1500" dirty="0">
                          <a:latin typeface="宋体" panose="02010600030101010101" pitchFamily="2" charset="-122"/>
                          <a:ea typeface="宋体" panose="02010600030101010101" pitchFamily="2" charset="-122"/>
                          <a:cs typeface="宋体" panose="02010600030101010101" pitchFamily="2" charset="-122"/>
                        </a:rPr>
                        <a:t>-</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chemeClr val="accent6">
                        <a:lumMod val="20000"/>
                        <a:lumOff val="80000"/>
                      </a:schemeClr>
                    </a:solidFill>
                  </a:tcPr>
                </a:tc>
                <a:tc>
                  <a:txBody>
                    <a:bodyPr/>
                    <a:lstStyle/>
                    <a:p>
                      <a:pPr algn="ctr"/>
                      <a:r>
                        <a:rPr lang="en-US" altLang="zh-CN" sz="1500" dirty="0">
                          <a:latin typeface="宋体" panose="02010600030101010101" pitchFamily="2" charset="-122"/>
                          <a:ea typeface="宋体" panose="02010600030101010101" pitchFamily="2" charset="-122"/>
                          <a:cs typeface="宋体" panose="02010600030101010101" pitchFamily="2" charset="-122"/>
                        </a:rPr>
                        <a:t>Y</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chemeClr val="accent6">
                        <a:lumMod val="20000"/>
                        <a:lumOff val="80000"/>
                      </a:schemeClr>
                    </a:solidFill>
                  </a:tcPr>
                </a:tc>
                <a:tc>
                  <a:txBody>
                    <a:bodyPr/>
                    <a:lstStyle/>
                    <a:p>
                      <a:pPr algn="ctr"/>
                      <a:r>
                        <a:rPr lang="en-US" altLang="zh-CN" sz="1500" dirty="0">
                          <a:latin typeface="宋体" panose="02010600030101010101" pitchFamily="2" charset="-122"/>
                          <a:ea typeface="宋体" panose="02010600030101010101" pitchFamily="2" charset="-122"/>
                          <a:cs typeface="宋体" panose="02010600030101010101" pitchFamily="2" charset="-122"/>
                        </a:rPr>
                        <a:t>Y</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chemeClr val="accent6">
                        <a:lumMod val="20000"/>
                        <a:lumOff val="80000"/>
                      </a:schemeClr>
                    </a:solidFill>
                  </a:tcPr>
                </a:tc>
                <a:tc>
                  <a:txBody>
                    <a:bodyPr/>
                    <a:lstStyle/>
                    <a:p>
                      <a:pPr algn="ctr"/>
                      <a:r>
                        <a:rPr lang="en-US" altLang="zh-CN" sz="1500" dirty="0">
                          <a:latin typeface="宋体" panose="02010600030101010101" pitchFamily="2" charset="-122"/>
                          <a:ea typeface="宋体" panose="02010600030101010101" pitchFamily="2" charset="-122"/>
                          <a:cs typeface="宋体" panose="02010600030101010101" pitchFamily="2" charset="-122"/>
                        </a:rPr>
                        <a:t>N</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chemeClr val="accent6">
                        <a:lumMod val="20000"/>
                        <a:lumOff val="80000"/>
                      </a:schemeClr>
                    </a:solidFill>
                  </a:tcPr>
                </a:tc>
                <a:tc>
                  <a:txBody>
                    <a:bodyPr/>
                    <a:lstStyle/>
                    <a:p>
                      <a:pPr algn="ctr"/>
                      <a:r>
                        <a:rPr lang="en-US" altLang="zh-CN" sz="1500" dirty="0">
                          <a:latin typeface="宋体" panose="02010600030101010101" pitchFamily="2" charset="-122"/>
                          <a:ea typeface="宋体" panose="02010600030101010101" pitchFamily="2" charset="-122"/>
                          <a:cs typeface="宋体" panose="02010600030101010101" pitchFamily="2" charset="-122"/>
                        </a:rPr>
                        <a:t>N</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chemeClr val="accent6">
                        <a:lumMod val="20000"/>
                        <a:lumOff val="80000"/>
                      </a:schemeClr>
                    </a:solidFill>
                  </a:tcPr>
                </a:tc>
              </a:tr>
              <a:tr h="408990">
                <a:tc vMerge="1">
                  <a:tcPr/>
                </a:tc>
                <a:tc>
                  <a:txBody>
                    <a:bodyPr/>
                    <a:lstStyle/>
                    <a:p>
                      <a:r>
                        <a:rPr lang="en-US" altLang="zh-CN" sz="1500" dirty="0">
                          <a:latin typeface="宋体" panose="02010600030101010101" pitchFamily="2" charset="-122"/>
                          <a:ea typeface="宋体" panose="02010600030101010101" pitchFamily="2" charset="-122"/>
                          <a:cs typeface="宋体" panose="02010600030101010101" pitchFamily="2" charset="-122"/>
                        </a:rPr>
                        <a:t>C3</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chemeClr val="accent6">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500" i="0" dirty="0">
                          <a:solidFill>
                            <a:srgbClr val="000000"/>
                          </a:solidFill>
                          <a:latin typeface="华文楷体" panose="02010600040101010101" pitchFamily="2" charset="-122"/>
                          <a:ea typeface="华文楷体" panose="02010600040101010101" pitchFamily="2" charset="-122"/>
                        </a:rPr>
                        <a:t>此客户没有拖欠过付款</a:t>
                      </a:r>
                      <a:endParaRPr lang="en-US" altLang="zh-CN" sz="1500" i="0" dirty="0">
                        <a:solidFill>
                          <a:schemeClr val="tx2"/>
                        </a:solidFill>
                        <a:latin typeface="华文楷体" panose="02010600040101010101" pitchFamily="2" charset="-122"/>
                        <a:ea typeface="华文楷体" panose="02010600040101010101" pitchFamily="2" charset="-122"/>
                      </a:endParaRPr>
                    </a:p>
                  </a:txBody>
                  <a:tcPr marL="68580" marR="68580" marT="34290" marB="34290">
                    <a:solidFill>
                      <a:schemeClr val="accent6">
                        <a:lumMod val="20000"/>
                        <a:lumOff val="80000"/>
                      </a:schemeClr>
                    </a:solidFill>
                  </a:tcPr>
                </a:tc>
                <a:tc>
                  <a:txBody>
                    <a:bodyPr/>
                    <a:lstStyle/>
                    <a:p>
                      <a:pPr algn="ctr"/>
                      <a:r>
                        <a:rPr lang="en-US" altLang="zh-CN" sz="1500" dirty="0">
                          <a:latin typeface="宋体" panose="02010600030101010101" pitchFamily="2" charset="-122"/>
                          <a:ea typeface="宋体" panose="02010600030101010101" pitchFamily="2" charset="-122"/>
                          <a:cs typeface="宋体" panose="02010600030101010101" pitchFamily="2" charset="-122"/>
                        </a:rPr>
                        <a:t>-</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chemeClr val="accent6">
                        <a:lumMod val="20000"/>
                        <a:lumOff val="80000"/>
                      </a:schemeClr>
                    </a:solidFill>
                  </a:tcPr>
                </a:tc>
                <a:tc>
                  <a:txBody>
                    <a:bodyPr/>
                    <a:lstStyle/>
                    <a:p>
                      <a:pPr algn="ctr"/>
                      <a:r>
                        <a:rPr lang="en-US" altLang="zh-CN" sz="1500" dirty="0">
                          <a:latin typeface="宋体" panose="02010600030101010101" pitchFamily="2" charset="-122"/>
                          <a:ea typeface="宋体" panose="02010600030101010101" pitchFamily="2" charset="-122"/>
                          <a:cs typeface="宋体" panose="02010600030101010101" pitchFamily="2" charset="-122"/>
                        </a:rPr>
                        <a:t>Y</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chemeClr val="accent6">
                        <a:lumMod val="20000"/>
                        <a:lumOff val="80000"/>
                      </a:schemeClr>
                    </a:solidFill>
                  </a:tcPr>
                </a:tc>
                <a:tc>
                  <a:txBody>
                    <a:bodyPr/>
                    <a:lstStyle/>
                    <a:p>
                      <a:pPr algn="ctr"/>
                      <a:r>
                        <a:rPr lang="en-US" altLang="zh-CN" sz="1500" dirty="0">
                          <a:latin typeface="宋体" panose="02010600030101010101" pitchFamily="2" charset="-122"/>
                          <a:ea typeface="宋体" panose="02010600030101010101" pitchFamily="2" charset="-122"/>
                          <a:cs typeface="宋体" panose="02010600030101010101" pitchFamily="2" charset="-122"/>
                        </a:rPr>
                        <a:t>N</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chemeClr val="accent6">
                        <a:lumMod val="20000"/>
                        <a:lumOff val="80000"/>
                      </a:schemeClr>
                    </a:solidFill>
                  </a:tcPr>
                </a:tc>
                <a:tc>
                  <a:txBody>
                    <a:bodyPr/>
                    <a:lstStyle/>
                    <a:p>
                      <a:pPr algn="ctr"/>
                      <a:r>
                        <a:rPr lang="en-US" altLang="zh-CN" sz="1500" dirty="0">
                          <a:latin typeface="宋体" panose="02010600030101010101" pitchFamily="2" charset="-122"/>
                          <a:ea typeface="宋体" panose="02010600030101010101" pitchFamily="2" charset="-122"/>
                          <a:cs typeface="宋体" panose="02010600030101010101" pitchFamily="2" charset="-122"/>
                        </a:rPr>
                        <a:t>Y</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chemeClr val="accent6">
                        <a:lumMod val="20000"/>
                        <a:lumOff val="80000"/>
                      </a:schemeClr>
                    </a:solidFill>
                  </a:tcPr>
                </a:tc>
                <a:tc>
                  <a:txBody>
                    <a:bodyPr/>
                    <a:lstStyle/>
                    <a:p>
                      <a:pPr algn="ctr"/>
                      <a:r>
                        <a:rPr lang="en-US" altLang="zh-CN" sz="1500" dirty="0">
                          <a:latin typeface="宋体" panose="02010600030101010101" pitchFamily="2" charset="-122"/>
                          <a:ea typeface="宋体" panose="02010600030101010101" pitchFamily="2" charset="-122"/>
                          <a:cs typeface="宋体" panose="02010600030101010101" pitchFamily="2" charset="-122"/>
                        </a:rPr>
                        <a:t>N</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chemeClr val="accent6">
                        <a:lumMod val="20000"/>
                        <a:lumOff val="80000"/>
                      </a:schemeClr>
                    </a:solidFill>
                  </a:tcPr>
                </a:tc>
              </a:tr>
              <a:tr h="408990">
                <a:tc rowSpan="5">
                  <a:txBody>
                    <a:bodyPr/>
                    <a:lstStyle/>
                    <a:p>
                      <a:pPr algn="ctr"/>
                      <a:r>
                        <a:rPr lang="zh-CN" altLang="en-US" sz="1500" dirty="0">
                          <a:latin typeface="宋体" panose="02010600030101010101" pitchFamily="2" charset="-122"/>
                          <a:ea typeface="宋体" panose="02010600030101010101" pitchFamily="2" charset="-122"/>
                          <a:cs typeface="宋体" panose="02010600030101010101" pitchFamily="2" charset="-122"/>
                        </a:rPr>
                        <a:t>动作项</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nchor="ctr">
                    <a:solidFill>
                      <a:srgbClr val="E6FF76"/>
                    </a:solidFill>
                  </a:tcPr>
                </a:tc>
                <a:tc>
                  <a:txBody>
                    <a:bodyPr/>
                    <a:lstStyle/>
                    <a:p>
                      <a:r>
                        <a:rPr lang="en-US" altLang="zh-CN" sz="1500" dirty="0">
                          <a:latin typeface="宋体" panose="02010600030101010101" pitchFamily="2" charset="-122"/>
                          <a:ea typeface="宋体" panose="02010600030101010101" pitchFamily="2" charset="-122"/>
                          <a:cs typeface="宋体" panose="02010600030101010101" pitchFamily="2" charset="-122"/>
                        </a:rPr>
                        <a:t>A1</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500" i="0" dirty="0">
                          <a:solidFill>
                            <a:srgbClr val="000000"/>
                          </a:solidFill>
                          <a:latin typeface="华文楷体" panose="02010600040101010101" pitchFamily="2" charset="-122"/>
                          <a:ea typeface="华文楷体" panose="02010600040101010101" pitchFamily="2" charset="-122"/>
                        </a:rPr>
                        <a:t>货到后允许客户转账</a:t>
                      </a:r>
                      <a:endParaRPr lang="en-US" altLang="zh-CN" sz="1500" i="0" dirty="0">
                        <a:solidFill>
                          <a:schemeClr val="tx2"/>
                        </a:solidFill>
                        <a:latin typeface="华文楷体" panose="02010600040101010101" pitchFamily="2" charset="-122"/>
                        <a:ea typeface="华文楷体" panose="02010600040101010101" pitchFamily="2" charset="-122"/>
                      </a:endParaRPr>
                    </a:p>
                  </a:txBody>
                  <a:tcPr marL="68580" marR="68580" marT="34290" marB="34290">
                    <a:solidFill>
                      <a:srgbClr val="E6FF76"/>
                    </a:solidFill>
                  </a:tcPr>
                </a:tc>
                <a:tc>
                  <a:txBody>
                    <a:bodyPr/>
                    <a:lstStyle/>
                    <a:p>
                      <a:pPr algn="ct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c>
                  <a:txBody>
                    <a:bodyPr/>
                    <a:lstStyle/>
                    <a:p>
                      <a:pPr algn="ctr"/>
                      <a:r>
                        <a:rPr lang="en-US" altLang="zh-CN" sz="1500" dirty="0">
                          <a:latin typeface="宋体" panose="02010600030101010101" pitchFamily="2" charset="-122"/>
                          <a:ea typeface="宋体" panose="02010600030101010101" pitchFamily="2" charset="-122"/>
                          <a:cs typeface="宋体" panose="02010600030101010101" pitchFamily="2" charset="-122"/>
                        </a:rPr>
                        <a:t>1</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c>
                  <a:txBody>
                    <a:bodyPr/>
                    <a:lstStyle/>
                    <a:p>
                      <a:pPr algn="ctr"/>
                      <a:endParaRPr lang="zh-CN" altLang="en-US" sz="150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c>
                  <a:txBody>
                    <a:bodyPr/>
                    <a:lstStyle/>
                    <a:p>
                      <a:pPr algn="ctr"/>
                      <a:endParaRPr lang="zh-CN" altLang="en-US" sz="150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c>
                  <a:txBody>
                    <a:bodyPr/>
                    <a:lstStyle/>
                    <a:p>
                      <a:pPr algn="ctr"/>
                      <a:endParaRPr lang="zh-CN" altLang="en-US" sz="150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r>
              <a:tr h="408990">
                <a:tc vMerge="1">
                  <a:tcPr/>
                </a:tc>
                <a:tc>
                  <a:txBody>
                    <a:bodyPr/>
                    <a:lstStyle/>
                    <a:p>
                      <a:r>
                        <a:rPr lang="en-US" altLang="zh-CN" sz="1500" dirty="0">
                          <a:latin typeface="宋体" panose="02010600030101010101" pitchFamily="2" charset="-122"/>
                          <a:ea typeface="宋体" panose="02010600030101010101" pitchFamily="2" charset="-122"/>
                          <a:cs typeface="宋体" panose="02010600030101010101" pitchFamily="2" charset="-122"/>
                        </a:rPr>
                        <a:t>A2</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500" i="0" dirty="0">
                          <a:solidFill>
                            <a:srgbClr val="000000"/>
                          </a:solidFill>
                          <a:latin typeface="华文楷体" panose="02010600040101010101" pitchFamily="2" charset="-122"/>
                          <a:ea typeface="华文楷体" panose="02010600040101010101" pitchFamily="2" charset="-122"/>
                        </a:rPr>
                        <a:t>货到客户必须立即付款</a:t>
                      </a:r>
                      <a:endParaRPr lang="en-US" altLang="zh-CN" sz="1500" i="0" dirty="0">
                        <a:solidFill>
                          <a:schemeClr val="tx2"/>
                        </a:solidFill>
                        <a:latin typeface="华文楷体" panose="02010600040101010101" pitchFamily="2" charset="-122"/>
                        <a:ea typeface="华文楷体" panose="02010600040101010101" pitchFamily="2" charset="-122"/>
                      </a:endParaRPr>
                    </a:p>
                  </a:txBody>
                  <a:tcPr marL="68580" marR="68580" marT="34290" marB="34290">
                    <a:solidFill>
                      <a:srgbClr val="E6FF76"/>
                    </a:solidFill>
                  </a:tcPr>
                </a:tc>
                <a:tc>
                  <a:txBody>
                    <a:bodyPr/>
                    <a:lstStyle/>
                    <a:p>
                      <a:pPr algn="ctr"/>
                      <a:endParaRPr lang="zh-CN" altLang="en-US" sz="150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c>
                  <a:txBody>
                    <a:bodyPr/>
                    <a:lstStyle/>
                    <a:p>
                      <a:pPr algn="ct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c>
                  <a:txBody>
                    <a:bodyPr/>
                    <a:lstStyle/>
                    <a:p>
                      <a:pPr algn="ctr"/>
                      <a:r>
                        <a:rPr lang="en-US" altLang="zh-CN" sz="1500" dirty="0">
                          <a:latin typeface="宋体" panose="02010600030101010101" pitchFamily="2" charset="-122"/>
                          <a:ea typeface="宋体" panose="02010600030101010101" pitchFamily="2" charset="-122"/>
                          <a:cs typeface="宋体" panose="02010600030101010101" pitchFamily="2" charset="-122"/>
                        </a:rPr>
                        <a:t>1</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c>
                  <a:txBody>
                    <a:bodyPr/>
                    <a:lstStyle/>
                    <a:p>
                      <a:pPr algn="ctr"/>
                      <a:endParaRPr lang="zh-CN" altLang="en-US" sz="150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c>
                  <a:txBody>
                    <a:bodyPr/>
                    <a:lstStyle/>
                    <a:p>
                      <a:pPr algn="ct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r>
              <a:tr h="408990">
                <a:tc vMerge="1">
                  <a:tcPr/>
                </a:tc>
                <a:tc>
                  <a:txBody>
                    <a:bodyPr/>
                    <a:lstStyle/>
                    <a:p>
                      <a:r>
                        <a:rPr lang="en-US" altLang="zh-CN" sz="1500" dirty="0">
                          <a:latin typeface="宋体" panose="02010600030101010101" pitchFamily="2" charset="-122"/>
                          <a:ea typeface="宋体" panose="02010600030101010101" pitchFamily="2" charset="-122"/>
                          <a:cs typeface="宋体" panose="02010600030101010101" pitchFamily="2" charset="-122"/>
                        </a:rPr>
                        <a:t>A3</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500" i="0" dirty="0">
                          <a:solidFill>
                            <a:srgbClr val="000000"/>
                          </a:solidFill>
                          <a:latin typeface="华文楷体" panose="02010600040101010101" pitchFamily="2" charset="-122"/>
                          <a:ea typeface="华文楷体" panose="02010600040101010101" pitchFamily="2" charset="-122"/>
                        </a:rPr>
                        <a:t>重新组织货源</a:t>
                      </a:r>
                      <a:endParaRPr lang="en-US" altLang="zh-CN" sz="1500" i="0" dirty="0">
                        <a:solidFill>
                          <a:schemeClr val="tx2"/>
                        </a:solidFill>
                        <a:latin typeface="华文楷体" panose="02010600040101010101" pitchFamily="2" charset="-122"/>
                        <a:ea typeface="华文楷体" panose="02010600040101010101" pitchFamily="2" charset="-122"/>
                      </a:endParaRPr>
                    </a:p>
                  </a:txBody>
                  <a:tcPr marL="68580" marR="68580" marT="34290" marB="34290">
                    <a:solidFill>
                      <a:srgbClr val="E6FF76"/>
                    </a:solidFill>
                  </a:tcPr>
                </a:tc>
                <a:tc>
                  <a:txBody>
                    <a:bodyPr/>
                    <a:lstStyle/>
                    <a:p>
                      <a:pPr algn="ct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c>
                  <a:txBody>
                    <a:bodyPr/>
                    <a:lstStyle/>
                    <a:p>
                      <a:pPr algn="ctr"/>
                      <a:endParaRPr lang="zh-CN" altLang="en-US" sz="150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c>
                  <a:txBody>
                    <a:bodyPr/>
                    <a:lstStyle/>
                    <a:p>
                      <a:pPr algn="ctr"/>
                      <a:endParaRPr lang="zh-CN" altLang="en-US" sz="150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c>
                  <a:txBody>
                    <a:bodyPr/>
                    <a:lstStyle/>
                    <a:p>
                      <a:pPr algn="ctr"/>
                      <a:r>
                        <a:rPr lang="en-US" altLang="zh-CN" sz="1500" dirty="0">
                          <a:latin typeface="宋体" panose="02010600030101010101" pitchFamily="2" charset="-122"/>
                          <a:ea typeface="宋体" panose="02010600030101010101" pitchFamily="2" charset="-122"/>
                          <a:cs typeface="宋体" panose="02010600030101010101" pitchFamily="2" charset="-122"/>
                        </a:rPr>
                        <a:t>1</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c>
                  <a:txBody>
                    <a:bodyPr/>
                    <a:lstStyle/>
                    <a:p>
                      <a:pPr algn="ctr"/>
                      <a:r>
                        <a:rPr lang="en-US" altLang="zh-CN" sz="1500" dirty="0">
                          <a:latin typeface="宋体" panose="02010600030101010101" pitchFamily="2" charset="-122"/>
                          <a:ea typeface="宋体" panose="02010600030101010101" pitchFamily="2" charset="-122"/>
                          <a:cs typeface="宋体" panose="02010600030101010101" pitchFamily="2" charset="-122"/>
                        </a:rPr>
                        <a:t>1</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r>
              <a:tr h="408990">
                <a:tc vMerge="1">
                  <a:tcPr/>
                </a:tc>
                <a:tc>
                  <a:txBody>
                    <a:bodyPr/>
                    <a:lstStyle/>
                    <a:p>
                      <a:r>
                        <a:rPr lang="en-US" altLang="zh-CN" sz="1500" dirty="0">
                          <a:latin typeface="宋体" panose="02010600030101010101" pitchFamily="2" charset="-122"/>
                          <a:ea typeface="宋体" panose="02010600030101010101" pitchFamily="2" charset="-122"/>
                          <a:cs typeface="宋体" panose="02010600030101010101" pitchFamily="2" charset="-122"/>
                        </a:rPr>
                        <a:t>A4</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500" i="0" dirty="0">
                          <a:solidFill>
                            <a:srgbClr val="000000"/>
                          </a:solidFill>
                          <a:latin typeface="华文楷体" panose="02010600040101010101" pitchFamily="2" charset="-122"/>
                          <a:ea typeface="华文楷体" panose="02010600040101010101" pitchFamily="2" charset="-122"/>
                        </a:rPr>
                        <a:t>电话通知</a:t>
                      </a:r>
                      <a:endParaRPr lang="en-US" altLang="zh-CN" sz="1500" i="0" dirty="0">
                        <a:solidFill>
                          <a:schemeClr val="tx2"/>
                        </a:solidFill>
                        <a:latin typeface="华文楷体" panose="02010600040101010101" pitchFamily="2" charset="-122"/>
                        <a:ea typeface="华文楷体" panose="02010600040101010101" pitchFamily="2" charset="-122"/>
                      </a:endParaRPr>
                    </a:p>
                  </a:txBody>
                  <a:tcPr marL="68580" marR="68580" marT="34290" marB="34290">
                    <a:solidFill>
                      <a:srgbClr val="E6FF76"/>
                    </a:solidFill>
                  </a:tcPr>
                </a:tc>
                <a:tc>
                  <a:txBody>
                    <a:bodyPr/>
                    <a:lstStyle/>
                    <a:p>
                      <a:pPr algn="ctr"/>
                      <a:endParaRPr lang="zh-CN" altLang="en-US" sz="150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c>
                  <a:txBody>
                    <a:bodyPr/>
                    <a:lstStyle/>
                    <a:p>
                      <a:pPr algn="ct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c>
                  <a:txBody>
                    <a:bodyPr/>
                    <a:lstStyle/>
                    <a:p>
                      <a:pPr algn="ct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c>
                  <a:txBody>
                    <a:bodyPr/>
                    <a:lstStyle/>
                    <a:p>
                      <a:pPr algn="ctr"/>
                      <a:r>
                        <a:rPr lang="en-US" altLang="zh-CN" sz="1500" dirty="0">
                          <a:latin typeface="宋体" panose="02010600030101010101" pitchFamily="2" charset="-122"/>
                          <a:ea typeface="宋体" panose="02010600030101010101" pitchFamily="2" charset="-122"/>
                          <a:cs typeface="宋体" panose="02010600030101010101" pitchFamily="2" charset="-122"/>
                        </a:rPr>
                        <a:t>1</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c>
                  <a:txBody>
                    <a:bodyPr/>
                    <a:lstStyle/>
                    <a:p>
                      <a:pPr algn="ct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r>
              <a:tr h="408990">
                <a:tc vMerge="1">
                  <a:tcPr/>
                </a:tc>
                <a:tc>
                  <a:txBody>
                    <a:bodyPr/>
                    <a:lstStyle/>
                    <a:p>
                      <a:r>
                        <a:rPr lang="en-US" altLang="zh-CN" sz="1500" dirty="0">
                          <a:latin typeface="宋体" panose="02010600030101010101" pitchFamily="2" charset="-122"/>
                          <a:ea typeface="宋体" panose="02010600030101010101" pitchFamily="2" charset="-122"/>
                          <a:cs typeface="宋体" panose="02010600030101010101" pitchFamily="2" charset="-122"/>
                        </a:rPr>
                        <a:t>A5</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500" i="0" dirty="0">
                          <a:solidFill>
                            <a:srgbClr val="000000"/>
                          </a:solidFill>
                          <a:latin typeface="华文楷体" panose="02010600040101010101" pitchFamily="2" charset="-122"/>
                          <a:ea typeface="华文楷体" panose="02010600040101010101" pitchFamily="2" charset="-122"/>
                        </a:rPr>
                        <a:t>书面通知</a:t>
                      </a:r>
                      <a:endParaRPr lang="en-US" altLang="zh-CN" sz="1500" i="0" dirty="0">
                        <a:solidFill>
                          <a:schemeClr val="tx2"/>
                        </a:solidFill>
                        <a:latin typeface="华文楷体" panose="02010600040101010101" pitchFamily="2" charset="-122"/>
                        <a:ea typeface="华文楷体" panose="02010600040101010101" pitchFamily="2" charset="-122"/>
                      </a:endParaRPr>
                    </a:p>
                  </a:txBody>
                  <a:tcPr marL="68580" marR="68580" marT="34290" marB="34290">
                    <a:solidFill>
                      <a:srgbClr val="E6FF76"/>
                    </a:solidFill>
                  </a:tcPr>
                </a:tc>
                <a:tc>
                  <a:txBody>
                    <a:bodyPr/>
                    <a:lstStyle/>
                    <a:p>
                      <a:pPr algn="ctr"/>
                      <a:r>
                        <a:rPr lang="en-US" altLang="zh-CN" sz="1500" dirty="0">
                          <a:latin typeface="宋体" panose="02010600030101010101" pitchFamily="2" charset="-122"/>
                          <a:ea typeface="宋体" panose="02010600030101010101" pitchFamily="2" charset="-122"/>
                          <a:cs typeface="宋体" panose="02010600030101010101" pitchFamily="2" charset="-122"/>
                        </a:rPr>
                        <a:t>1</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c>
                  <a:txBody>
                    <a:bodyPr/>
                    <a:lstStyle/>
                    <a:p>
                      <a:pPr algn="ctr"/>
                      <a:endParaRPr lang="zh-CN" altLang="en-US" sz="150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c>
                  <a:txBody>
                    <a:bodyPr/>
                    <a:lstStyle/>
                    <a:p>
                      <a:pPr algn="ctr"/>
                      <a:endParaRPr lang="zh-CN" altLang="en-US" sz="150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c>
                  <a:txBody>
                    <a:bodyPr/>
                    <a:lstStyle/>
                    <a:p>
                      <a:pPr algn="ct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c>
                  <a:txBody>
                    <a:bodyPr/>
                    <a:lstStyle/>
                    <a:p>
                      <a:pPr algn="ctr"/>
                      <a:r>
                        <a:rPr lang="en-US" altLang="zh-CN" sz="1500" dirty="0">
                          <a:latin typeface="宋体" panose="02010600030101010101" pitchFamily="2" charset="-122"/>
                          <a:ea typeface="宋体" panose="02010600030101010101" pitchFamily="2" charset="-122"/>
                          <a:cs typeface="宋体" panose="02010600030101010101" pitchFamily="2" charset="-122"/>
                        </a:rPr>
                        <a:t>1</a:t>
                      </a:r>
                      <a:endParaRPr lang="zh-CN" altLang="en-US" sz="1500" dirty="0">
                        <a:latin typeface="宋体" panose="02010600030101010101" pitchFamily="2" charset="-122"/>
                        <a:ea typeface="宋体" panose="02010600030101010101" pitchFamily="2" charset="-122"/>
                        <a:cs typeface="宋体" panose="02010600030101010101" pitchFamily="2" charset="-122"/>
                      </a:endParaRPr>
                    </a:p>
                  </a:txBody>
                  <a:tcPr marL="68580" marR="68580" marT="34290" marB="34290">
                    <a:solidFill>
                      <a:srgbClr val="E6FF76"/>
                    </a:solidFill>
                  </a:tcPr>
                </a:tc>
              </a:tr>
            </a:tbl>
          </a:graphicData>
        </a:graphic>
      </p:graphicFrame>
    </p:spTree>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en-US" altLang="zh-CN" dirty="0"/>
              <a:t>3.3.2</a:t>
            </a:r>
            <a:r>
              <a:rPr lang="zh-CN" altLang="en-US" dirty="0"/>
              <a:t> 因果图方法</a:t>
            </a:r>
            <a:endParaRPr kumimoji="1" lang="zh-CN" altLang="en-US" dirty="0"/>
          </a:p>
        </p:txBody>
      </p:sp>
      <p:sp>
        <p:nvSpPr>
          <p:cNvPr id="4" name="Rectangle 3"/>
          <p:cNvSpPr txBox="1">
            <a:spLocks noChangeArrowheads="1"/>
          </p:cNvSpPr>
          <p:nvPr/>
        </p:nvSpPr>
        <p:spPr>
          <a:xfrm>
            <a:off x="684713" y="970359"/>
            <a:ext cx="7921959" cy="3592214"/>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indent="-266700" eaLnBrk="0" hangingPunct="0">
              <a:lnSpc>
                <a:spcPct val="150000"/>
              </a:lnSpc>
              <a:spcBef>
                <a:spcPct val="0"/>
              </a:spcBef>
              <a:spcAft>
                <a:spcPts val="0"/>
              </a:spcAft>
              <a:buClr>
                <a:srgbClr val="91AC4E"/>
              </a:buClr>
              <a:buSzPct val="80000"/>
              <a:buFont typeface="Wingdings" panose="05000000000000000000" pitchFamily="2" charset="2"/>
              <a:buChar char="p"/>
              <a:defRPr/>
            </a:pPr>
            <a:r>
              <a:rPr lang="zh-CN" altLang="en-US" sz="16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针对</a:t>
            </a:r>
            <a:r>
              <a:rPr lang="zh-CN" altLang="en-US" sz="16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更为复杂的</a:t>
            </a:r>
            <a:r>
              <a:rPr lang="zh-CN" altLang="en-US" sz="16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a:t>
            </a:r>
            <a:r>
              <a:rPr lang="zh-CN" altLang="de-DE" sz="16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多种输入条件</a:t>
            </a:r>
            <a:r>
              <a:rPr lang="zh-CN" altLang="en-US" sz="16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a:t>
            </a:r>
            <a:r>
              <a:rPr lang="zh-CN" altLang="de-DE" sz="16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产生多种结果</a:t>
            </a:r>
            <a:r>
              <a:rPr lang="zh-CN" altLang="en-US" sz="16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a:t>
            </a:r>
            <a:r>
              <a:rPr lang="zh-CN" altLang="de-DE" sz="16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设计</a:t>
            </a:r>
            <a:r>
              <a:rPr lang="zh-CN" altLang="en-US" sz="16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组合</a:t>
            </a:r>
            <a:r>
              <a:rPr lang="zh-CN" altLang="de-DE" sz="16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测试用例。</a:t>
            </a:r>
            <a:endParaRPr lang="zh-CN" altLang="en-US" sz="16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lnSpc>
                <a:spcPct val="150000"/>
              </a:lnSpc>
              <a:spcBef>
                <a:spcPct val="0"/>
              </a:spcBef>
              <a:buClr>
                <a:srgbClr val="91AC4E"/>
              </a:buClr>
              <a:buSzPct val="80000"/>
              <a:buFont typeface="Wingdings" panose="05000000000000000000" pitchFamily="2" charset="2"/>
              <a:buChar char="p"/>
              <a:defRPr/>
            </a:pPr>
            <a:r>
              <a:rPr lang="zh-CN" altLang="en-US" sz="16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设计方法：</a:t>
            </a:r>
            <a:endParaRPr lang="zh-CN" altLang="en-US" sz="16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600075" lvl="1" indent="-257175">
              <a:lnSpc>
                <a:spcPct val="150000"/>
              </a:lnSpc>
              <a:buFont typeface="Wingdings" panose="05000000000000000000" pitchFamily="2" charset="2"/>
              <a:buChar char="²"/>
            </a:pPr>
            <a:r>
              <a:rPr lang="zh-CN" altLang="en-US" sz="1600" dirty="0">
                <a:latin typeface="楷体" panose="02010609060101010101" pitchFamily="49" charset="-122"/>
                <a:ea typeface="楷体" panose="02010609060101010101" pitchFamily="49" charset="-122"/>
                <a:cs typeface="楷体" panose="02010609060101010101" pitchFamily="49" charset="-122"/>
              </a:rPr>
              <a:t>分析软件</a:t>
            </a:r>
            <a:r>
              <a:rPr lang="en-US" altLang="zh-CN" sz="1600" dirty="0">
                <a:latin typeface="楷体" panose="02010609060101010101" pitchFamily="49" charset="-122"/>
                <a:ea typeface="楷体" panose="02010609060101010101" pitchFamily="49" charset="-122"/>
                <a:cs typeface="楷体" panose="02010609060101010101" pitchFamily="49" charset="-122"/>
              </a:rPr>
              <a:t>Spec</a:t>
            </a:r>
            <a:r>
              <a:rPr lang="zh-CN" altLang="en-US" sz="1600" dirty="0">
                <a:latin typeface="楷体" panose="02010609060101010101" pitchFamily="49" charset="-122"/>
                <a:ea typeface="楷体" panose="02010609060101010101" pitchFamily="49" charset="-122"/>
                <a:cs typeface="楷体" panose="02010609060101010101" pitchFamily="49" charset="-122"/>
              </a:rPr>
              <a:t>描述的哪些是原因（输入条件）、哪些是结果（输出），给每个原因和结果赋予一个标示符。</a:t>
            </a:r>
            <a:endParaRPr lang="zh-CN" altLang="en-US" sz="1600" dirty="0">
              <a:latin typeface="楷体" panose="02010609060101010101" pitchFamily="49" charset="-122"/>
              <a:ea typeface="楷体" panose="02010609060101010101" pitchFamily="49" charset="-122"/>
              <a:cs typeface="楷体" panose="02010609060101010101" pitchFamily="49" charset="-122"/>
            </a:endParaRPr>
          </a:p>
          <a:p>
            <a:pPr marL="600075" lvl="1" indent="-257175">
              <a:lnSpc>
                <a:spcPct val="150000"/>
              </a:lnSpc>
              <a:buFont typeface="Wingdings" panose="05000000000000000000" pitchFamily="2" charset="2"/>
              <a:buChar char="²"/>
            </a:pPr>
            <a:r>
              <a:rPr lang="zh-CN" altLang="en-US" sz="1600" dirty="0">
                <a:latin typeface="楷体" panose="02010609060101010101" pitchFamily="49" charset="-122"/>
                <a:ea typeface="楷体" panose="02010609060101010101" pitchFamily="49" charset="-122"/>
                <a:cs typeface="楷体" panose="02010609060101010101" pitchFamily="49" charset="-122"/>
              </a:rPr>
              <a:t>找出原因与结果、原因与原因之间的对应关系，画出因果图</a:t>
            </a:r>
            <a:endParaRPr lang="zh-CN" altLang="en-US" sz="1600" dirty="0">
              <a:latin typeface="楷体" panose="02010609060101010101" pitchFamily="49" charset="-122"/>
              <a:ea typeface="楷体" panose="02010609060101010101" pitchFamily="49" charset="-122"/>
              <a:cs typeface="楷体" panose="02010609060101010101" pitchFamily="49" charset="-122"/>
            </a:endParaRPr>
          </a:p>
          <a:p>
            <a:pPr marL="600075" lvl="1" indent="-257175">
              <a:lnSpc>
                <a:spcPct val="150000"/>
              </a:lnSpc>
              <a:buFont typeface="Wingdings" panose="05000000000000000000" pitchFamily="2" charset="2"/>
              <a:buChar char="²"/>
            </a:pPr>
            <a:r>
              <a:rPr lang="zh-CN" altLang="en-US" sz="1600" dirty="0">
                <a:latin typeface="楷体" panose="02010609060101010101" pitchFamily="49" charset="-122"/>
                <a:ea typeface="楷体" panose="02010609060101010101" pitchFamily="49" charset="-122"/>
                <a:cs typeface="楷体" panose="02010609060101010101" pitchFamily="49" charset="-122"/>
              </a:rPr>
              <a:t>在因果图上标上哪些不可能发生的因果关系，表明约束或限制条件</a:t>
            </a:r>
            <a:endParaRPr lang="zh-CN" altLang="en-US" sz="1600" dirty="0">
              <a:latin typeface="楷体" panose="02010609060101010101" pitchFamily="49" charset="-122"/>
              <a:ea typeface="楷体" panose="02010609060101010101" pitchFamily="49" charset="-122"/>
              <a:cs typeface="楷体" panose="02010609060101010101" pitchFamily="49" charset="-122"/>
            </a:endParaRPr>
          </a:p>
          <a:p>
            <a:pPr marL="600075" lvl="1" indent="-257175">
              <a:lnSpc>
                <a:spcPct val="150000"/>
              </a:lnSpc>
              <a:buFont typeface="Wingdings" panose="05000000000000000000" pitchFamily="2" charset="2"/>
              <a:buChar char="²"/>
            </a:pPr>
            <a:r>
              <a:rPr lang="zh-CN" altLang="en-US" sz="1600" dirty="0">
                <a:latin typeface="楷体" panose="02010609060101010101" pitchFamily="49" charset="-122"/>
                <a:ea typeface="楷体" panose="02010609060101010101" pitchFamily="49" charset="-122"/>
                <a:cs typeface="楷体" panose="02010609060101010101" pitchFamily="49" charset="-122"/>
              </a:rPr>
              <a:t>根据因果图，创建（转化为）判定表，将复杂的逻辑关系转化为简单的组合矩阵</a:t>
            </a:r>
            <a:endParaRPr lang="zh-CN" altLang="en-US" sz="1600" dirty="0">
              <a:latin typeface="楷体" panose="02010609060101010101" pitchFamily="49" charset="-122"/>
              <a:ea typeface="楷体" panose="02010609060101010101" pitchFamily="49" charset="-122"/>
              <a:cs typeface="楷体" panose="02010609060101010101" pitchFamily="49" charset="-122"/>
            </a:endParaRPr>
          </a:p>
          <a:p>
            <a:pPr marL="600075" lvl="1" indent="-257175">
              <a:lnSpc>
                <a:spcPct val="150000"/>
              </a:lnSpc>
              <a:buFont typeface="Wingdings" panose="05000000000000000000" pitchFamily="2" charset="2"/>
              <a:buChar char="²"/>
            </a:pPr>
            <a:r>
              <a:rPr lang="zh-CN" altLang="en-US" sz="1600" dirty="0">
                <a:latin typeface="楷体" panose="02010609060101010101" pitchFamily="49" charset="-122"/>
                <a:ea typeface="楷体" panose="02010609060101010101" pitchFamily="49" charset="-122"/>
                <a:cs typeface="楷体" panose="02010609060101010101" pitchFamily="49" charset="-122"/>
              </a:rPr>
              <a:t>把判定表的每一列转化为测试用例。</a:t>
            </a:r>
            <a:endParaRPr lang="zh-CN" altLang="en-US" sz="1600"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因果图</a:t>
            </a:r>
            <a:r>
              <a:rPr kumimoji="1" lang="zh-CN" altLang="en-US" sz="2800" b="1" dirty="0">
                <a:solidFill>
                  <a:srgbClr val="0070C0"/>
                </a:solidFill>
                <a:latin typeface="微软雅黑" panose="020B0503020204020204" pitchFamily="34" charset="-122"/>
                <a:ea typeface="微软雅黑" panose="020B0503020204020204" pitchFamily="34" charset="-122"/>
              </a:rPr>
              <a:t>的基本符号</a:t>
            </a:r>
            <a:endParaRPr kumimoji="1" lang="zh-CN" altLang="en-US" dirty="0"/>
          </a:p>
        </p:txBody>
      </p:sp>
      <p:sp>
        <p:nvSpPr>
          <p:cNvPr id="3" name="矩形 2"/>
          <p:cNvSpPr/>
          <p:nvPr/>
        </p:nvSpPr>
        <p:spPr>
          <a:xfrm>
            <a:off x="729188" y="1026075"/>
            <a:ext cx="5879863" cy="2592070"/>
          </a:xfrm>
          <a:prstGeom prst="rect">
            <a:avLst/>
          </a:prstGeom>
        </p:spPr>
        <p:txBody>
          <a:bodyPr wrap="square">
            <a:spAutoFit/>
          </a:bodyPr>
          <a:lstStyle/>
          <a:p>
            <a:pPr marL="355600" indent="-355600">
              <a:lnSpc>
                <a:spcPct val="150000"/>
              </a:lnSpc>
              <a:spcBef>
                <a:spcPct val="20000"/>
              </a:spcBef>
              <a:spcAft>
                <a:spcPts val="0"/>
              </a:spcAft>
              <a:buClr>
                <a:srgbClr val="0070C0"/>
              </a:buClr>
              <a:buSzPct val="80000"/>
              <a:buFont typeface="Wingdings" panose="05000000000000000000" pitchFamily="2" charset="2"/>
              <a:buChar char="p"/>
              <a:defRPr/>
            </a:pPr>
            <a:r>
              <a:rPr lang="zh-CN" altLang="en-US" dirty="0">
                <a:ea typeface="楷体" panose="02010609060101010101" pitchFamily="49" charset="-122"/>
              </a:rPr>
              <a:t>有因必有果关系</a:t>
            </a:r>
            <a:endParaRPr lang="zh-CN" altLang="en-US" dirty="0">
              <a:ea typeface="楷体" panose="02010609060101010101" pitchFamily="49" charset="-122"/>
            </a:endParaRPr>
          </a:p>
          <a:p>
            <a:pPr marL="355600" indent="-355600">
              <a:lnSpc>
                <a:spcPct val="150000"/>
              </a:lnSpc>
              <a:spcBef>
                <a:spcPts val="20"/>
              </a:spcBef>
              <a:spcAft>
                <a:spcPts val="0"/>
              </a:spcAft>
              <a:buClr>
                <a:srgbClr val="0070C0"/>
              </a:buClr>
              <a:buSzPct val="80000"/>
              <a:buFont typeface="Wingdings" panose="05000000000000000000" pitchFamily="2" charset="2"/>
              <a:buChar char="p"/>
              <a:defRPr/>
            </a:pPr>
            <a:r>
              <a:rPr lang="zh-CN" altLang="en-US"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非</a:t>
            </a:r>
            <a:r>
              <a:rPr lang="en-US" altLang="zh-CN"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a:t>
            </a:r>
            <a:r>
              <a:rPr lang="zh-CN" altLang="en-US"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关系：只有当因 </a:t>
            </a:r>
            <a:r>
              <a:rPr lang="en-US" altLang="zh-CN" dirty="0" err="1">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i</a:t>
            </a:r>
            <a:r>
              <a:rPr lang="en-US" altLang="zh-CN"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 </a:t>
            </a:r>
            <a:r>
              <a:rPr lang="zh-CN" altLang="en-US"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不存在时，果 </a:t>
            </a:r>
            <a:r>
              <a:rPr lang="en-US" altLang="zh-CN"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j </a:t>
            </a:r>
            <a:r>
              <a:rPr lang="zh-CN" altLang="en-US"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才出现</a:t>
            </a:r>
            <a:endParaRPr lang="en-US" altLang="zh-CN"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355600" indent="-355600">
              <a:lnSpc>
                <a:spcPct val="150000"/>
              </a:lnSpc>
              <a:spcBef>
                <a:spcPts val="20"/>
              </a:spcBef>
              <a:spcAft>
                <a:spcPts val="0"/>
              </a:spcAft>
              <a:buClr>
                <a:srgbClr val="0070C0"/>
              </a:buClr>
              <a:buSzPct val="80000"/>
              <a:buFont typeface="Wingdings" panose="05000000000000000000" pitchFamily="2" charset="2"/>
              <a:buChar char="p"/>
              <a:defRPr/>
            </a:pPr>
            <a:r>
              <a:rPr lang="zh-CN" altLang="en-US" b="1" kern="0" dirty="0">
                <a:latin typeface="宋体" panose="02010600030101010101" pitchFamily="2" charset="-122"/>
                <a:ea typeface="宋体" panose="02010600030101010101" pitchFamily="2" charset="-122"/>
                <a:cs typeface="宋体" panose="02010600030101010101" pitchFamily="2" charset="-122"/>
              </a:rPr>
              <a:t>或</a:t>
            </a:r>
            <a:r>
              <a:rPr lang="en-US" altLang="zh-CN" b="1" kern="0" dirty="0">
                <a:latin typeface="宋体" panose="02010600030101010101" pitchFamily="2" charset="-122"/>
                <a:ea typeface="宋体" panose="02010600030101010101" pitchFamily="2" charset="-122"/>
                <a:cs typeface="宋体" panose="02010600030101010101" pitchFamily="2" charset="-122"/>
              </a:rPr>
              <a:t>-</a:t>
            </a:r>
            <a:r>
              <a:rPr lang="zh-CN" altLang="en-US" b="1" kern="0" dirty="0">
                <a:latin typeface="宋体" panose="02010600030101010101" pitchFamily="2" charset="-122"/>
                <a:ea typeface="宋体" panose="02010600030101010101" pitchFamily="2" charset="-122"/>
                <a:cs typeface="宋体" panose="02010600030101010101" pitchFamily="2" charset="-122"/>
              </a:rPr>
              <a:t>关系：</a:t>
            </a:r>
            <a:r>
              <a:rPr lang="zh-CN" altLang="en-US" kern="0" dirty="0">
                <a:latin typeface="宋体" panose="02010600030101010101" pitchFamily="2" charset="-122"/>
                <a:ea typeface="宋体" panose="02010600030101010101" pitchFamily="2" charset="-122"/>
                <a:cs typeface="宋体" panose="02010600030101010101" pitchFamily="2" charset="-122"/>
              </a:rPr>
              <a:t>如果因 </a:t>
            </a:r>
            <a:r>
              <a:rPr lang="de-DE" altLang="zh-CN" i="1" kern="0" dirty="0">
                <a:latin typeface="宋体" panose="02010600030101010101" pitchFamily="2" charset="-122"/>
                <a:ea typeface="宋体" panose="02010600030101010101" pitchFamily="2" charset="-122"/>
                <a:cs typeface="宋体" panose="02010600030101010101" pitchFamily="2" charset="-122"/>
              </a:rPr>
              <a:t>i</a:t>
            </a:r>
            <a:r>
              <a:rPr lang="de-DE" altLang="zh-CN" i="1" kern="0" baseline="-25000" dirty="0">
                <a:latin typeface="宋体" panose="02010600030101010101" pitchFamily="2" charset="-122"/>
                <a:ea typeface="宋体" panose="02010600030101010101" pitchFamily="2" charset="-122"/>
                <a:cs typeface="宋体" panose="02010600030101010101" pitchFamily="2" charset="-122"/>
              </a:rPr>
              <a:t>1 </a:t>
            </a:r>
            <a:r>
              <a:rPr lang="zh-CN" altLang="en-US" b="1" kern="0" dirty="0">
                <a:latin typeface="宋体" panose="02010600030101010101" pitchFamily="2" charset="-122"/>
                <a:ea typeface="宋体" panose="02010600030101010101" pitchFamily="2" charset="-122"/>
                <a:cs typeface="宋体" panose="02010600030101010101" pitchFamily="2" charset="-122"/>
              </a:rPr>
              <a:t>或</a:t>
            </a:r>
            <a:r>
              <a:rPr lang="zh-CN" altLang="en-US" kern="0" dirty="0">
                <a:latin typeface="宋体" panose="02010600030101010101" pitchFamily="2" charset="-122"/>
                <a:ea typeface="宋体" panose="02010600030101010101" pitchFamily="2" charset="-122"/>
                <a:cs typeface="宋体" panose="02010600030101010101" pitchFamily="2" charset="-122"/>
              </a:rPr>
              <a:t>因 </a:t>
            </a:r>
            <a:r>
              <a:rPr lang="de-DE" altLang="zh-CN" i="1" kern="0" dirty="0">
                <a:latin typeface="宋体" panose="02010600030101010101" pitchFamily="2" charset="-122"/>
                <a:ea typeface="宋体" panose="02010600030101010101" pitchFamily="2" charset="-122"/>
                <a:cs typeface="宋体" panose="02010600030101010101" pitchFamily="2" charset="-122"/>
              </a:rPr>
              <a:t>i</a:t>
            </a:r>
            <a:r>
              <a:rPr lang="de-DE" altLang="zh-CN" i="1" kern="0" baseline="-25000" dirty="0">
                <a:latin typeface="宋体" panose="02010600030101010101" pitchFamily="2" charset="-122"/>
                <a:ea typeface="宋体" panose="02010600030101010101" pitchFamily="2" charset="-122"/>
                <a:cs typeface="宋体" panose="02010600030101010101" pitchFamily="2" charset="-122"/>
              </a:rPr>
              <a:t>2 </a:t>
            </a:r>
            <a:r>
              <a:rPr lang="zh-CN" altLang="en-US" b="1" kern="0" dirty="0">
                <a:latin typeface="宋体" panose="02010600030101010101" pitchFamily="2" charset="-122"/>
                <a:ea typeface="宋体" panose="02010600030101010101" pitchFamily="2" charset="-122"/>
                <a:cs typeface="宋体" panose="02010600030101010101" pitchFamily="2" charset="-122"/>
              </a:rPr>
              <a:t>或</a:t>
            </a:r>
            <a:r>
              <a:rPr lang="en-US" altLang="zh-CN" kern="0" dirty="0">
                <a:latin typeface="宋体" panose="02010600030101010101" pitchFamily="2" charset="-122"/>
                <a:ea typeface="宋体" panose="02010600030101010101" pitchFamily="2" charset="-122"/>
                <a:cs typeface="宋体" panose="02010600030101010101" pitchFamily="2" charset="-122"/>
              </a:rPr>
              <a:t>……</a:t>
            </a:r>
            <a:r>
              <a:rPr lang="zh-CN" altLang="en-US" kern="0" dirty="0">
                <a:latin typeface="宋体" panose="02010600030101010101" pitchFamily="2" charset="-122"/>
                <a:ea typeface="宋体" panose="02010600030101010101" pitchFamily="2" charset="-122"/>
                <a:cs typeface="宋体" panose="02010600030101010101" pitchFamily="2" charset="-122"/>
              </a:rPr>
              <a:t>因 </a:t>
            </a:r>
            <a:r>
              <a:rPr lang="de-DE" altLang="zh-CN" i="1" kern="0" dirty="0">
                <a:latin typeface="宋体" panose="02010600030101010101" pitchFamily="2" charset="-122"/>
                <a:ea typeface="宋体" panose="02010600030101010101" pitchFamily="2" charset="-122"/>
                <a:cs typeface="宋体" panose="02010600030101010101" pitchFamily="2" charset="-122"/>
              </a:rPr>
              <a:t>i</a:t>
            </a:r>
            <a:r>
              <a:rPr lang="de-DE" altLang="zh-CN" i="1" kern="0" baseline="-25000" dirty="0">
                <a:latin typeface="宋体" panose="02010600030101010101" pitchFamily="2" charset="-122"/>
                <a:ea typeface="宋体" panose="02010600030101010101" pitchFamily="2" charset="-122"/>
                <a:cs typeface="宋体" panose="02010600030101010101" pitchFamily="2" charset="-122"/>
              </a:rPr>
              <a:t>n </a:t>
            </a:r>
            <a:r>
              <a:rPr lang="zh-CN" altLang="en-US" kern="0" dirty="0">
                <a:latin typeface="宋体" panose="02010600030101010101" pitchFamily="2" charset="-122"/>
                <a:ea typeface="宋体" panose="02010600030101010101" pitchFamily="2" charset="-122"/>
                <a:cs typeface="宋体" panose="02010600030101010101" pitchFamily="2" charset="-122"/>
              </a:rPr>
              <a:t>存在时，结果 </a:t>
            </a:r>
            <a:r>
              <a:rPr lang="en-US" altLang="zh-CN" kern="0" dirty="0">
                <a:latin typeface="宋体" panose="02010600030101010101" pitchFamily="2" charset="-122"/>
                <a:ea typeface="宋体" panose="02010600030101010101" pitchFamily="2" charset="-122"/>
                <a:cs typeface="宋体" panose="02010600030101010101" pitchFamily="2" charset="-122"/>
              </a:rPr>
              <a:t>j </a:t>
            </a:r>
            <a:r>
              <a:rPr lang="zh-CN" altLang="en-US" kern="0" dirty="0">
                <a:latin typeface="宋体" panose="02010600030101010101" pitchFamily="2" charset="-122"/>
                <a:ea typeface="宋体" panose="02010600030101010101" pitchFamily="2" charset="-122"/>
                <a:cs typeface="宋体" panose="02010600030101010101" pitchFamily="2" charset="-122"/>
              </a:rPr>
              <a:t>才出现。</a:t>
            </a:r>
            <a:endParaRPr lang="en-US" altLang="zh-CN" b="1" kern="0" dirty="0">
              <a:latin typeface="宋体" panose="02010600030101010101" pitchFamily="2" charset="-122"/>
              <a:ea typeface="宋体" panose="02010600030101010101" pitchFamily="2" charset="-122"/>
              <a:cs typeface="宋体" panose="02010600030101010101" pitchFamily="2" charset="-122"/>
            </a:endParaRPr>
          </a:p>
          <a:p>
            <a:pPr marL="355600" indent="-355600">
              <a:lnSpc>
                <a:spcPct val="150000"/>
              </a:lnSpc>
              <a:spcBef>
                <a:spcPts val="20"/>
              </a:spcBef>
              <a:buClr>
                <a:srgbClr val="0070C0"/>
              </a:buClr>
              <a:buSzPct val="80000"/>
              <a:buFont typeface="Wingdings" panose="05000000000000000000" pitchFamily="2" charset="2"/>
              <a:buChar char="p"/>
              <a:defRPr/>
            </a:pPr>
            <a:r>
              <a:rPr lang="zh-CN" altLang="en-US" b="1" kern="0" dirty="0">
                <a:latin typeface="宋体" panose="02010600030101010101" pitchFamily="2" charset="-122"/>
                <a:ea typeface="宋体" panose="02010600030101010101" pitchFamily="2" charset="-122"/>
                <a:cs typeface="宋体" panose="02010600030101010101" pitchFamily="2" charset="-122"/>
              </a:rPr>
              <a:t>与</a:t>
            </a:r>
            <a:r>
              <a:rPr lang="en-US" altLang="zh-CN" b="1" kern="0" dirty="0">
                <a:latin typeface="宋体" panose="02010600030101010101" pitchFamily="2" charset="-122"/>
                <a:ea typeface="宋体" panose="02010600030101010101" pitchFamily="2" charset="-122"/>
                <a:cs typeface="宋体" panose="02010600030101010101" pitchFamily="2" charset="-122"/>
              </a:rPr>
              <a:t>-</a:t>
            </a:r>
            <a:r>
              <a:rPr lang="zh-CN" altLang="en-US" b="1" kern="0" dirty="0">
                <a:latin typeface="宋体" panose="02010600030101010101" pitchFamily="2" charset="-122"/>
                <a:ea typeface="宋体" panose="02010600030101010101" pitchFamily="2" charset="-122"/>
                <a:cs typeface="宋体" panose="02010600030101010101" pitchFamily="2" charset="-122"/>
              </a:rPr>
              <a:t>关系：</a:t>
            </a:r>
            <a:r>
              <a:rPr lang="zh-CN" altLang="en-US" kern="0" dirty="0">
                <a:latin typeface="宋体" panose="02010600030101010101" pitchFamily="2" charset="-122"/>
                <a:ea typeface="宋体" panose="02010600030101010101" pitchFamily="2" charset="-122"/>
                <a:cs typeface="宋体" panose="02010600030101010101" pitchFamily="2" charset="-122"/>
              </a:rPr>
              <a:t>只有当因 </a:t>
            </a:r>
            <a:r>
              <a:rPr lang="de-DE" altLang="zh-CN" i="1" kern="0" dirty="0">
                <a:latin typeface="宋体" panose="02010600030101010101" pitchFamily="2" charset="-122"/>
                <a:ea typeface="宋体" panose="02010600030101010101" pitchFamily="2" charset="-122"/>
                <a:cs typeface="宋体" panose="02010600030101010101" pitchFamily="2" charset="-122"/>
              </a:rPr>
              <a:t>i</a:t>
            </a:r>
            <a:r>
              <a:rPr lang="de-DE" altLang="zh-CN" i="1" kern="0" baseline="-25000" dirty="0">
                <a:latin typeface="宋体" panose="02010600030101010101" pitchFamily="2" charset="-122"/>
                <a:ea typeface="宋体" panose="02010600030101010101" pitchFamily="2" charset="-122"/>
                <a:cs typeface="宋体" panose="02010600030101010101" pitchFamily="2" charset="-122"/>
              </a:rPr>
              <a:t>1 </a:t>
            </a:r>
            <a:r>
              <a:rPr lang="zh-CN" altLang="en-US" b="1" kern="0" dirty="0">
                <a:latin typeface="宋体" panose="02010600030101010101" pitchFamily="2" charset="-122"/>
                <a:ea typeface="宋体" panose="02010600030101010101" pitchFamily="2" charset="-122"/>
                <a:cs typeface="宋体" panose="02010600030101010101" pitchFamily="2" charset="-122"/>
              </a:rPr>
              <a:t>与</a:t>
            </a:r>
            <a:r>
              <a:rPr lang="zh-CN" altLang="en-US" kern="0" dirty="0">
                <a:latin typeface="宋体" panose="02010600030101010101" pitchFamily="2" charset="-122"/>
                <a:ea typeface="宋体" panose="02010600030101010101" pitchFamily="2" charset="-122"/>
                <a:cs typeface="宋体" panose="02010600030101010101" pitchFamily="2" charset="-122"/>
              </a:rPr>
              <a:t>因 </a:t>
            </a:r>
            <a:r>
              <a:rPr lang="de-DE" altLang="zh-CN" i="1" kern="0" dirty="0">
                <a:latin typeface="宋体" panose="02010600030101010101" pitchFamily="2" charset="-122"/>
                <a:ea typeface="宋体" panose="02010600030101010101" pitchFamily="2" charset="-122"/>
                <a:cs typeface="宋体" panose="02010600030101010101" pitchFamily="2" charset="-122"/>
              </a:rPr>
              <a:t>i</a:t>
            </a:r>
            <a:r>
              <a:rPr lang="de-DE" altLang="zh-CN" i="1" kern="0" baseline="-25000" dirty="0">
                <a:latin typeface="宋体" panose="02010600030101010101" pitchFamily="2" charset="-122"/>
                <a:ea typeface="宋体" panose="02010600030101010101" pitchFamily="2" charset="-122"/>
                <a:cs typeface="宋体" panose="02010600030101010101" pitchFamily="2" charset="-122"/>
              </a:rPr>
              <a:t>2 </a:t>
            </a:r>
            <a:r>
              <a:rPr lang="zh-CN" altLang="en-US" b="1" kern="0" dirty="0">
                <a:latin typeface="宋体" panose="02010600030101010101" pitchFamily="2" charset="-122"/>
                <a:ea typeface="宋体" panose="02010600030101010101" pitchFamily="2" charset="-122"/>
                <a:cs typeface="宋体" panose="02010600030101010101" pitchFamily="2" charset="-122"/>
              </a:rPr>
              <a:t>与</a:t>
            </a:r>
            <a:r>
              <a:rPr lang="en-US" altLang="zh-CN" kern="0" dirty="0">
                <a:latin typeface="宋体" panose="02010600030101010101" pitchFamily="2" charset="-122"/>
                <a:ea typeface="宋体" panose="02010600030101010101" pitchFamily="2" charset="-122"/>
                <a:cs typeface="宋体" panose="02010600030101010101" pitchFamily="2" charset="-122"/>
              </a:rPr>
              <a:t>……</a:t>
            </a:r>
            <a:r>
              <a:rPr lang="zh-CN" altLang="en-US" kern="0" dirty="0">
                <a:latin typeface="宋体" panose="02010600030101010101" pitchFamily="2" charset="-122"/>
                <a:ea typeface="宋体" panose="02010600030101010101" pitchFamily="2" charset="-122"/>
                <a:cs typeface="宋体" panose="02010600030101010101" pitchFamily="2" charset="-122"/>
              </a:rPr>
              <a:t>因 </a:t>
            </a:r>
            <a:r>
              <a:rPr lang="de-DE" altLang="zh-CN" i="1" kern="0" dirty="0">
                <a:latin typeface="宋体" panose="02010600030101010101" pitchFamily="2" charset="-122"/>
                <a:ea typeface="宋体" panose="02010600030101010101" pitchFamily="2" charset="-122"/>
                <a:cs typeface="宋体" panose="02010600030101010101" pitchFamily="2" charset="-122"/>
              </a:rPr>
              <a:t>i</a:t>
            </a:r>
            <a:r>
              <a:rPr lang="de-DE" altLang="zh-CN" i="1" kern="0" baseline="-25000" dirty="0">
                <a:latin typeface="宋体" panose="02010600030101010101" pitchFamily="2" charset="-122"/>
                <a:ea typeface="宋体" panose="02010600030101010101" pitchFamily="2" charset="-122"/>
                <a:cs typeface="宋体" panose="02010600030101010101" pitchFamily="2" charset="-122"/>
              </a:rPr>
              <a:t>n </a:t>
            </a:r>
            <a:r>
              <a:rPr lang="zh-CN" altLang="en-US" kern="0" dirty="0">
                <a:latin typeface="宋体" panose="02010600030101010101" pitchFamily="2" charset="-122"/>
                <a:ea typeface="宋体" panose="02010600030101010101" pitchFamily="2" charset="-122"/>
                <a:cs typeface="宋体" panose="02010600030101010101" pitchFamily="2" charset="-122"/>
              </a:rPr>
              <a:t>同时存在时，结果 </a:t>
            </a:r>
            <a:r>
              <a:rPr lang="en-US" altLang="zh-CN" kern="0" dirty="0">
                <a:latin typeface="宋体" panose="02010600030101010101" pitchFamily="2" charset="-122"/>
                <a:ea typeface="宋体" panose="02010600030101010101" pitchFamily="2" charset="-122"/>
                <a:cs typeface="宋体" panose="02010600030101010101" pitchFamily="2" charset="-122"/>
              </a:rPr>
              <a:t>j </a:t>
            </a:r>
            <a:r>
              <a:rPr lang="zh-CN" altLang="en-US" kern="0" dirty="0">
                <a:latin typeface="宋体" panose="02010600030101010101" pitchFamily="2" charset="-122"/>
                <a:ea typeface="宋体" panose="02010600030101010101" pitchFamily="2" charset="-122"/>
                <a:cs typeface="宋体" panose="02010600030101010101" pitchFamily="2" charset="-122"/>
              </a:rPr>
              <a:t>才出现。</a:t>
            </a:r>
            <a:endParaRPr lang="zh-CN" altLang="en-US" dirty="0">
              <a:ea typeface="楷体" panose="02010609060101010101" pitchFamily="49" charset="-122"/>
            </a:endParaRPr>
          </a:p>
        </p:txBody>
      </p:sp>
      <p:grpSp>
        <p:nvGrpSpPr>
          <p:cNvPr id="5" name="组合 4"/>
          <p:cNvGrpSpPr/>
          <p:nvPr/>
        </p:nvGrpSpPr>
        <p:grpSpPr>
          <a:xfrm>
            <a:off x="2957960" y="1178611"/>
            <a:ext cx="1371600" cy="228600"/>
            <a:chOff x="1752600" y="2286000"/>
            <a:chExt cx="1828800" cy="304800"/>
          </a:xfrm>
        </p:grpSpPr>
        <p:sp>
          <p:nvSpPr>
            <p:cNvPr id="6" name="Oval 3"/>
            <p:cNvSpPr>
              <a:spLocks noChangeArrowheads="1"/>
            </p:cNvSpPr>
            <p:nvPr/>
          </p:nvSpPr>
          <p:spPr bwMode="auto">
            <a:xfrm>
              <a:off x="1752600" y="2286000"/>
              <a:ext cx="304800" cy="304800"/>
            </a:xfrm>
            <a:prstGeom prst="ellipse">
              <a:avLst/>
            </a:prstGeom>
            <a:noFill/>
            <a:ln w="19050">
              <a:solidFill>
                <a:schemeClr val="tx1"/>
              </a:solidFill>
              <a:round/>
              <a:headEnd type="none" w="sm" len="sm"/>
              <a:tailEnd type="none" w="sm" len="sm"/>
            </a:ln>
          </p:spPr>
          <p:txBody>
            <a:bodyPr wrap="none" anchor="ctr" anchorCtr="1"/>
            <a:lstStyle/>
            <a:p>
              <a:pPr defTabSz="571500">
                <a:spcBef>
                  <a:spcPct val="20000"/>
                </a:spcBef>
                <a:buClr>
                  <a:srgbClr val="009066"/>
                </a:buClr>
              </a:pPr>
              <a:r>
                <a:rPr lang="de-DE" altLang="zh-CN" sz="1350">
                  <a:solidFill>
                    <a:schemeClr val="tx2"/>
                  </a:solidFill>
                  <a:ea typeface="宋体" panose="02010600030101010101" pitchFamily="2" charset="-122"/>
                </a:rPr>
                <a:t>i</a:t>
              </a:r>
              <a:endParaRPr lang="de-DE" altLang="zh-CN" sz="1350">
                <a:solidFill>
                  <a:schemeClr val="tx2"/>
                </a:solidFill>
                <a:ea typeface="宋体" panose="02010600030101010101" pitchFamily="2" charset="-122"/>
              </a:endParaRPr>
            </a:p>
          </p:txBody>
        </p:sp>
        <p:sp>
          <p:nvSpPr>
            <p:cNvPr id="7" name="Oval 4"/>
            <p:cNvSpPr>
              <a:spLocks noChangeArrowheads="1"/>
            </p:cNvSpPr>
            <p:nvPr/>
          </p:nvSpPr>
          <p:spPr bwMode="auto">
            <a:xfrm>
              <a:off x="3276600" y="2286000"/>
              <a:ext cx="304800" cy="304800"/>
            </a:xfrm>
            <a:prstGeom prst="ellipse">
              <a:avLst/>
            </a:prstGeom>
            <a:noFill/>
            <a:ln w="19050">
              <a:solidFill>
                <a:schemeClr val="tx1"/>
              </a:solidFill>
              <a:round/>
              <a:headEnd type="none" w="sm" len="sm"/>
              <a:tailEnd type="none" w="sm" len="sm"/>
            </a:ln>
          </p:spPr>
          <p:txBody>
            <a:bodyPr wrap="none" anchor="ctr" anchorCtr="1"/>
            <a:lstStyle/>
            <a:p>
              <a:pPr defTabSz="571500">
                <a:spcBef>
                  <a:spcPct val="20000"/>
                </a:spcBef>
                <a:buClr>
                  <a:srgbClr val="009066"/>
                </a:buClr>
              </a:pPr>
              <a:r>
                <a:rPr lang="de-DE" altLang="zh-CN" sz="1350">
                  <a:solidFill>
                    <a:schemeClr val="tx2"/>
                  </a:solidFill>
                  <a:ea typeface="宋体" panose="02010600030101010101" pitchFamily="2" charset="-122"/>
                </a:rPr>
                <a:t>j</a:t>
              </a:r>
              <a:endParaRPr lang="de-DE" altLang="zh-CN" sz="1350">
                <a:solidFill>
                  <a:schemeClr val="tx2"/>
                </a:solidFill>
                <a:ea typeface="宋体" panose="02010600030101010101" pitchFamily="2" charset="-122"/>
              </a:endParaRPr>
            </a:p>
          </p:txBody>
        </p:sp>
        <p:sp>
          <p:nvSpPr>
            <p:cNvPr id="8" name="Line 5"/>
            <p:cNvSpPr>
              <a:spLocks noChangeShapeType="1"/>
            </p:cNvSpPr>
            <p:nvPr/>
          </p:nvSpPr>
          <p:spPr bwMode="auto">
            <a:xfrm>
              <a:off x="2057400" y="2438400"/>
              <a:ext cx="1219200" cy="0"/>
            </a:xfrm>
            <a:prstGeom prst="line">
              <a:avLst/>
            </a:prstGeom>
            <a:noFill/>
            <a:ln w="19050">
              <a:solidFill>
                <a:schemeClr val="tx1"/>
              </a:solidFill>
              <a:round/>
              <a:headEnd type="none" w="sm" len="sm"/>
              <a:tailEnd type="triangle" w="sm" len="sm"/>
            </a:ln>
          </p:spPr>
          <p:txBody>
            <a:bodyPr wrap="none" anchor="ctr"/>
            <a:lstStyle/>
            <a:p>
              <a:endParaRPr lang="zh-CN" altLang="en-US" sz="1350"/>
            </a:p>
          </p:txBody>
        </p:sp>
      </p:grpSp>
      <p:grpSp>
        <p:nvGrpSpPr>
          <p:cNvPr id="9" name="组合 8"/>
          <p:cNvGrpSpPr/>
          <p:nvPr/>
        </p:nvGrpSpPr>
        <p:grpSpPr>
          <a:xfrm>
            <a:off x="6124788" y="1634097"/>
            <a:ext cx="1371600" cy="228600"/>
            <a:chOff x="1763713" y="4076700"/>
            <a:chExt cx="1828800" cy="304800"/>
          </a:xfrm>
        </p:grpSpPr>
        <p:grpSp>
          <p:nvGrpSpPr>
            <p:cNvPr id="10" name="Group 6"/>
            <p:cNvGrpSpPr/>
            <p:nvPr/>
          </p:nvGrpSpPr>
          <p:grpSpPr bwMode="auto">
            <a:xfrm>
              <a:off x="1763713" y="4076700"/>
              <a:ext cx="1828800" cy="304800"/>
              <a:chOff x="1008" y="1536"/>
              <a:chExt cx="1152" cy="192"/>
            </a:xfrm>
          </p:grpSpPr>
          <p:sp>
            <p:nvSpPr>
              <p:cNvPr id="12" name="Oval 7"/>
              <p:cNvSpPr>
                <a:spLocks noChangeArrowheads="1"/>
              </p:cNvSpPr>
              <p:nvPr/>
            </p:nvSpPr>
            <p:spPr bwMode="auto">
              <a:xfrm>
                <a:off x="1008" y="1536"/>
                <a:ext cx="192" cy="192"/>
              </a:xfrm>
              <a:prstGeom prst="ellipse">
                <a:avLst/>
              </a:prstGeom>
              <a:noFill/>
              <a:ln w="19050">
                <a:solidFill>
                  <a:schemeClr val="tx1"/>
                </a:solidFill>
                <a:round/>
                <a:headEnd type="none" w="sm" len="sm"/>
                <a:tailEnd type="none" w="sm" len="sm"/>
              </a:ln>
            </p:spPr>
            <p:txBody>
              <a:bodyPr wrap="none" anchor="ctr" anchorCtr="1"/>
              <a:lstStyle/>
              <a:p>
                <a:pPr defTabSz="571500">
                  <a:spcBef>
                    <a:spcPct val="20000"/>
                  </a:spcBef>
                  <a:buClr>
                    <a:srgbClr val="009066"/>
                  </a:buClr>
                </a:pPr>
                <a:r>
                  <a:rPr lang="de-DE" altLang="zh-CN" sz="1350">
                    <a:solidFill>
                      <a:schemeClr val="tx2"/>
                    </a:solidFill>
                    <a:ea typeface="宋体" panose="02010600030101010101" pitchFamily="2" charset="-122"/>
                  </a:rPr>
                  <a:t>i</a:t>
                </a:r>
                <a:endParaRPr lang="de-DE" altLang="zh-CN" sz="1350">
                  <a:solidFill>
                    <a:schemeClr val="tx2"/>
                  </a:solidFill>
                  <a:ea typeface="宋体" panose="02010600030101010101" pitchFamily="2" charset="-122"/>
                </a:endParaRPr>
              </a:p>
            </p:txBody>
          </p:sp>
          <p:sp>
            <p:nvSpPr>
              <p:cNvPr id="13" name="Oval 8"/>
              <p:cNvSpPr>
                <a:spLocks noChangeArrowheads="1"/>
              </p:cNvSpPr>
              <p:nvPr/>
            </p:nvSpPr>
            <p:spPr bwMode="auto">
              <a:xfrm>
                <a:off x="1968" y="1536"/>
                <a:ext cx="192" cy="192"/>
              </a:xfrm>
              <a:prstGeom prst="ellipse">
                <a:avLst/>
              </a:prstGeom>
              <a:noFill/>
              <a:ln w="19050">
                <a:solidFill>
                  <a:schemeClr val="tx1"/>
                </a:solidFill>
                <a:round/>
                <a:headEnd type="none" w="sm" len="sm"/>
                <a:tailEnd type="none" w="sm" len="sm"/>
              </a:ln>
            </p:spPr>
            <p:txBody>
              <a:bodyPr wrap="none" anchor="ctr" anchorCtr="1"/>
              <a:lstStyle/>
              <a:p>
                <a:pPr defTabSz="571500">
                  <a:spcBef>
                    <a:spcPct val="20000"/>
                  </a:spcBef>
                  <a:buClr>
                    <a:srgbClr val="009066"/>
                  </a:buClr>
                </a:pPr>
                <a:r>
                  <a:rPr lang="de-DE" altLang="zh-CN" sz="1350">
                    <a:solidFill>
                      <a:schemeClr val="tx2"/>
                    </a:solidFill>
                    <a:ea typeface="宋体" panose="02010600030101010101" pitchFamily="2" charset="-122"/>
                  </a:rPr>
                  <a:t>j</a:t>
                </a:r>
                <a:endParaRPr lang="de-DE" altLang="zh-CN" sz="1350">
                  <a:solidFill>
                    <a:schemeClr val="tx2"/>
                  </a:solidFill>
                  <a:ea typeface="宋体" panose="02010600030101010101" pitchFamily="2" charset="-122"/>
                </a:endParaRPr>
              </a:p>
            </p:txBody>
          </p:sp>
          <p:sp>
            <p:nvSpPr>
              <p:cNvPr id="14" name="Line 9"/>
              <p:cNvSpPr>
                <a:spLocks noChangeShapeType="1"/>
              </p:cNvSpPr>
              <p:nvPr/>
            </p:nvSpPr>
            <p:spPr bwMode="auto">
              <a:xfrm>
                <a:off x="1200" y="1632"/>
                <a:ext cx="768" cy="0"/>
              </a:xfrm>
              <a:prstGeom prst="line">
                <a:avLst/>
              </a:prstGeom>
              <a:noFill/>
              <a:ln w="19050">
                <a:solidFill>
                  <a:schemeClr val="tx1"/>
                </a:solidFill>
                <a:round/>
                <a:headEnd type="none" w="sm" len="sm"/>
                <a:tailEnd type="triangle" w="sm" len="sm"/>
              </a:ln>
            </p:spPr>
            <p:txBody>
              <a:bodyPr wrap="none" anchor="ctr" anchorCtr="1"/>
              <a:lstStyle/>
              <a:p>
                <a:endParaRPr lang="zh-CN" altLang="en-US" sz="1350"/>
              </a:p>
            </p:txBody>
          </p:sp>
        </p:grpSp>
        <p:sp>
          <p:nvSpPr>
            <p:cNvPr id="11" name="Freeform 10"/>
            <p:cNvSpPr/>
            <p:nvPr/>
          </p:nvSpPr>
          <p:spPr bwMode="auto">
            <a:xfrm>
              <a:off x="2411413" y="4076700"/>
              <a:ext cx="457200" cy="304800"/>
            </a:xfrm>
            <a:custGeom>
              <a:avLst/>
              <a:gdLst>
                <a:gd name="T0" fmla="*/ 0 w 288"/>
                <a:gd name="T1" fmla="*/ 2147483647 h 192"/>
                <a:gd name="T2" fmla="*/ 2147483647 w 288"/>
                <a:gd name="T3" fmla="*/ 0 h 192"/>
                <a:gd name="T4" fmla="*/ 2147483647 w 288"/>
                <a:gd name="T5" fmla="*/ 2147483647 h 192"/>
                <a:gd name="T6" fmla="*/ 2147483647 w 288"/>
                <a:gd name="T7" fmla="*/ 2147483647 h 192"/>
                <a:gd name="T8" fmla="*/ 2147483647 w 288"/>
                <a:gd name="T9" fmla="*/ 2147483647 h 192"/>
                <a:gd name="T10" fmla="*/ 0 60000 65536"/>
                <a:gd name="T11" fmla="*/ 0 60000 65536"/>
                <a:gd name="T12" fmla="*/ 0 60000 65536"/>
                <a:gd name="T13" fmla="*/ 0 60000 65536"/>
                <a:gd name="T14" fmla="*/ 0 60000 65536"/>
                <a:gd name="T15" fmla="*/ 0 w 288"/>
                <a:gd name="T16" fmla="*/ 0 h 192"/>
                <a:gd name="T17" fmla="*/ 288 w 288"/>
                <a:gd name="T18" fmla="*/ 192 h 192"/>
              </a:gdLst>
              <a:ahLst/>
              <a:cxnLst>
                <a:cxn ang="T10">
                  <a:pos x="T0" y="T1"/>
                </a:cxn>
                <a:cxn ang="T11">
                  <a:pos x="T2" y="T3"/>
                </a:cxn>
                <a:cxn ang="T12">
                  <a:pos x="T4" y="T5"/>
                </a:cxn>
                <a:cxn ang="T13">
                  <a:pos x="T6" y="T7"/>
                </a:cxn>
                <a:cxn ang="T14">
                  <a:pos x="T8" y="T9"/>
                </a:cxn>
              </a:cxnLst>
              <a:rect l="T15" t="T16" r="T17" b="T18"/>
              <a:pathLst>
                <a:path w="288" h="192">
                  <a:moveTo>
                    <a:pt x="0" y="96"/>
                  </a:moveTo>
                  <a:cubicBezTo>
                    <a:pt x="36" y="48"/>
                    <a:pt x="72" y="0"/>
                    <a:pt x="96" y="0"/>
                  </a:cubicBezTo>
                  <a:cubicBezTo>
                    <a:pt x="120" y="0"/>
                    <a:pt x="128" y="64"/>
                    <a:pt x="144" y="96"/>
                  </a:cubicBezTo>
                  <a:cubicBezTo>
                    <a:pt x="160" y="128"/>
                    <a:pt x="168" y="192"/>
                    <a:pt x="192" y="192"/>
                  </a:cubicBezTo>
                  <a:cubicBezTo>
                    <a:pt x="216" y="192"/>
                    <a:pt x="272" y="112"/>
                    <a:pt x="288" y="96"/>
                  </a:cubicBezTo>
                </a:path>
              </a:pathLst>
            </a:custGeom>
            <a:noFill/>
            <a:ln w="19050">
              <a:solidFill>
                <a:srgbClr val="FF0000"/>
              </a:solidFill>
              <a:round/>
              <a:headEnd type="none" w="sm" len="sm"/>
              <a:tailEnd type="none" w="sm" len="sm"/>
            </a:ln>
          </p:spPr>
          <p:txBody>
            <a:bodyPr wrap="none" anchor="ctr"/>
            <a:lstStyle/>
            <a:p>
              <a:endParaRPr lang="zh-CN" altLang="en-US" sz="1350"/>
            </a:p>
          </p:txBody>
        </p:sp>
      </p:grpSp>
      <p:grpSp>
        <p:nvGrpSpPr>
          <p:cNvPr id="16" name="Group 3"/>
          <p:cNvGrpSpPr/>
          <p:nvPr/>
        </p:nvGrpSpPr>
        <p:grpSpPr bwMode="auto">
          <a:xfrm>
            <a:off x="6995906" y="2072166"/>
            <a:ext cx="1886273" cy="1509740"/>
            <a:chOff x="3888" y="1253"/>
            <a:chExt cx="1248" cy="955"/>
          </a:xfrm>
        </p:grpSpPr>
        <p:sp>
          <p:nvSpPr>
            <p:cNvPr id="17" name="Oval 4"/>
            <p:cNvSpPr>
              <a:spLocks noChangeArrowheads="1"/>
            </p:cNvSpPr>
            <p:nvPr/>
          </p:nvSpPr>
          <p:spPr bwMode="auto">
            <a:xfrm>
              <a:off x="4944" y="1642"/>
              <a:ext cx="192" cy="192"/>
            </a:xfrm>
            <a:prstGeom prst="ellipse">
              <a:avLst/>
            </a:prstGeom>
            <a:noFill/>
            <a:ln w="19050">
              <a:solidFill>
                <a:schemeClr val="tx1"/>
              </a:solidFill>
              <a:round/>
              <a:headEnd type="none" w="sm" len="sm"/>
              <a:tailEnd type="none" w="sm" len="sm"/>
            </a:ln>
          </p:spPr>
          <p:txBody>
            <a:bodyPr wrap="none" anchor="ctr"/>
            <a:lstStyle/>
            <a:p>
              <a:pPr defTabSz="571500">
                <a:spcBef>
                  <a:spcPct val="20000"/>
                </a:spcBef>
                <a:buClr>
                  <a:srgbClr val="009066"/>
                </a:buClr>
              </a:pPr>
              <a:r>
                <a:rPr lang="de-DE" altLang="zh-CN" sz="1350">
                  <a:solidFill>
                    <a:schemeClr val="tx2"/>
                  </a:solidFill>
                  <a:ea typeface="宋体" panose="02010600030101010101" pitchFamily="2" charset="-122"/>
                </a:rPr>
                <a:t>j</a:t>
              </a:r>
              <a:endParaRPr lang="de-DE" altLang="zh-CN" sz="1350" baseline="30000">
                <a:solidFill>
                  <a:schemeClr val="tx2"/>
                </a:solidFill>
                <a:ea typeface="宋体" panose="02010600030101010101" pitchFamily="2" charset="-122"/>
              </a:endParaRPr>
            </a:p>
          </p:txBody>
        </p:sp>
        <p:sp>
          <p:nvSpPr>
            <p:cNvPr id="18" name="Line 5"/>
            <p:cNvSpPr>
              <a:spLocks noChangeShapeType="1"/>
            </p:cNvSpPr>
            <p:nvPr/>
          </p:nvSpPr>
          <p:spPr bwMode="auto">
            <a:xfrm>
              <a:off x="4080" y="1354"/>
              <a:ext cx="864" cy="384"/>
            </a:xfrm>
            <a:prstGeom prst="line">
              <a:avLst/>
            </a:prstGeom>
            <a:noFill/>
            <a:ln w="19050">
              <a:solidFill>
                <a:schemeClr val="tx1"/>
              </a:solidFill>
              <a:round/>
              <a:headEnd type="none" w="sm" len="sm"/>
              <a:tailEnd type="triangle" w="sm" len="sm"/>
            </a:ln>
          </p:spPr>
          <p:txBody>
            <a:bodyPr wrap="none" anchor="ctr"/>
            <a:lstStyle/>
            <a:p>
              <a:endParaRPr lang="zh-CN" altLang="en-US" sz="1350"/>
            </a:p>
          </p:txBody>
        </p:sp>
        <p:sp>
          <p:nvSpPr>
            <p:cNvPr id="19" name="Text Box 6"/>
            <p:cNvSpPr txBox="1">
              <a:spLocks noChangeArrowheads="1"/>
            </p:cNvSpPr>
            <p:nvPr/>
          </p:nvSpPr>
          <p:spPr bwMode="auto">
            <a:xfrm>
              <a:off x="4432" y="1598"/>
              <a:ext cx="240" cy="292"/>
            </a:xfrm>
            <a:prstGeom prst="rect">
              <a:avLst/>
            </a:prstGeom>
            <a:noFill/>
            <a:ln w="19050">
              <a:noFill/>
              <a:miter lim="800000"/>
              <a:headEnd type="none" w="sm" len="sm"/>
              <a:tailEnd type="none" w="sm" len="sm"/>
            </a:ln>
          </p:spPr>
          <p:txBody>
            <a:bodyPr>
              <a:spAutoFit/>
            </a:bodyPr>
            <a:lstStyle/>
            <a:p>
              <a:pPr defTabSz="571500">
                <a:spcBef>
                  <a:spcPct val="50000"/>
                </a:spcBef>
                <a:buClr>
                  <a:srgbClr val="009066"/>
                </a:buClr>
              </a:pPr>
              <a:r>
                <a:rPr lang="de-DE" altLang="zh-CN" sz="2400" b="1" dirty="0">
                  <a:solidFill>
                    <a:srgbClr val="FF0000"/>
                  </a:solidFill>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a:t>
              </a:r>
              <a:endParaRPr lang="de-DE" altLang="zh-CN" sz="2400" baseline="30000" dirty="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20" name="Oval 7"/>
            <p:cNvSpPr>
              <a:spLocks noChangeArrowheads="1"/>
            </p:cNvSpPr>
            <p:nvPr/>
          </p:nvSpPr>
          <p:spPr bwMode="auto">
            <a:xfrm>
              <a:off x="3888" y="1253"/>
              <a:ext cx="192" cy="192"/>
            </a:xfrm>
            <a:prstGeom prst="ellipse">
              <a:avLst/>
            </a:prstGeom>
            <a:noFill/>
            <a:ln w="19050">
              <a:solidFill>
                <a:schemeClr val="tx1"/>
              </a:solidFill>
              <a:round/>
              <a:headEnd type="none" w="sm" len="sm"/>
              <a:tailEnd type="none" w="sm" len="sm"/>
            </a:ln>
          </p:spPr>
          <p:txBody>
            <a:bodyPr wrap="none" anchor="ctr"/>
            <a:lstStyle/>
            <a:p>
              <a:pPr defTabSz="571500">
                <a:spcBef>
                  <a:spcPct val="20000"/>
                </a:spcBef>
                <a:buClr>
                  <a:srgbClr val="009066"/>
                </a:buClr>
              </a:pPr>
              <a:r>
                <a:rPr lang="de-DE" altLang="zh-CN" sz="900">
                  <a:solidFill>
                    <a:schemeClr val="tx2"/>
                  </a:solidFill>
                  <a:ea typeface="宋体" panose="02010600030101010101" pitchFamily="2" charset="-122"/>
                </a:rPr>
                <a:t>i</a:t>
              </a:r>
              <a:r>
                <a:rPr lang="de-DE" altLang="zh-CN" sz="900" b="1" baseline="-25000">
                  <a:solidFill>
                    <a:schemeClr val="tx2"/>
                  </a:solidFill>
                  <a:ea typeface="宋体" panose="02010600030101010101" pitchFamily="2" charset="-122"/>
                </a:rPr>
                <a:t>1</a:t>
              </a:r>
              <a:endParaRPr lang="de-DE" altLang="zh-CN" sz="900" baseline="30000">
                <a:solidFill>
                  <a:schemeClr val="tx2"/>
                </a:solidFill>
                <a:ea typeface="宋体" panose="02010600030101010101" pitchFamily="2" charset="-122"/>
              </a:endParaRPr>
            </a:p>
          </p:txBody>
        </p:sp>
        <p:sp>
          <p:nvSpPr>
            <p:cNvPr id="21" name="Oval 8"/>
            <p:cNvSpPr>
              <a:spLocks noChangeArrowheads="1"/>
            </p:cNvSpPr>
            <p:nvPr/>
          </p:nvSpPr>
          <p:spPr bwMode="auto">
            <a:xfrm>
              <a:off x="3888" y="1546"/>
              <a:ext cx="192" cy="192"/>
            </a:xfrm>
            <a:prstGeom prst="ellipse">
              <a:avLst/>
            </a:prstGeom>
            <a:noFill/>
            <a:ln w="19050">
              <a:solidFill>
                <a:schemeClr val="tx1"/>
              </a:solidFill>
              <a:round/>
              <a:headEnd type="none" w="sm" len="sm"/>
              <a:tailEnd type="none" w="sm" len="sm"/>
            </a:ln>
          </p:spPr>
          <p:txBody>
            <a:bodyPr wrap="none" anchor="ctr"/>
            <a:lstStyle/>
            <a:p>
              <a:pPr defTabSz="571500">
                <a:spcBef>
                  <a:spcPct val="20000"/>
                </a:spcBef>
                <a:buClr>
                  <a:srgbClr val="009066"/>
                </a:buClr>
              </a:pPr>
              <a:r>
                <a:rPr lang="de-DE" altLang="zh-CN" sz="1050">
                  <a:solidFill>
                    <a:schemeClr val="tx2"/>
                  </a:solidFill>
                  <a:ea typeface="宋体" panose="02010600030101010101" pitchFamily="2" charset="-122"/>
                </a:rPr>
                <a:t>i</a:t>
              </a:r>
              <a:r>
                <a:rPr lang="de-DE" altLang="zh-CN" sz="1050" b="1" baseline="-25000">
                  <a:solidFill>
                    <a:schemeClr val="tx2"/>
                  </a:solidFill>
                  <a:ea typeface="宋体" panose="02010600030101010101" pitchFamily="2" charset="-122"/>
                </a:rPr>
                <a:t>2</a:t>
              </a:r>
              <a:endParaRPr lang="de-DE" altLang="zh-CN" sz="1050" baseline="30000">
                <a:solidFill>
                  <a:schemeClr val="tx2"/>
                </a:solidFill>
                <a:ea typeface="宋体" panose="02010600030101010101" pitchFamily="2" charset="-122"/>
              </a:endParaRPr>
            </a:p>
          </p:txBody>
        </p:sp>
        <p:sp>
          <p:nvSpPr>
            <p:cNvPr id="22" name="Oval 9"/>
            <p:cNvSpPr>
              <a:spLocks noChangeArrowheads="1"/>
            </p:cNvSpPr>
            <p:nvPr/>
          </p:nvSpPr>
          <p:spPr bwMode="auto">
            <a:xfrm>
              <a:off x="3904" y="2016"/>
              <a:ext cx="192" cy="192"/>
            </a:xfrm>
            <a:prstGeom prst="ellipse">
              <a:avLst/>
            </a:prstGeom>
            <a:noFill/>
            <a:ln w="19050">
              <a:solidFill>
                <a:schemeClr val="tx1"/>
              </a:solidFill>
              <a:round/>
              <a:headEnd type="none" w="sm" len="sm"/>
              <a:tailEnd type="none" w="sm" len="sm"/>
            </a:ln>
          </p:spPr>
          <p:txBody>
            <a:bodyPr wrap="none" anchor="ctr"/>
            <a:lstStyle/>
            <a:p>
              <a:pPr defTabSz="571500">
                <a:spcBef>
                  <a:spcPct val="20000"/>
                </a:spcBef>
                <a:buClr>
                  <a:srgbClr val="009066"/>
                </a:buClr>
              </a:pPr>
              <a:r>
                <a:rPr lang="de-DE" altLang="zh-CN" sz="1050">
                  <a:solidFill>
                    <a:schemeClr val="tx2"/>
                  </a:solidFill>
                  <a:ea typeface="宋体" panose="02010600030101010101" pitchFamily="2" charset="-122"/>
                </a:rPr>
                <a:t>i</a:t>
              </a:r>
              <a:r>
                <a:rPr lang="de-DE" altLang="zh-CN" sz="1050" b="1" baseline="-25000">
                  <a:solidFill>
                    <a:schemeClr val="tx2"/>
                  </a:solidFill>
                  <a:ea typeface="宋体" panose="02010600030101010101" pitchFamily="2" charset="-122"/>
                </a:rPr>
                <a:t>n</a:t>
              </a:r>
              <a:endParaRPr lang="de-DE" altLang="zh-CN" sz="1050" baseline="30000">
                <a:solidFill>
                  <a:schemeClr val="tx2"/>
                </a:solidFill>
                <a:ea typeface="宋体" panose="02010600030101010101" pitchFamily="2" charset="-122"/>
              </a:endParaRPr>
            </a:p>
          </p:txBody>
        </p:sp>
        <p:cxnSp>
          <p:nvCxnSpPr>
            <p:cNvPr id="23" name="AutoShape 10"/>
            <p:cNvCxnSpPr>
              <a:cxnSpLocks noChangeShapeType="1"/>
              <a:stCxn id="21" idx="6"/>
              <a:endCxn id="18" idx="1"/>
            </p:cNvCxnSpPr>
            <p:nvPr/>
          </p:nvCxnSpPr>
          <p:spPr bwMode="auto">
            <a:xfrm>
              <a:off x="4080" y="1642"/>
              <a:ext cx="864" cy="96"/>
            </a:xfrm>
            <a:prstGeom prst="straightConnector1">
              <a:avLst/>
            </a:prstGeom>
            <a:noFill/>
            <a:ln w="19050">
              <a:solidFill>
                <a:schemeClr val="tx1"/>
              </a:solidFill>
              <a:round/>
              <a:headEnd type="none" w="sm" len="sm"/>
              <a:tailEnd type="triangle" w="sm" len="sm"/>
            </a:ln>
          </p:spPr>
        </p:cxnSp>
        <p:cxnSp>
          <p:nvCxnSpPr>
            <p:cNvPr id="24" name="AutoShape 11"/>
            <p:cNvCxnSpPr>
              <a:cxnSpLocks noChangeShapeType="1"/>
              <a:stCxn id="22" idx="6"/>
              <a:endCxn id="18" idx="1"/>
            </p:cNvCxnSpPr>
            <p:nvPr/>
          </p:nvCxnSpPr>
          <p:spPr bwMode="auto">
            <a:xfrm flipV="1">
              <a:off x="4096" y="1738"/>
              <a:ext cx="848" cy="374"/>
            </a:xfrm>
            <a:prstGeom prst="straightConnector1">
              <a:avLst/>
            </a:prstGeom>
            <a:noFill/>
            <a:ln w="19050">
              <a:solidFill>
                <a:schemeClr val="tx1"/>
              </a:solidFill>
              <a:round/>
              <a:headEnd type="none" w="sm" len="sm"/>
              <a:tailEnd type="triangle" w="sm" len="sm"/>
            </a:ln>
          </p:spPr>
        </p:cxnSp>
        <p:sp>
          <p:nvSpPr>
            <p:cNvPr id="25" name="Freeform 12"/>
            <p:cNvSpPr/>
            <p:nvPr/>
          </p:nvSpPr>
          <p:spPr bwMode="auto">
            <a:xfrm>
              <a:off x="4416" y="1536"/>
              <a:ext cx="94" cy="410"/>
            </a:xfrm>
            <a:custGeom>
              <a:avLst/>
              <a:gdLst>
                <a:gd name="T0" fmla="*/ 467 w 85"/>
                <a:gd name="T1" fmla="*/ 0 h 393"/>
                <a:gd name="T2" fmla="*/ 323 w 85"/>
                <a:gd name="T3" fmla="*/ 809 h 393"/>
                <a:gd name="T4" fmla="*/ 0 60000 65536"/>
                <a:gd name="T5" fmla="*/ 0 60000 65536"/>
                <a:gd name="T6" fmla="*/ 0 w 85"/>
                <a:gd name="T7" fmla="*/ 0 h 393"/>
                <a:gd name="T8" fmla="*/ 85 w 85"/>
                <a:gd name="T9" fmla="*/ 393 h 393"/>
              </a:gdLst>
              <a:ahLst/>
              <a:cxnLst>
                <a:cxn ang="T4">
                  <a:pos x="T0" y="T1"/>
                </a:cxn>
                <a:cxn ang="T5">
                  <a:pos x="T2" y="T3"/>
                </a:cxn>
              </a:cxnLst>
              <a:rect l="T6" t="T7" r="T8" b="T9"/>
              <a:pathLst>
                <a:path w="85" h="393">
                  <a:moveTo>
                    <a:pt x="85" y="0"/>
                  </a:moveTo>
                  <a:cubicBezTo>
                    <a:pt x="0" y="112"/>
                    <a:pt x="0" y="268"/>
                    <a:pt x="59" y="393"/>
                  </a:cubicBezTo>
                </a:path>
              </a:pathLst>
            </a:custGeom>
            <a:noFill/>
            <a:ln w="19050">
              <a:solidFill>
                <a:schemeClr val="tx1"/>
              </a:solidFill>
              <a:round/>
              <a:headEnd type="none" w="sm" len="sm"/>
              <a:tailEnd type="none" w="sm" len="sm"/>
            </a:ln>
          </p:spPr>
          <p:txBody>
            <a:bodyPr wrap="none" anchor="ctr"/>
            <a:lstStyle/>
            <a:p>
              <a:endParaRPr lang="zh-CN" altLang="en-US" sz="1350"/>
            </a:p>
          </p:txBody>
        </p:sp>
        <p:sp>
          <p:nvSpPr>
            <p:cNvPr id="26" name="Line 13"/>
            <p:cNvSpPr>
              <a:spLocks noChangeShapeType="1"/>
            </p:cNvSpPr>
            <p:nvPr/>
          </p:nvSpPr>
          <p:spPr bwMode="auto">
            <a:xfrm>
              <a:off x="3984" y="1834"/>
              <a:ext cx="1" cy="112"/>
            </a:xfrm>
            <a:prstGeom prst="line">
              <a:avLst/>
            </a:prstGeom>
            <a:noFill/>
            <a:ln w="19050" cap="rnd">
              <a:solidFill>
                <a:schemeClr val="tx1"/>
              </a:solidFill>
              <a:prstDash val="sysDot"/>
              <a:round/>
              <a:headEnd type="none" w="sm" len="sm"/>
              <a:tailEnd type="none" w="sm" len="sm"/>
            </a:ln>
          </p:spPr>
          <p:txBody>
            <a:bodyPr wrap="none" anchor="ctr"/>
            <a:lstStyle/>
            <a:p>
              <a:endParaRPr lang="zh-CN" altLang="en-US" sz="1350"/>
            </a:p>
          </p:txBody>
        </p:sp>
      </p:grpSp>
      <p:grpSp>
        <p:nvGrpSpPr>
          <p:cNvPr id="27" name="Group 15"/>
          <p:cNvGrpSpPr/>
          <p:nvPr/>
        </p:nvGrpSpPr>
        <p:grpSpPr bwMode="auto">
          <a:xfrm>
            <a:off x="3643760" y="3475311"/>
            <a:ext cx="1870920" cy="1454904"/>
            <a:chOff x="3888" y="2688"/>
            <a:chExt cx="1248" cy="955"/>
          </a:xfrm>
        </p:grpSpPr>
        <p:sp>
          <p:nvSpPr>
            <p:cNvPr id="28" name="Oval 16"/>
            <p:cNvSpPr>
              <a:spLocks noChangeArrowheads="1"/>
            </p:cNvSpPr>
            <p:nvPr/>
          </p:nvSpPr>
          <p:spPr bwMode="auto">
            <a:xfrm>
              <a:off x="4944" y="3077"/>
              <a:ext cx="192" cy="192"/>
            </a:xfrm>
            <a:prstGeom prst="ellipse">
              <a:avLst/>
            </a:prstGeom>
            <a:noFill/>
            <a:ln w="19050">
              <a:solidFill>
                <a:schemeClr val="tx1"/>
              </a:solidFill>
              <a:round/>
              <a:headEnd type="none" w="sm" len="sm"/>
              <a:tailEnd type="none" w="sm" len="sm"/>
            </a:ln>
          </p:spPr>
          <p:txBody>
            <a:bodyPr wrap="none" anchor="ctr"/>
            <a:lstStyle/>
            <a:p>
              <a:pPr defTabSz="571500">
                <a:spcBef>
                  <a:spcPct val="20000"/>
                </a:spcBef>
                <a:buClr>
                  <a:srgbClr val="009066"/>
                </a:buClr>
              </a:pPr>
              <a:r>
                <a:rPr lang="de-DE" altLang="zh-CN" sz="1350">
                  <a:solidFill>
                    <a:schemeClr val="tx2"/>
                  </a:solidFill>
                  <a:ea typeface="宋体" panose="02010600030101010101" pitchFamily="2" charset="-122"/>
                </a:rPr>
                <a:t>j</a:t>
              </a:r>
              <a:endParaRPr lang="de-DE" altLang="zh-CN" sz="1350" baseline="30000">
                <a:solidFill>
                  <a:schemeClr val="tx2"/>
                </a:solidFill>
                <a:ea typeface="宋体" panose="02010600030101010101" pitchFamily="2" charset="-122"/>
              </a:endParaRPr>
            </a:p>
          </p:txBody>
        </p:sp>
        <p:sp>
          <p:nvSpPr>
            <p:cNvPr id="29" name="Line 17"/>
            <p:cNvSpPr>
              <a:spLocks noChangeShapeType="1"/>
            </p:cNvSpPr>
            <p:nvPr/>
          </p:nvSpPr>
          <p:spPr bwMode="auto">
            <a:xfrm>
              <a:off x="4080" y="2789"/>
              <a:ext cx="864" cy="384"/>
            </a:xfrm>
            <a:prstGeom prst="line">
              <a:avLst/>
            </a:prstGeom>
            <a:noFill/>
            <a:ln w="19050">
              <a:solidFill>
                <a:schemeClr val="tx1"/>
              </a:solidFill>
              <a:round/>
              <a:headEnd type="none" w="sm" len="sm"/>
              <a:tailEnd type="triangle" w="sm" len="sm"/>
            </a:ln>
          </p:spPr>
          <p:txBody>
            <a:bodyPr wrap="none" anchor="ctr"/>
            <a:lstStyle/>
            <a:p>
              <a:endParaRPr lang="zh-CN" altLang="en-US" sz="1350"/>
            </a:p>
          </p:txBody>
        </p:sp>
        <p:sp>
          <p:nvSpPr>
            <p:cNvPr id="30" name="Text Box 18"/>
            <p:cNvSpPr txBox="1">
              <a:spLocks noChangeArrowheads="1"/>
            </p:cNvSpPr>
            <p:nvPr/>
          </p:nvSpPr>
          <p:spPr bwMode="auto">
            <a:xfrm>
              <a:off x="4442" y="3012"/>
              <a:ext cx="240" cy="303"/>
            </a:xfrm>
            <a:prstGeom prst="rect">
              <a:avLst/>
            </a:prstGeom>
            <a:noFill/>
            <a:ln w="19050">
              <a:noFill/>
              <a:miter lim="800000"/>
              <a:headEnd type="none" w="sm" len="sm"/>
              <a:tailEnd type="none" w="sm" len="sm"/>
            </a:ln>
          </p:spPr>
          <p:txBody>
            <a:bodyPr>
              <a:spAutoFit/>
            </a:bodyPr>
            <a:lstStyle/>
            <a:p>
              <a:pPr defTabSz="571500">
                <a:spcBef>
                  <a:spcPct val="50000"/>
                </a:spcBef>
                <a:buClr>
                  <a:srgbClr val="009066"/>
                </a:buClr>
              </a:pPr>
              <a:r>
                <a:rPr lang="de-DE" altLang="zh-CN" sz="2400" b="1" dirty="0">
                  <a:solidFill>
                    <a:srgbClr val="FF0000"/>
                  </a:solidFill>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a:t>
              </a:r>
              <a:endParaRPr lang="de-DE" altLang="zh-CN" sz="2400" baseline="30000" dirty="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31" name="Oval 19"/>
            <p:cNvSpPr>
              <a:spLocks noChangeArrowheads="1"/>
            </p:cNvSpPr>
            <p:nvPr/>
          </p:nvSpPr>
          <p:spPr bwMode="auto">
            <a:xfrm>
              <a:off x="3888" y="2688"/>
              <a:ext cx="192" cy="192"/>
            </a:xfrm>
            <a:prstGeom prst="ellipse">
              <a:avLst/>
            </a:prstGeom>
            <a:noFill/>
            <a:ln w="19050">
              <a:solidFill>
                <a:schemeClr val="tx1"/>
              </a:solidFill>
              <a:round/>
              <a:headEnd type="none" w="sm" len="sm"/>
              <a:tailEnd type="none" w="sm" len="sm"/>
            </a:ln>
          </p:spPr>
          <p:txBody>
            <a:bodyPr wrap="none" anchor="ctr"/>
            <a:lstStyle/>
            <a:p>
              <a:pPr defTabSz="571500">
                <a:spcBef>
                  <a:spcPct val="20000"/>
                </a:spcBef>
                <a:buClr>
                  <a:srgbClr val="009066"/>
                </a:buClr>
              </a:pPr>
              <a:r>
                <a:rPr lang="de-DE" altLang="zh-CN" sz="1050">
                  <a:solidFill>
                    <a:schemeClr val="tx2"/>
                  </a:solidFill>
                  <a:ea typeface="宋体" panose="02010600030101010101" pitchFamily="2" charset="-122"/>
                </a:rPr>
                <a:t>i</a:t>
              </a:r>
              <a:r>
                <a:rPr lang="de-DE" altLang="zh-CN" sz="1050" b="1" baseline="-25000">
                  <a:solidFill>
                    <a:schemeClr val="tx2"/>
                  </a:solidFill>
                  <a:ea typeface="宋体" panose="02010600030101010101" pitchFamily="2" charset="-122"/>
                </a:rPr>
                <a:t>1</a:t>
              </a:r>
              <a:endParaRPr lang="de-DE" altLang="zh-CN" sz="1050" baseline="30000">
                <a:solidFill>
                  <a:schemeClr val="tx2"/>
                </a:solidFill>
                <a:ea typeface="宋体" panose="02010600030101010101" pitchFamily="2" charset="-122"/>
              </a:endParaRPr>
            </a:p>
          </p:txBody>
        </p:sp>
        <p:sp>
          <p:nvSpPr>
            <p:cNvPr id="32" name="Oval 20"/>
            <p:cNvSpPr>
              <a:spLocks noChangeArrowheads="1"/>
            </p:cNvSpPr>
            <p:nvPr/>
          </p:nvSpPr>
          <p:spPr bwMode="auto">
            <a:xfrm>
              <a:off x="3888" y="2981"/>
              <a:ext cx="192" cy="192"/>
            </a:xfrm>
            <a:prstGeom prst="ellipse">
              <a:avLst/>
            </a:prstGeom>
            <a:noFill/>
            <a:ln w="19050">
              <a:solidFill>
                <a:schemeClr val="tx1"/>
              </a:solidFill>
              <a:round/>
              <a:headEnd type="none" w="sm" len="sm"/>
              <a:tailEnd type="none" w="sm" len="sm"/>
            </a:ln>
          </p:spPr>
          <p:txBody>
            <a:bodyPr wrap="none" anchor="ctr"/>
            <a:lstStyle/>
            <a:p>
              <a:pPr defTabSz="571500">
                <a:spcBef>
                  <a:spcPct val="20000"/>
                </a:spcBef>
                <a:buClr>
                  <a:srgbClr val="009066"/>
                </a:buClr>
              </a:pPr>
              <a:r>
                <a:rPr lang="de-DE" altLang="zh-CN" sz="1050">
                  <a:solidFill>
                    <a:schemeClr val="tx2"/>
                  </a:solidFill>
                  <a:ea typeface="宋体" panose="02010600030101010101" pitchFamily="2" charset="-122"/>
                </a:rPr>
                <a:t>i</a:t>
              </a:r>
              <a:r>
                <a:rPr lang="de-DE" altLang="zh-CN" sz="1050" b="1" baseline="-25000">
                  <a:solidFill>
                    <a:schemeClr val="tx2"/>
                  </a:solidFill>
                  <a:ea typeface="宋体" panose="02010600030101010101" pitchFamily="2" charset="-122"/>
                </a:rPr>
                <a:t>2</a:t>
              </a:r>
              <a:endParaRPr lang="de-DE" altLang="zh-CN" sz="1050" b="1" baseline="30000">
                <a:solidFill>
                  <a:schemeClr val="tx2"/>
                </a:solidFill>
                <a:ea typeface="宋体" panose="02010600030101010101" pitchFamily="2" charset="-122"/>
              </a:endParaRPr>
            </a:p>
          </p:txBody>
        </p:sp>
        <p:sp>
          <p:nvSpPr>
            <p:cNvPr id="33" name="Oval 21"/>
            <p:cNvSpPr>
              <a:spLocks noChangeArrowheads="1"/>
            </p:cNvSpPr>
            <p:nvPr/>
          </p:nvSpPr>
          <p:spPr bwMode="auto">
            <a:xfrm>
              <a:off x="3904" y="3451"/>
              <a:ext cx="192" cy="192"/>
            </a:xfrm>
            <a:prstGeom prst="ellipse">
              <a:avLst/>
            </a:prstGeom>
            <a:noFill/>
            <a:ln w="19050">
              <a:solidFill>
                <a:schemeClr val="tx1"/>
              </a:solidFill>
              <a:round/>
              <a:headEnd type="none" w="sm" len="sm"/>
              <a:tailEnd type="none" w="sm" len="sm"/>
            </a:ln>
          </p:spPr>
          <p:txBody>
            <a:bodyPr wrap="none" anchor="ctr"/>
            <a:lstStyle/>
            <a:p>
              <a:pPr defTabSz="571500">
                <a:spcBef>
                  <a:spcPct val="20000"/>
                </a:spcBef>
                <a:buClr>
                  <a:srgbClr val="009066"/>
                </a:buClr>
              </a:pPr>
              <a:r>
                <a:rPr lang="de-DE" altLang="zh-CN" sz="1050">
                  <a:solidFill>
                    <a:schemeClr val="tx2"/>
                  </a:solidFill>
                  <a:ea typeface="宋体" panose="02010600030101010101" pitchFamily="2" charset="-122"/>
                </a:rPr>
                <a:t>i</a:t>
              </a:r>
              <a:r>
                <a:rPr lang="de-DE" altLang="zh-CN" sz="1050" b="1" baseline="-25000">
                  <a:solidFill>
                    <a:schemeClr val="tx2"/>
                  </a:solidFill>
                  <a:ea typeface="宋体" panose="02010600030101010101" pitchFamily="2" charset="-122"/>
                </a:rPr>
                <a:t>n</a:t>
              </a:r>
              <a:endParaRPr lang="de-DE" altLang="zh-CN" sz="1050" baseline="30000">
                <a:solidFill>
                  <a:schemeClr val="tx2"/>
                </a:solidFill>
                <a:ea typeface="宋体" panose="02010600030101010101" pitchFamily="2" charset="-122"/>
              </a:endParaRPr>
            </a:p>
          </p:txBody>
        </p:sp>
        <p:cxnSp>
          <p:nvCxnSpPr>
            <p:cNvPr id="34" name="AutoShape 22"/>
            <p:cNvCxnSpPr>
              <a:cxnSpLocks noChangeShapeType="1"/>
              <a:stCxn id="32" idx="6"/>
              <a:endCxn id="29" idx="1"/>
            </p:cNvCxnSpPr>
            <p:nvPr/>
          </p:nvCxnSpPr>
          <p:spPr bwMode="auto">
            <a:xfrm>
              <a:off x="4080" y="3077"/>
              <a:ext cx="864" cy="96"/>
            </a:xfrm>
            <a:prstGeom prst="straightConnector1">
              <a:avLst/>
            </a:prstGeom>
            <a:noFill/>
            <a:ln w="19050">
              <a:solidFill>
                <a:schemeClr val="tx1"/>
              </a:solidFill>
              <a:round/>
              <a:headEnd type="none" w="sm" len="sm"/>
              <a:tailEnd type="triangle" w="sm" len="sm"/>
            </a:ln>
          </p:spPr>
        </p:cxnSp>
        <p:cxnSp>
          <p:nvCxnSpPr>
            <p:cNvPr id="35" name="AutoShape 23"/>
            <p:cNvCxnSpPr>
              <a:cxnSpLocks noChangeShapeType="1"/>
              <a:stCxn id="33" idx="6"/>
              <a:endCxn id="29" idx="1"/>
            </p:cNvCxnSpPr>
            <p:nvPr/>
          </p:nvCxnSpPr>
          <p:spPr bwMode="auto">
            <a:xfrm flipV="1">
              <a:off x="4096" y="3173"/>
              <a:ext cx="848" cy="374"/>
            </a:xfrm>
            <a:prstGeom prst="straightConnector1">
              <a:avLst/>
            </a:prstGeom>
            <a:noFill/>
            <a:ln w="19050">
              <a:solidFill>
                <a:schemeClr val="tx1"/>
              </a:solidFill>
              <a:round/>
              <a:headEnd type="none" w="sm" len="sm"/>
              <a:tailEnd type="triangle" w="sm" len="sm"/>
            </a:ln>
          </p:spPr>
        </p:cxnSp>
        <p:sp>
          <p:nvSpPr>
            <p:cNvPr id="36" name="Line 24"/>
            <p:cNvSpPr>
              <a:spLocks noChangeShapeType="1"/>
            </p:cNvSpPr>
            <p:nvPr/>
          </p:nvSpPr>
          <p:spPr bwMode="auto">
            <a:xfrm>
              <a:off x="3984" y="3269"/>
              <a:ext cx="1" cy="112"/>
            </a:xfrm>
            <a:prstGeom prst="line">
              <a:avLst/>
            </a:prstGeom>
            <a:noFill/>
            <a:ln w="19050" cap="rnd">
              <a:solidFill>
                <a:schemeClr val="tx1"/>
              </a:solidFill>
              <a:prstDash val="sysDot"/>
              <a:round/>
              <a:headEnd type="none" w="sm" len="sm"/>
              <a:tailEnd type="none" w="sm" len="sm"/>
            </a:ln>
          </p:spPr>
          <p:txBody>
            <a:bodyPr wrap="none" anchor="ctr"/>
            <a:lstStyle/>
            <a:p>
              <a:endParaRPr lang="zh-CN" altLang="en-US" sz="1350"/>
            </a:p>
          </p:txBody>
        </p:sp>
        <p:sp>
          <p:nvSpPr>
            <p:cNvPr id="37" name="Freeform 25"/>
            <p:cNvSpPr/>
            <p:nvPr/>
          </p:nvSpPr>
          <p:spPr bwMode="auto">
            <a:xfrm>
              <a:off x="4416" y="2976"/>
              <a:ext cx="94" cy="410"/>
            </a:xfrm>
            <a:custGeom>
              <a:avLst/>
              <a:gdLst>
                <a:gd name="T0" fmla="*/ 467 w 85"/>
                <a:gd name="T1" fmla="*/ 0 h 393"/>
                <a:gd name="T2" fmla="*/ 323 w 85"/>
                <a:gd name="T3" fmla="*/ 809 h 393"/>
                <a:gd name="T4" fmla="*/ 0 60000 65536"/>
                <a:gd name="T5" fmla="*/ 0 60000 65536"/>
                <a:gd name="T6" fmla="*/ 0 w 85"/>
                <a:gd name="T7" fmla="*/ 0 h 393"/>
                <a:gd name="T8" fmla="*/ 85 w 85"/>
                <a:gd name="T9" fmla="*/ 393 h 393"/>
              </a:gdLst>
              <a:ahLst/>
              <a:cxnLst>
                <a:cxn ang="T4">
                  <a:pos x="T0" y="T1"/>
                </a:cxn>
                <a:cxn ang="T5">
                  <a:pos x="T2" y="T3"/>
                </a:cxn>
              </a:cxnLst>
              <a:rect l="T6" t="T7" r="T8" b="T9"/>
              <a:pathLst>
                <a:path w="85" h="393">
                  <a:moveTo>
                    <a:pt x="85" y="0"/>
                  </a:moveTo>
                  <a:cubicBezTo>
                    <a:pt x="0" y="112"/>
                    <a:pt x="0" y="268"/>
                    <a:pt x="59" y="393"/>
                  </a:cubicBezTo>
                </a:path>
              </a:pathLst>
            </a:custGeom>
            <a:noFill/>
            <a:ln w="19050">
              <a:solidFill>
                <a:schemeClr val="tx1"/>
              </a:solidFill>
              <a:round/>
              <a:headEnd type="none" w="sm" len="sm"/>
              <a:tailEnd type="none" w="sm" len="sm"/>
            </a:ln>
          </p:spPr>
          <p:txBody>
            <a:bodyPr wrap="none" anchor="ctr"/>
            <a:lstStyle/>
            <a:p>
              <a:endParaRPr lang="zh-CN" altLang="en-US" sz="1350"/>
            </a:p>
          </p:txBody>
        </p:sp>
      </p:grpSp>
    </p:spTree>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条件之间的关系</a:t>
            </a:r>
            <a:endParaRPr kumimoji="1" lang="zh-CN" altLang="en-US" dirty="0"/>
          </a:p>
        </p:txBody>
      </p:sp>
      <p:sp>
        <p:nvSpPr>
          <p:cNvPr id="4" name="Text Box 2"/>
          <p:cNvSpPr txBox="1">
            <a:spLocks noChangeArrowheads="1"/>
          </p:cNvSpPr>
          <p:nvPr/>
        </p:nvSpPr>
        <p:spPr bwMode="auto">
          <a:xfrm>
            <a:off x="943683" y="2286089"/>
            <a:ext cx="5066799" cy="2311400"/>
          </a:xfrm>
          <a:prstGeom prst="rect">
            <a:avLst/>
          </a:prstGeom>
        </p:spPr>
        <p:style>
          <a:lnRef idx="2">
            <a:schemeClr val="accent1"/>
          </a:lnRef>
          <a:fillRef idx="1">
            <a:schemeClr val="lt1"/>
          </a:fillRef>
          <a:effectRef idx="0">
            <a:schemeClr val="accent1"/>
          </a:effectRef>
          <a:fontRef idx="minor">
            <a:schemeClr val="dk1"/>
          </a:fontRef>
        </p:style>
        <p:txBody>
          <a:bodyPr wrap="square" lIns="82868" tIns="41434" rIns="82868" bIns="41434">
            <a:spAutoFit/>
          </a:bodyPr>
          <a:lstStyle/>
          <a:p>
            <a:pPr defTabSz="685800">
              <a:lnSpc>
                <a:spcPct val="150000"/>
              </a:lnSpc>
              <a:spcBef>
                <a:spcPct val="10000"/>
              </a:spcBef>
              <a:spcAft>
                <a:spcPts val="10"/>
              </a:spcAft>
              <a:defRPr/>
            </a:pPr>
            <a:r>
              <a:rPr lang="de-DE" altLang="zh-CN" sz="1600" dirty="0">
                <a:latin typeface="华文楷体" panose="02010600040101010101" pitchFamily="2" charset="-122"/>
                <a:ea typeface="华文楷体" panose="02010600040101010101" pitchFamily="2" charset="-122"/>
              </a:rPr>
              <a:t>E</a:t>
            </a:r>
            <a:r>
              <a:rPr lang="zh-CN" altLang="en-US" sz="1600" dirty="0">
                <a:latin typeface="华文楷体" panose="02010600040101010101" pitchFamily="2" charset="-122"/>
                <a:ea typeface="华文楷体" panose="02010600040101010101" pitchFamily="2" charset="-122"/>
              </a:rPr>
              <a:t>（互斥）：最多只能有一个条件被满足</a:t>
            </a:r>
            <a:endParaRPr lang="de-DE" altLang="zh-CN" sz="1600" dirty="0">
              <a:latin typeface="华文楷体" panose="02010600040101010101" pitchFamily="2" charset="-122"/>
              <a:ea typeface="华文楷体" panose="02010600040101010101" pitchFamily="2" charset="-122"/>
            </a:endParaRPr>
          </a:p>
          <a:p>
            <a:pPr defTabSz="685800">
              <a:lnSpc>
                <a:spcPct val="150000"/>
              </a:lnSpc>
              <a:spcBef>
                <a:spcPts val="10"/>
              </a:spcBef>
              <a:spcAft>
                <a:spcPts val="10"/>
              </a:spcAft>
              <a:defRPr/>
            </a:pPr>
            <a:r>
              <a:rPr lang="de-DE" altLang="zh-CN" sz="1600" dirty="0">
                <a:latin typeface="华文楷体" panose="02010600040101010101" pitchFamily="2" charset="-122"/>
                <a:ea typeface="华文楷体" panose="02010600040101010101" pitchFamily="2" charset="-122"/>
              </a:rPr>
              <a:t>I</a:t>
            </a:r>
            <a:r>
              <a:rPr lang="zh-CN" altLang="en-US" sz="1600" dirty="0">
                <a:latin typeface="华文楷体" panose="02010600040101010101" pitchFamily="2" charset="-122"/>
                <a:ea typeface="华文楷体" panose="02010600040101010101" pitchFamily="2" charset="-122"/>
              </a:rPr>
              <a:t>（包含）：至少有一个条件被满足</a:t>
            </a:r>
            <a:endParaRPr lang="de-DE" altLang="zh-CN" sz="1600" dirty="0">
              <a:latin typeface="华文楷体" panose="02010600040101010101" pitchFamily="2" charset="-122"/>
              <a:ea typeface="华文楷体" panose="02010600040101010101" pitchFamily="2" charset="-122"/>
            </a:endParaRPr>
          </a:p>
          <a:p>
            <a:pPr defTabSz="685800">
              <a:lnSpc>
                <a:spcPct val="150000"/>
              </a:lnSpc>
              <a:spcBef>
                <a:spcPts val="10"/>
              </a:spcBef>
              <a:spcAft>
                <a:spcPts val="10"/>
              </a:spcAft>
              <a:defRPr/>
            </a:pPr>
            <a:r>
              <a:rPr lang="de-DE" altLang="zh-CN" sz="1600" dirty="0">
                <a:latin typeface="华文楷体" panose="02010600040101010101" pitchFamily="2" charset="-122"/>
                <a:ea typeface="华文楷体" panose="02010600040101010101" pitchFamily="2" charset="-122"/>
              </a:rPr>
              <a:t>O</a:t>
            </a:r>
            <a:r>
              <a:rPr lang="zh-CN" altLang="en-US" sz="1600" dirty="0">
                <a:latin typeface="华文楷体" panose="02010600040101010101" pitchFamily="2" charset="-122"/>
                <a:ea typeface="华文楷体" panose="02010600040101010101" pitchFamily="2" charset="-122"/>
              </a:rPr>
              <a:t>（唯一）：正好（只能一个）条件满足</a:t>
            </a:r>
            <a:endParaRPr lang="de-DE" altLang="zh-CN" sz="1600" dirty="0">
              <a:latin typeface="华文楷体" panose="02010600040101010101" pitchFamily="2" charset="-122"/>
              <a:ea typeface="华文楷体" panose="02010600040101010101" pitchFamily="2" charset="-122"/>
            </a:endParaRPr>
          </a:p>
          <a:p>
            <a:pPr defTabSz="685800">
              <a:lnSpc>
                <a:spcPct val="150000"/>
              </a:lnSpc>
              <a:spcBef>
                <a:spcPts val="10"/>
              </a:spcBef>
              <a:spcAft>
                <a:spcPts val="10"/>
              </a:spcAft>
              <a:defRPr/>
            </a:pPr>
            <a:r>
              <a:rPr lang="de-DE" altLang="zh-CN" sz="1600" dirty="0">
                <a:latin typeface="华文楷体" panose="02010600040101010101" pitchFamily="2" charset="-122"/>
                <a:ea typeface="华文楷体" panose="02010600040101010101" pitchFamily="2" charset="-122"/>
              </a:rPr>
              <a:t>R</a:t>
            </a:r>
            <a:r>
              <a:rPr lang="zh-CN" altLang="en-US" sz="1600" dirty="0">
                <a:latin typeface="华文楷体" panose="02010600040101010101" pitchFamily="2" charset="-122"/>
                <a:ea typeface="华文楷体" panose="02010600040101010101" pitchFamily="2" charset="-122"/>
              </a:rPr>
              <a:t>（要求）：满足了条件 </a:t>
            </a:r>
            <a:r>
              <a:rPr lang="en-US" altLang="zh-CN" sz="1600" dirty="0">
                <a:latin typeface="华文楷体" panose="02010600040101010101" pitchFamily="2" charset="-122"/>
                <a:ea typeface="华文楷体" panose="02010600040101010101" pitchFamily="2" charset="-122"/>
              </a:rPr>
              <a:t>a </a:t>
            </a:r>
            <a:r>
              <a:rPr lang="zh-CN" altLang="en-US" sz="1600" dirty="0">
                <a:latin typeface="华文楷体" panose="02010600040101010101" pitchFamily="2" charset="-122"/>
                <a:ea typeface="华文楷体" panose="02010600040101010101" pitchFamily="2" charset="-122"/>
              </a:rPr>
              <a:t>要求满足条件 </a:t>
            </a:r>
            <a:r>
              <a:rPr lang="en-US" altLang="zh-CN" sz="1600" dirty="0">
                <a:latin typeface="华文楷体" panose="02010600040101010101" pitchFamily="2" charset="-122"/>
                <a:ea typeface="华文楷体" panose="02010600040101010101" pitchFamily="2" charset="-122"/>
              </a:rPr>
              <a:t>b</a:t>
            </a:r>
            <a:endParaRPr lang="de-DE" altLang="zh-CN" sz="1600" dirty="0">
              <a:latin typeface="华文楷体" panose="02010600040101010101" pitchFamily="2" charset="-122"/>
              <a:ea typeface="华文楷体" panose="02010600040101010101" pitchFamily="2" charset="-122"/>
            </a:endParaRPr>
          </a:p>
          <a:p>
            <a:pPr defTabSz="685800">
              <a:lnSpc>
                <a:spcPct val="150000"/>
              </a:lnSpc>
              <a:spcBef>
                <a:spcPts val="10"/>
              </a:spcBef>
              <a:spcAft>
                <a:spcPts val="10"/>
              </a:spcAft>
              <a:defRPr/>
            </a:pPr>
            <a:r>
              <a:rPr lang="de-DE" altLang="zh-CN" sz="1600" dirty="0">
                <a:latin typeface="华文楷体" panose="02010600040101010101" pitchFamily="2" charset="-122"/>
                <a:ea typeface="华文楷体" panose="02010600040101010101" pitchFamily="2" charset="-122"/>
              </a:rPr>
              <a:t>M</a:t>
            </a:r>
            <a:r>
              <a:rPr lang="zh-CN" altLang="en-US" sz="1600" dirty="0">
                <a:latin typeface="华文楷体" panose="02010600040101010101" pitchFamily="2" charset="-122"/>
                <a:ea typeface="华文楷体" panose="02010600040101010101" pitchFamily="2" charset="-122"/>
              </a:rPr>
              <a:t>（屏蔽）：满足条件 </a:t>
            </a:r>
            <a:r>
              <a:rPr lang="en-US" altLang="zh-CN" sz="1600" dirty="0">
                <a:latin typeface="华文楷体" panose="02010600040101010101" pitchFamily="2" charset="-122"/>
                <a:ea typeface="华文楷体" panose="02010600040101010101" pitchFamily="2" charset="-122"/>
              </a:rPr>
              <a:t>a </a:t>
            </a:r>
            <a:r>
              <a:rPr lang="zh-CN" altLang="en-US" sz="1600" dirty="0">
                <a:latin typeface="华文楷体" panose="02010600040101010101" pitchFamily="2" charset="-122"/>
                <a:ea typeface="华文楷体" panose="02010600040101010101" pitchFamily="2" charset="-122"/>
              </a:rPr>
              <a:t>隐含的要求不满足条件 </a:t>
            </a:r>
            <a:r>
              <a:rPr lang="en-US" altLang="zh-CN" sz="1600" dirty="0">
                <a:latin typeface="华文楷体" panose="02010600040101010101" pitchFamily="2" charset="-122"/>
                <a:ea typeface="华文楷体" panose="02010600040101010101" pitchFamily="2" charset="-122"/>
              </a:rPr>
              <a:t>b</a:t>
            </a:r>
            <a:endParaRPr lang="de-DE" altLang="zh-CN" sz="1600" dirty="0">
              <a:latin typeface="华文楷体" panose="02010600040101010101" pitchFamily="2" charset="-122"/>
              <a:ea typeface="华文楷体" panose="02010600040101010101" pitchFamily="2" charset="-122"/>
            </a:endParaRPr>
          </a:p>
          <a:p>
            <a:pPr defTabSz="685800">
              <a:lnSpc>
                <a:spcPct val="150000"/>
              </a:lnSpc>
              <a:spcBef>
                <a:spcPts val="10"/>
              </a:spcBef>
              <a:spcAft>
                <a:spcPct val="10000"/>
              </a:spcAft>
              <a:defRPr/>
            </a:pPr>
            <a:r>
              <a:rPr lang="de-DE" altLang="zh-CN" sz="1600" dirty="0">
                <a:latin typeface="华文楷体" panose="02010600040101010101" pitchFamily="2" charset="-122"/>
                <a:ea typeface="华文楷体" panose="02010600040101010101" pitchFamily="2" charset="-122"/>
              </a:rPr>
              <a:t>IR</a:t>
            </a:r>
            <a:r>
              <a:rPr lang="zh-CN" altLang="en-US" sz="1600" dirty="0">
                <a:latin typeface="华文楷体" panose="02010600040101010101" pitchFamily="2" charset="-122"/>
                <a:ea typeface="华文楷体" panose="02010600040101010101" pitchFamily="2" charset="-122"/>
              </a:rPr>
              <a:t>（无关）：如果满足了条件 </a:t>
            </a:r>
            <a:r>
              <a:rPr lang="en-US" altLang="zh-CN" sz="1600" dirty="0">
                <a:latin typeface="华文楷体" panose="02010600040101010101" pitchFamily="2" charset="-122"/>
                <a:ea typeface="华文楷体" panose="02010600040101010101" pitchFamily="2" charset="-122"/>
              </a:rPr>
              <a:t>a</a:t>
            </a:r>
            <a:r>
              <a:rPr lang="zh-CN" altLang="en-US" sz="1600" dirty="0">
                <a:latin typeface="华文楷体" panose="02010600040101010101" pitchFamily="2" charset="-122"/>
                <a:ea typeface="华文楷体" panose="02010600040101010101" pitchFamily="2" charset="-122"/>
              </a:rPr>
              <a:t>，条件</a:t>
            </a:r>
            <a:r>
              <a:rPr lang="en-US" altLang="zh-CN" sz="1600" dirty="0">
                <a:latin typeface="华文楷体" panose="02010600040101010101" pitchFamily="2" charset="-122"/>
                <a:ea typeface="华文楷体" panose="02010600040101010101" pitchFamily="2" charset="-122"/>
              </a:rPr>
              <a:t>b </a:t>
            </a:r>
            <a:r>
              <a:rPr lang="zh-CN" altLang="en-US" sz="1600" dirty="0">
                <a:latin typeface="华文楷体" panose="02010600040101010101" pitchFamily="2" charset="-122"/>
                <a:ea typeface="华文楷体" panose="02010600040101010101" pitchFamily="2" charset="-122"/>
              </a:rPr>
              <a:t>就无关重要了</a:t>
            </a:r>
            <a:endParaRPr lang="de-DE" altLang="zh-CN" sz="1600" dirty="0">
              <a:latin typeface="华文楷体" panose="02010600040101010101" pitchFamily="2" charset="-122"/>
              <a:ea typeface="华文楷体" panose="02010600040101010101" pitchFamily="2" charset="-122"/>
            </a:endParaRPr>
          </a:p>
        </p:txBody>
      </p:sp>
      <p:grpSp>
        <p:nvGrpSpPr>
          <p:cNvPr id="5" name="组合 37"/>
          <p:cNvGrpSpPr/>
          <p:nvPr/>
        </p:nvGrpSpPr>
        <p:grpSpPr bwMode="auto">
          <a:xfrm>
            <a:off x="792963" y="1139970"/>
            <a:ext cx="6935153" cy="810815"/>
            <a:chOff x="250825" y="4868863"/>
            <a:chExt cx="8353425" cy="1081087"/>
          </a:xfrm>
        </p:grpSpPr>
        <p:sp>
          <p:nvSpPr>
            <p:cNvPr id="6" name="Oval 8"/>
            <p:cNvSpPr>
              <a:spLocks noChangeArrowheads="1"/>
            </p:cNvSpPr>
            <p:nvPr/>
          </p:nvSpPr>
          <p:spPr bwMode="auto">
            <a:xfrm>
              <a:off x="1042988" y="4868863"/>
              <a:ext cx="433387" cy="360362"/>
            </a:xfrm>
            <a:prstGeom prst="ellipse">
              <a:avLst/>
            </a:prstGeom>
            <a:noFill/>
            <a:ln w="9525">
              <a:solidFill>
                <a:schemeClr val="tx1"/>
              </a:solidFill>
              <a:round/>
            </a:ln>
          </p:spPr>
          <p:txBody>
            <a:bodyPr wrap="none" lIns="81000" tIns="42120" rIns="81000" bIns="42120" anchor="ctr"/>
            <a:lstStyle/>
            <a:p>
              <a:pPr>
                <a:spcBef>
                  <a:spcPct val="20000"/>
                </a:spcBef>
                <a:buClr>
                  <a:srgbClr val="009066"/>
                </a:buClr>
                <a:buFont typeface="Wingdings" panose="05000000000000000000" pitchFamily="2" charset="2"/>
                <a:buNone/>
              </a:pPr>
              <a:r>
                <a:rPr lang="de-DE" altLang="zh-CN" sz="1260">
                  <a:ea typeface="宋体" panose="02010600030101010101" pitchFamily="2" charset="-122"/>
                </a:rPr>
                <a:t>b</a:t>
              </a:r>
              <a:r>
                <a:rPr lang="de-DE" altLang="zh-CN" sz="1260" baseline="-25000">
                  <a:ea typeface="宋体" panose="02010600030101010101" pitchFamily="2" charset="-122"/>
                </a:rPr>
                <a:t>1</a:t>
              </a:r>
              <a:endParaRPr lang="de-DE" altLang="zh-CN" sz="1260" baseline="-25000">
                <a:ea typeface="宋体" panose="02010600030101010101" pitchFamily="2" charset="-122"/>
              </a:endParaRPr>
            </a:p>
          </p:txBody>
        </p:sp>
        <p:sp>
          <p:nvSpPr>
            <p:cNvPr id="7" name="Oval 9"/>
            <p:cNvSpPr>
              <a:spLocks noChangeArrowheads="1"/>
            </p:cNvSpPr>
            <p:nvPr/>
          </p:nvSpPr>
          <p:spPr bwMode="auto">
            <a:xfrm>
              <a:off x="1042988" y="5589588"/>
              <a:ext cx="433387" cy="360362"/>
            </a:xfrm>
            <a:prstGeom prst="ellipse">
              <a:avLst/>
            </a:prstGeom>
            <a:noFill/>
            <a:ln w="9525">
              <a:solidFill>
                <a:schemeClr val="tx1"/>
              </a:solidFill>
              <a:round/>
            </a:ln>
          </p:spPr>
          <p:txBody>
            <a:bodyPr wrap="none" lIns="81000" tIns="42120" rIns="81000" bIns="42120" anchor="ctr"/>
            <a:lstStyle/>
            <a:p>
              <a:pPr>
                <a:spcBef>
                  <a:spcPct val="20000"/>
                </a:spcBef>
                <a:buClr>
                  <a:srgbClr val="009066"/>
                </a:buClr>
                <a:buFont typeface="Wingdings" panose="05000000000000000000" pitchFamily="2" charset="2"/>
                <a:buNone/>
              </a:pPr>
              <a:r>
                <a:rPr lang="de-DE" altLang="zh-CN" sz="1260">
                  <a:ea typeface="宋体" panose="02010600030101010101" pitchFamily="2" charset="-122"/>
                </a:rPr>
                <a:t>b</a:t>
              </a:r>
              <a:r>
                <a:rPr lang="de-DE" altLang="zh-CN" sz="1260" baseline="-25000">
                  <a:ea typeface="宋体" panose="02010600030101010101" pitchFamily="2" charset="-122"/>
                </a:rPr>
                <a:t>n</a:t>
              </a:r>
              <a:endParaRPr lang="de-DE" altLang="zh-CN" sz="1260" baseline="-25000">
                <a:ea typeface="宋体" panose="02010600030101010101" pitchFamily="2" charset="-122"/>
              </a:endParaRPr>
            </a:p>
          </p:txBody>
        </p:sp>
        <p:sp>
          <p:nvSpPr>
            <p:cNvPr id="8" name="Text Box 10"/>
            <p:cNvSpPr txBox="1">
              <a:spLocks noChangeArrowheads="1"/>
            </p:cNvSpPr>
            <p:nvPr/>
          </p:nvSpPr>
          <p:spPr bwMode="auto">
            <a:xfrm>
              <a:off x="250825" y="5229224"/>
              <a:ext cx="363086" cy="445816"/>
            </a:xfrm>
            <a:prstGeom prst="rect">
              <a:avLst/>
            </a:prstGeom>
            <a:noFill/>
            <a:ln>
              <a:noFill/>
            </a:ln>
          </p:spPr>
          <p:txBody>
            <a:bodyPr wrap="none" lIns="81000" tIns="42120" rIns="81000" bIns="42120">
              <a:spAutoFit/>
            </a:bodyPr>
            <a:lstStyle>
              <a:lvl1pPr>
                <a:defRPr sz="1600">
                  <a:solidFill>
                    <a:schemeClr val="tx1"/>
                  </a:solidFill>
                  <a:latin typeface="Arial" panose="020B0604020202020204" pitchFamily="34" charset="0"/>
                  <a:ea typeface="黑体" panose="02010609060101010101" charset="-122"/>
                </a:defRPr>
              </a:lvl1pPr>
              <a:lvl2pPr marL="742950" indent="-285750">
                <a:defRPr sz="1600">
                  <a:solidFill>
                    <a:schemeClr val="tx1"/>
                  </a:solidFill>
                  <a:latin typeface="Arial" panose="020B0604020202020204" pitchFamily="34" charset="0"/>
                  <a:ea typeface="黑体" panose="02010609060101010101" charset="-122"/>
                </a:defRPr>
              </a:lvl2pPr>
              <a:lvl3pPr marL="1143000" indent="-228600">
                <a:defRPr sz="1600">
                  <a:solidFill>
                    <a:schemeClr val="tx1"/>
                  </a:solidFill>
                  <a:latin typeface="Arial" panose="020B0604020202020204" pitchFamily="34" charset="0"/>
                  <a:ea typeface="黑体" panose="02010609060101010101" charset="-122"/>
                </a:defRPr>
              </a:lvl3pPr>
              <a:lvl4pPr marL="1600200" indent="-228600">
                <a:defRPr sz="1600">
                  <a:solidFill>
                    <a:schemeClr val="tx1"/>
                  </a:solidFill>
                  <a:latin typeface="Arial" panose="020B0604020202020204" pitchFamily="34" charset="0"/>
                  <a:ea typeface="黑体" panose="02010609060101010101" charset="-122"/>
                </a:defRPr>
              </a:lvl4pPr>
              <a:lvl5pPr marL="2057400" indent="-228600">
                <a:defRPr sz="1600">
                  <a:solidFill>
                    <a:schemeClr val="tx1"/>
                  </a:solidFill>
                  <a:latin typeface="Arial" panose="020B0604020202020204" pitchFamily="34" charset="0"/>
                  <a:ea typeface="黑体" panose="02010609060101010101" charset="-122"/>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9pPr>
            </a:lstStyle>
            <a:p>
              <a:pPr eaLnBrk="1" hangingPunct="1">
                <a:spcBef>
                  <a:spcPct val="20000"/>
                </a:spcBef>
                <a:buClr>
                  <a:srgbClr val="009066"/>
                </a:buClr>
                <a:buFont typeface="Wingdings" panose="05000000000000000000" pitchFamily="2" charset="2"/>
                <a:buNone/>
              </a:pPr>
              <a:r>
                <a:rPr lang="de-DE" altLang="zh-CN" sz="1620">
                  <a:ea typeface="宋体" panose="02010600030101010101" pitchFamily="2" charset="-122"/>
                </a:rPr>
                <a:t>E</a:t>
              </a:r>
              <a:endParaRPr lang="de-DE" altLang="zh-CN" sz="1620">
                <a:ea typeface="宋体" panose="02010600030101010101" pitchFamily="2" charset="-122"/>
              </a:endParaRPr>
            </a:p>
          </p:txBody>
        </p:sp>
        <p:cxnSp>
          <p:nvCxnSpPr>
            <p:cNvPr id="9" name="AutoShape 11"/>
            <p:cNvCxnSpPr>
              <a:cxnSpLocks noChangeShapeType="1"/>
              <a:stCxn id="8" idx="3"/>
              <a:endCxn id="6" idx="2"/>
            </p:cNvCxnSpPr>
            <p:nvPr/>
          </p:nvCxnSpPr>
          <p:spPr bwMode="auto">
            <a:xfrm flipV="1">
              <a:off x="613911" y="5049044"/>
              <a:ext cx="429077" cy="403088"/>
            </a:xfrm>
            <a:prstGeom prst="straightConnector1">
              <a:avLst/>
            </a:prstGeom>
            <a:noFill/>
            <a:ln w="28575">
              <a:solidFill>
                <a:schemeClr val="tx1"/>
              </a:solidFill>
              <a:prstDash val="dash"/>
              <a:round/>
            </a:ln>
          </p:spPr>
        </p:cxnSp>
        <p:cxnSp>
          <p:nvCxnSpPr>
            <p:cNvPr id="10" name="AutoShape 12"/>
            <p:cNvCxnSpPr>
              <a:cxnSpLocks noChangeShapeType="1"/>
              <a:stCxn id="8" idx="3"/>
              <a:endCxn id="7" idx="2"/>
            </p:cNvCxnSpPr>
            <p:nvPr/>
          </p:nvCxnSpPr>
          <p:spPr bwMode="auto">
            <a:xfrm>
              <a:off x="613911" y="5452133"/>
              <a:ext cx="429077" cy="317637"/>
            </a:xfrm>
            <a:prstGeom prst="straightConnector1">
              <a:avLst/>
            </a:prstGeom>
            <a:noFill/>
            <a:ln w="28575">
              <a:solidFill>
                <a:schemeClr val="tx1"/>
              </a:solidFill>
              <a:prstDash val="dash"/>
              <a:round/>
            </a:ln>
          </p:spPr>
        </p:cxnSp>
        <p:sp>
          <p:nvSpPr>
            <p:cNvPr id="11" name="Text Box 13"/>
            <p:cNvSpPr txBox="1">
              <a:spLocks noChangeArrowheads="1"/>
            </p:cNvSpPr>
            <p:nvPr/>
          </p:nvSpPr>
          <p:spPr bwMode="auto">
            <a:xfrm>
              <a:off x="1116014" y="5176838"/>
              <a:ext cx="251098" cy="621419"/>
            </a:xfrm>
            <a:prstGeom prst="rect">
              <a:avLst/>
            </a:prstGeom>
            <a:noFill/>
            <a:ln>
              <a:noFill/>
            </a:ln>
          </p:spPr>
          <p:txBody>
            <a:bodyPr wrap="none" lIns="81000" tIns="42120" rIns="81000" bIns="42120">
              <a:spAutoFit/>
            </a:bodyPr>
            <a:lstStyle>
              <a:lvl1pPr>
                <a:defRPr sz="1600">
                  <a:solidFill>
                    <a:schemeClr val="tx1"/>
                  </a:solidFill>
                  <a:latin typeface="Arial" panose="020B0604020202020204" pitchFamily="34" charset="0"/>
                  <a:ea typeface="黑体" panose="02010609060101010101" charset="-122"/>
                </a:defRPr>
              </a:lvl1pPr>
              <a:lvl2pPr marL="742950" indent="-285750">
                <a:defRPr sz="1600">
                  <a:solidFill>
                    <a:schemeClr val="tx1"/>
                  </a:solidFill>
                  <a:latin typeface="Arial" panose="020B0604020202020204" pitchFamily="34" charset="0"/>
                  <a:ea typeface="黑体" panose="02010609060101010101" charset="-122"/>
                </a:defRPr>
              </a:lvl2pPr>
              <a:lvl3pPr marL="1143000" indent="-228600">
                <a:defRPr sz="1600">
                  <a:solidFill>
                    <a:schemeClr val="tx1"/>
                  </a:solidFill>
                  <a:latin typeface="Arial" panose="020B0604020202020204" pitchFamily="34" charset="0"/>
                  <a:ea typeface="黑体" panose="02010609060101010101" charset="-122"/>
                </a:defRPr>
              </a:lvl3pPr>
              <a:lvl4pPr marL="1600200" indent="-228600">
                <a:defRPr sz="1600">
                  <a:solidFill>
                    <a:schemeClr val="tx1"/>
                  </a:solidFill>
                  <a:latin typeface="Arial" panose="020B0604020202020204" pitchFamily="34" charset="0"/>
                  <a:ea typeface="黑体" panose="02010609060101010101" charset="-122"/>
                </a:defRPr>
              </a:lvl4pPr>
              <a:lvl5pPr marL="2057400" indent="-228600">
                <a:defRPr sz="1600">
                  <a:solidFill>
                    <a:schemeClr val="tx1"/>
                  </a:solidFill>
                  <a:latin typeface="Arial" panose="020B0604020202020204" pitchFamily="34" charset="0"/>
                  <a:ea typeface="黑体" panose="02010609060101010101" charset="-122"/>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9pPr>
            </a:lstStyle>
            <a:p>
              <a:pPr eaLnBrk="1" hangingPunct="1">
                <a:lnSpc>
                  <a:spcPct val="50000"/>
                </a:lnSpc>
                <a:spcBef>
                  <a:spcPct val="20000"/>
                </a:spcBef>
                <a:buClr>
                  <a:srgbClr val="009066"/>
                </a:buClr>
                <a:buFont typeface="Wingdings" panose="05000000000000000000" pitchFamily="2" charset="2"/>
                <a:buNone/>
              </a:pPr>
              <a:r>
                <a:rPr lang="de-DE" altLang="zh-CN" sz="1260">
                  <a:ea typeface="宋体" panose="02010600030101010101" pitchFamily="2" charset="-122"/>
                </a:rPr>
                <a:t>.</a:t>
              </a:r>
              <a:endParaRPr lang="de-DE" altLang="zh-CN" sz="1260">
                <a:ea typeface="宋体" panose="02010600030101010101" pitchFamily="2" charset="-122"/>
              </a:endParaRPr>
            </a:p>
            <a:p>
              <a:pPr eaLnBrk="1" hangingPunct="1">
                <a:lnSpc>
                  <a:spcPct val="50000"/>
                </a:lnSpc>
                <a:spcBef>
                  <a:spcPct val="20000"/>
                </a:spcBef>
                <a:buClr>
                  <a:srgbClr val="009066"/>
                </a:buClr>
                <a:buFont typeface="Wingdings" panose="05000000000000000000" pitchFamily="2" charset="2"/>
                <a:buNone/>
              </a:pPr>
              <a:r>
                <a:rPr lang="de-DE" altLang="zh-CN" sz="1260">
                  <a:ea typeface="宋体" panose="02010600030101010101" pitchFamily="2" charset="-122"/>
                </a:rPr>
                <a:t>.</a:t>
              </a:r>
              <a:endParaRPr lang="de-DE" altLang="zh-CN" sz="1260">
                <a:ea typeface="宋体" panose="02010600030101010101" pitchFamily="2" charset="-122"/>
              </a:endParaRPr>
            </a:p>
            <a:p>
              <a:pPr eaLnBrk="1" hangingPunct="1">
                <a:lnSpc>
                  <a:spcPct val="50000"/>
                </a:lnSpc>
                <a:spcBef>
                  <a:spcPct val="20000"/>
                </a:spcBef>
                <a:buClr>
                  <a:srgbClr val="009066"/>
                </a:buClr>
                <a:buFont typeface="Wingdings" panose="05000000000000000000" pitchFamily="2" charset="2"/>
                <a:buNone/>
              </a:pPr>
              <a:r>
                <a:rPr lang="de-DE" altLang="zh-CN" sz="1260">
                  <a:ea typeface="宋体" panose="02010600030101010101" pitchFamily="2" charset="-122"/>
                </a:rPr>
                <a:t>.</a:t>
              </a:r>
              <a:endParaRPr lang="de-DE" altLang="zh-CN" sz="1260">
                <a:ea typeface="宋体" panose="02010600030101010101" pitchFamily="2" charset="-122"/>
              </a:endParaRPr>
            </a:p>
          </p:txBody>
        </p:sp>
        <p:sp>
          <p:nvSpPr>
            <p:cNvPr id="12" name="Oval 14"/>
            <p:cNvSpPr>
              <a:spLocks noChangeArrowheads="1"/>
            </p:cNvSpPr>
            <p:nvPr/>
          </p:nvSpPr>
          <p:spPr bwMode="auto">
            <a:xfrm>
              <a:off x="2554288" y="4868863"/>
              <a:ext cx="433387" cy="360362"/>
            </a:xfrm>
            <a:prstGeom prst="ellipse">
              <a:avLst/>
            </a:prstGeom>
            <a:noFill/>
            <a:ln w="9525">
              <a:solidFill>
                <a:schemeClr val="tx1"/>
              </a:solidFill>
              <a:round/>
            </a:ln>
          </p:spPr>
          <p:txBody>
            <a:bodyPr wrap="none" lIns="81000" tIns="42120" rIns="81000" bIns="42120" anchor="ctr"/>
            <a:lstStyle/>
            <a:p>
              <a:pPr>
                <a:spcBef>
                  <a:spcPct val="20000"/>
                </a:spcBef>
                <a:buClr>
                  <a:srgbClr val="009066"/>
                </a:buClr>
                <a:buFont typeface="Wingdings" panose="05000000000000000000" pitchFamily="2" charset="2"/>
                <a:buNone/>
              </a:pPr>
              <a:r>
                <a:rPr lang="de-DE" altLang="zh-CN" sz="1260">
                  <a:ea typeface="宋体" panose="02010600030101010101" pitchFamily="2" charset="-122"/>
                </a:rPr>
                <a:t>b</a:t>
              </a:r>
              <a:r>
                <a:rPr lang="de-DE" altLang="zh-CN" sz="1260" baseline="-25000">
                  <a:ea typeface="宋体" panose="02010600030101010101" pitchFamily="2" charset="-122"/>
                </a:rPr>
                <a:t>1</a:t>
              </a:r>
              <a:endParaRPr lang="de-DE" altLang="zh-CN" sz="1260" baseline="-25000">
                <a:ea typeface="宋体" panose="02010600030101010101" pitchFamily="2" charset="-122"/>
              </a:endParaRPr>
            </a:p>
          </p:txBody>
        </p:sp>
        <p:sp>
          <p:nvSpPr>
            <p:cNvPr id="13" name="Oval 15"/>
            <p:cNvSpPr>
              <a:spLocks noChangeArrowheads="1"/>
            </p:cNvSpPr>
            <p:nvPr/>
          </p:nvSpPr>
          <p:spPr bwMode="auto">
            <a:xfrm>
              <a:off x="2554288" y="5589588"/>
              <a:ext cx="433387" cy="360362"/>
            </a:xfrm>
            <a:prstGeom prst="ellipse">
              <a:avLst/>
            </a:prstGeom>
            <a:noFill/>
            <a:ln w="9525">
              <a:solidFill>
                <a:schemeClr val="tx1"/>
              </a:solidFill>
              <a:round/>
            </a:ln>
          </p:spPr>
          <p:txBody>
            <a:bodyPr wrap="none" lIns="81000" tIns="42120" rIns="81000" bIns="42120" anchor="ctr"/>
            <a:lstStyle/>
            <a:p>
              <a:pPr>
                <a:spcBef>
                  <a:spcPct val="20000"/>
                </a:spcBef>
                <a:buClr>
                  <a:srgbClr val="009066"/>
                </a:buClr>
                <a:buFont typeface="Wingdings" panose="05000000000000000000" pitchFamily="2" charset="2"/>
                <a:buNone/>
              </a:pPr>
              <a:r>
                <a:rPr lang="de-DE" altLang="zh-CN" sz="1260">
                  <a:ea typeface="宋体" panose="02010600030101010101" pitchFamily="2" charset="-122"/>
                </a:rPr>
                <a:t>b</a:t>
              </a:r>
              <a:r>
                <a:rPr lang="de-DE" altLang="zh-CN" sz="1260" baseline="-25000">
                  <a:ea typeface="宋体" panose="02010600030101010101" pitchFamily="2" charset="-122"/>
                </a:rPr>
                <a:t>n</a:t>
              </a:r>
              <a:endParaRPr lang="de-DE" altLang="zh-CN" sz="1260" baseline="-25000">
                <a:ea typeface="宋体" panose="02010600030101010101" pitchFamily="2" charset="-122"/>
              </a:endParaRPr>
            </a:p>
          </p:txBody>
        </p:sp>
        <p:sp>
          <p:nvSpPr>
            <p:cNvPr id="14" name="Text Box 16"/>
            <p:cNvSpPr txBox="1">
              <a:spLocks noChangeArrowheads="1"/>
            </p:cNvSpPr>
            <p:nvPr/>
          </p:nvSpPr>
          <p:spPr bwMode="auto">
            <a:xfrm>
              <a:off x="1806575" y="5229224"/>
              <a:ext cx="266545" cy="445816"/>
            </a:xfrm>
            <a:prstGeom prst="rect">
              <a:avLst/>
            </a:prstGeom>
            <a:noFill/>
            <a:ln>
              <a:noFill/>
            </a:ln>
          </p:spPr>
          <p:txBody>
            <a:bodyPr wrap="none" lIns="81000" tIns="42120" rIns="81000" bIns="42120">
              <a:spAutoFit/>
            </a:bodyPr>
            <a:lstStyle>
              <a:lvl1pPr>
                <a:defRPr sz="1600">
                  <a:solidFill>
                    <a:schemeClr val="tx1"/>
                  </a:solidFill>
                  <a:latin typeface="Arial" panose="020B0604020202020204" pitchFamily="34" charset="0"/>
                  <a:ea typeface="黑体" panose="02010609060101010101" charset="-122"/>
                </a:defRPr>
              </a:lvl1pPr>
              <a:lvl2pPr marL="742950" indent="-285750">
                <a:defRPr sz="1600">
                  <a:solidFill>
                    <a:schemeClr val="tx1"/>
                  </a:solidFill>
                  <a:latin typeface="Arial" panose="020B0604020202020204" pitchFamily="34" charset="0"/>
                  <a:ea typeface="黑体" panose="02010609060101010101" charset="-122"/>
                </a:defRPr>
              </a:lvl2pPr>
              <a:lvl3pPr marL="1143000" indent="-228600">
                <a:defRPr sz="1600">
                  <a:solidFill>
                    <a:schemeClr val="tx1"/>
                  </a:solidFill>
                  <a:latin typeface="Arial" panose="020B0604020202020204" pitchFamily="34" charset="0"/>
                  <a:ea typeface="黑体" panose="02010609060101010101" charset="-122"/>
                </a:defRPr>
              </a:lvl3pPr>
              <a:lvl4pPr marL="1600200" indent="-228600">
                <a:defRPr sz="1600">
                  <a:solidFill>
                    <a:schemeClr val="tx1"/>
                  </a:solidFill>
                  <a:latin typeface="Arial" panose="020B0604020202020204" pitchFamily="34" charset="0"/>
                  <a:ea typeface="黑体" panose="02010609060101010101" charset="-122"/>
                </a:defRPr>
              </a:lvl4pPr>
              <a:lvl5pPr marL="2057400" indent="-228600">
                <a:defRPr sz="1600">
                  <a:solidFill>
                    <a:schemeClr val="tx1"/>
                  </a:solidFill>
                  <a:latin typeface="Arial" panose="020B0604020202020204" pitchFamily="34" charset="0"/>
                  <a:ea typeface="黑体" panose="02010609060101010101" charset="-122"/>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9pPr>
            </a:lstStyle>
            <a:p>
              <a:pPr eaLnBrk="1" hangingPunct="1">
                <a:spcBef>
                  <a:spcPct val="20000"/>
                </a:spcBef>
                <a:buClr>
                  <a:srgbClr val="009066"/>
                </a:buClr>
                <a:buFont typeface="Wingdings" panose="05000000000000000000" pitchFamily="2" charset="2"/>
                <a:buNone/>
              </a:pPr>
              <a:r>
                <a:rPr lang="de-DE" altLang="zh-CN" sz="1620">
                  <a:ea typeface="宋体" panose="02010600030101010101" pitchFamily="2" charset="-122"/>
                </a:rPr>
                <a:t>I</a:t>
              </a:r>
              <a:endParaRPr lang="de-DE" altLang="zh-CN" sz="1620">
                <a:ea typeface="宋体" panose="02010600030101010101" pitchFamily="2" charset="-122"/>
              </a:endParaRPr>
            </a:p>
          </p:txBody>
        </p:sp>
        <p:cxnSp>
          <p:nvCxnSpPr>
            <p:cNvPr id="15" name="AutoShape 17"/>
            <p:cNvCxnSpPr>
              <a:cxnSpLocks noChangeShapeType="1"/>
              <a:stCxn id="14" idx="3"/>
              <a:endCxn id="12" idx="2"/>
            </p:cNvCxnSpPr>
            <p:nvPr/>
          </p:nvCxnSpPr>
          <p:spPr bwMode="auto">
            <a:xfrm flipV="1">
              <a:off x="2073120" y="5049044"/>
              <a:ext cx="481167" cy="403088"/>
            </a:xfrm>
            <a:prstGeom prst="straightConnector1">
              <a:avLst/>
            </a:prstGeom>
            <a:noFill/>
            <a:ln w="28575">
              <a:solidFill>
                <a:schemeClr val="tx1"/>
              </a:solidFill>
              <a:prstDash val="dash"/>
              <a:round/>
            </a:ln>
          </p:spPr>
        </p:cxnSp>
        <p:cxnSp>
          <p:nvCxnSpPr>
            <p:cNvPr id="16" name="AutoShape 18"/>
            <p:cNvCxnSpPr>
              <a:cxnSpLocks noChangeShapeType="1"/>
              <a:stCxn id="14" idx="3"/>
              <a:endCxn id="13" idx="2"/>
            </p:cNvCxnSpPr>
            <p:nvPr/>
          </p:nvCxnSpPr>
          <p:spPr bwMode="auto">
            <a:xfrm>
              <a:off x="2073120" y="5452133"/>
              <a:ext cx="481167" cy="317637"/>
            </a:xfrm>
            <a:prstGeom prst="straightConnector1">
              <a:avLst/>
            </a:prstGeom>
            <a:noFill/>
            <a:ln w="28575">
              <a:solidFill>
                <a:schemeClr val="tx1"/>
              </a:solidFill>
              <a:prstDash val="dash"/>
              <a:round/>
            </a:ln>
          </p:spPr>
        </p:cxnSp>
        <p:sp>
          <p:nvSpPr>
            <p:cNvPr id="17" name="Text Box 19"/>
            <p:cNvSpPr txBox="1">
              <a:spLocks noChangeArrowheads="1"/>
            </p:cNvSpPr>
            <p:nvPr/>
          </p:nvSpPr>
          <p:spPr bwMode="auto">
            <a:xfrm>
              <a:off x="2627313" y="5176838"/>
              <a:ext cx="251098" cy="621419"/>
            </a:xfrm>
            <a:prstGeom prst="rect">
              <a:avLst/>
            </a:prstGeom>
            <a:noFill/>
            <a:ln>
              <a:noFill/>
            </a:ln>
          </p:spPr>
          <p:txBody>
            <a:bodyPr wrap="none" lIns="81000" tIns="42120" rIns="81000" bIns="42120">
              <a:spAutoFit/>
            </a:bodyPr>
            <a:lstStyle>
              <a:lvl1pPr>
                <a:defRPr sz="1600">
                  <a:solidFill>
                    <a:schemeClr val="tx1"/>
                  </a:solidFill>
                  <a:latin typeface="Arial" panose="020B0604020202020204" pitchFamily="34" charset="0"/>
                  <a:ea typeface="黑体" panose="02010609060101010101" charset="-122"/>
                </a:defRPr>
              </a:lvl1pPr>
              <a:lvl2pPr marL="742950" indent="-285750">
                <a:defRPr sz="1600">
                  <a:solidFill>
                    <a:schemeClr val="tx1"/>
                  </a:solidFill>
                  <a:latin typeface="Arial" panose="020B0604020202020204" pitchFamily="34" charset="0"/>
                  <a:ea typeface="黑体" panose="02010609060101010101" charset="-122"/>
                </a:defRPr>
              </a:lvl2pPr>
              <a:lvl3pPr marL="1143000" indent="-228600">
                <a:defRPr sz="1600">
                  <a:solidFill>
                    <a:schemeClr val="tx1"/>
                  </a:solidFill>
                  <a:latin typeface="Arial" panose="020B0604020202020204" pitchFamily="34" charset="0"/>
                  <a:ea typeface="黑体" panose="02010609060101010101" charset="-122"/>
                </a:defRPr>
              </a:lvl3pPr>
              <a:lvl4pPr marL="1600200" indent="-228600">
                <a:defRPr sz="1600">
                  <a:solidFill>
                    <a:schemeClr val="tx1"/>
                  </a:solidFill>
                  <a:latin typeface="Arial" panose="020B0604020202020204" pitchFamily="34" charset="0"/>
                  <a:ea typeface="黑体" panose="02010609060101010101" charset="-122"/>
                </a:defRPr>
              </a:lvl4pPr>
              <a:lvl5pPr marL="2057400" indent="-228600">
                <a:defRPr sz="1600">
                  <a:solidFill>
                    <a:schemeClr val="tx1"/>
                  </a:solidFill>
                  <a:latin typeface="Arial" panose="020B0604020202020204" pitchFamily="34" charset="0"/>
                  <a:ea typeface="黑体" panose="02010609060101010101" charset="-122"/>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9pPr>
            </a:lstStyle>
            <a:p>
              <a:pPr eaLnBrk="1" hangingPunct="1">
                <a:lnSpc>
                  <a:spcPct val="50000"/>
                </a:lnSpc>
                <a:spcBef>
                  <a:spcPct val="20000"/>
                </a:spcBef>
                <a:buClr>
                  <a:srgbClr val="009066"/>
                </a:buClr>
                <a:buFont typeface="Wingdings" panose="05000000000000000000" pitchFamily="2" charset="2"/>
                <a:buNone/>
              </a:pPr>
              <a:r>
                <a:rPr lang="de-DE" altLang="zh-CN" sz="1260">
                  <a:ea typeface="宋体" panose="02010600030101010101" pitchFamily="2" charset="-122"/>
                </a:rPr>
                <a:t>.</a:t>
              </a:r>
              <a:endParaRPr lang="de-DE" altLang="zh-CN" sz="1260">
                <a:ea typeface="宋体" panose="02010600030101010101" pitchFamily="2" charset="-122"/>
              </a:endParaRPr>
            </a:p>
            <a:p>
              <a:pPr eaLnBrk="1" hangingPunct="1">
                <a:lnSpc>
                  <a:spcPct val="50000"/>
                </a:lnSpc>
                <a:spcBef>
                  <a:spcPct val="20000"/>
                </a:spcBef>
                <a:buClr>
                  <a:srgbClr val="009066"/>
                </a:buClr>
                <a:buFont typeface="Wingdings" panose="05000000000000000000" pitchFamily="2" charset="2"/>
                <a:buNone/>
              </a:pPr>
              <a:r>
                <a:rPr lang="de-DE" altLang="zh-CN" sz="1260">
                  <a:ea typeface="宋体" panose="02010600030101010101" pitchFamily="2" charset="-122"/>
                </a:rPr>
                <a:t>.</a:t>
              </a:r>
              <a:endParaRPr lang="de-DE" altLang="zh-CN" sz="1260">
                <a:ea typeface="宋体" panose="02010600030101010101" pitchFamily="2" charset="-122"/>
              </a:endParaRPr>
            </a:p>
            <a:p>
              <a:pPr eaLnBrk="1" hangingPunct="1">
                <a:lnSpc>
                  <a:spcPct val="50000"/>
                </a:lnSpc>
                <a:spcBef>
                  <a:spcPct val="20000"/>
                </a:spcBef>
                <a:buClr>
                  <a:srgbClr val="009066"/>
                </a:buClr>
                <a:buFont typeface="Wingdings" panose="05000000000000000000" pitchFamily="2" charset="2"/>
                <a:buNone/>
              </a:pPr>
              <a:r>
                <a:rPr lang="de-DE" altLang="zh-CN" sz="1260">
                  <a:ea typeface="宋体" panose="02010600030101010101" pitchFamily="2" charset="-122"/>
                </a:rPr>
                <a:t>.</a:t>
              </a:r>
              <a:endParaRPr lang="de-DE" altLang="zh-CN" sz="1260">
                <a:ea typeface="宋体" panose="02010600030101010101" pitchFamily="2" charset="-122"/>
              </a:endParaRPr>
            </a:p>
          </p:txBody>
        </p:sp>
        <p:sp>
          <p:nvSpPr>
            <p:cNvPr id="18" name="Oval 20"/>
            <p:cNvSpPr>
              <a:spLocks noChangeArrowheads="1"/>
            </p:cNvSpPr>
            <p:nvPr/>
          </p:nvSpPr>
          <p:spPr bwMode="auto">
            <a:xfrm>
              <a:off x="3922713" y="4868863"/>
              <a:ext cx="433387" cy="360362"/>
            </a:xfrm>
            <a:prstGeom prst="ellipse">
              <a:avLst/>
            </a:prstGeom>
            <a:noFill/>
            <a:ln w="9525">
              <a:solidFill>
                <a:schemeClr val="tx1"/>
              </a:solidFill>
              <a:round/>
            </a:ln>
          </p:spPr>
          <p:txBody>
            <a:bodyPr wrap="none" lIns="81000" tIns="42120" rIns="81000" bIns="42120" anchor="ctr"/>
            <a:lstStyle/>
            <a:p>
              <a:pPr>
                <a:spcBef>
                  <a:spcPct val="20000"/>
                </a:spcBef>
                <a:buClr>
                  <a:srgbClr val="009066"/>
                </a:buClr>
                <a:buFont typeface="Wingdings" panose="05000000000000000000" pitchFamily="2" charset="2"/>
                <a:buNone/>
              </a:pPr>
              <a:r>
                <a:rPr lang="de-DE" altLang="zh-CN" sz="1260">
                  <a:ea typeface="宋体" panose="02010600030101010101" pitchFamily="2" charset="-122"/>
                </a:rPr>
                <a:t>b</a:t>
              </a:r>
              <a:r>
                <a:rPr lang="de-DE" altLang="zh-CN" sz="1260" baseline="-25000">
                  <a:ea typeface="宋体" panose="02010600030101010101" pitchFamily="2" charset="-122"/>
                </a:rPr>
                <a:t>1</a:t>
              </a:r>
              <a:endParaRPr lang="de-DE" altLang="zh-CN" sz="1260" baseline="-25000">
                <a:ea typeface="宋体" panose="02010600030101010101" pitchFamily="2" charset="-122"/>
              </a:endParaRPr>
            </a:p>
          </p:txBody>
        </p:sp>
        <p:sp>
          <p:nvSpPr>
            <p:cNvPr id="19" name="Oval 21"/>
            <p:cNvSpPr>
              <a:spLocks noChangeArrowheads="1"/>
            </p:cNvSpPr>
            <p:nvPr/>
          </p:nvSpPr>
          <p:spPr bwMode="auto">
            <a:xfrm>
              <a:off x="3922713" y="5589588"/>
              <a:ext cx="433387" cy="360362"/>
            </a:xfrm>
            <a:prstGeom prst="ellipse">
              <a:avLst/>
            </a:prstGeom>
            <a:noFill/>
            <a:ln w="9525">
              <a:solidFill>
                <a:schemeClr val="tx1"/>
              </a:solidFill>
              <a:round/>
            </a:ln>
          </p:spPr>
          <p:txBody>
            <a:bodyPr wrap="none" lIns="81000" tIns="42120" rIns="81000" bIns="42120" anchor="ctr"/>
            <a:lstStyle/>
            <a:p>
              <a:pPr>
                <a:spcBef>
                  <a:spcPct val="20000"/>
                </a:spcBef>
                <a:buClr>
                  <a:srgbClr val="009066"/>
                </a:buClr>
                <a:buFont typeface="Wingdings" panose="05000000000000000000" pitchFamily="2" charset="2"/>
                <a:buNone/>
              </a:pPr>
              <a:r>
                <a:rPr lang="de-DE" altLang="zh-CN" sz="1260">
                  <a:ea typeface="宋体" panose="02010600030101010101" pitchFamily="2" charset="-122"/>
                </a:rPr>
                <a:t>b</a:t>
              </a:r>
              <a:r>
                <a:rPr lang="de-DE" altLang="zh-CN" sz="1260" baseline="-25000">
                  <a:ea typeface="宋体" panose="02010600030101010101" pitchFamily="2" charset="-122"/>
                </a:rPr>
                <a:t>n</a:t>
              </a:r>
              <a:endParaRPr lang="de-DE" altLang="zh-CN" sz="1260" baseline="-25000">
                <a:ea typeface="宋体" panose="02010600030101010101" pitchFamily="2" charset="-122"/>
              </a:endParaRPr>
            </a:p>
          </p:txBody>
        </p:sp>
        <p:sp>
          <p:nvSpPr>
            <p:cNvPr id="20" name="Text Box 22"/>
            <p:cNvSpPr txBox="1">
              <a:spLocks noChangeArrowheads="1"/>
            </p:cNvSpPr>
            <p:nvPr/>
          </p:nvSpPr>
          <p:spPr bwMode="auto">
            <a:xfrm>
              <a:off x="3117850" y="5229224"/>
              <a:ext cx="392049" cy="445816"/>
            </a:xfrm>
            <a:prstGeom prst="rect">
              <a:avLst/>
            </a:prstGeom>
            <a:noFill/>
            <a:ln>
              <a:noFill/>
            </a:ln>
          </p:spPr>
          <p:txBody>
            <a:bodyPr wrap="none" lIns="81000" tIns="42120" rIns="81000" bIns="42120">
              <a:spAutoFit/>
            </a:bodyPr>
            <a:lstStyle>
              <a:lvl1pPr>
                <a:defRPr sz="1600">
                  <a:solidFill>
                    <a:schemeClr val="tx1"/>
                  </a:solidFill>
                  <a:latin typeface="Arial" panose="020B0604020202020204" pitchFamily="34" charset="0"/>
                  <a:ea typeface="黑体" panose="02010609060101010101" charset="-122"/>
                </a:defRPr>
              </a:lvl1pPr>
              <a:lvl2pPr marL="742950" indent="-285750">
                <a:defRPr sz="1600">
                  <a:solidFill>
                    <a:schemeClr val="tx1"/>
                  </a:solidFill>
                  <a:latin typeface="Arial" panose="020B0604020202020204" pitchFamily="34" charset="0"/>
                  <a:ea typeface="黑体" panose="02010609060101010101" charset="-122"/>
                </a:defRPr>
              </a:lvl2pPr>
              <a:lvl3pPr marL="1143000" indent="-228600">
                <a:defRPr sz="1600">
                  <a:solidFill>
                    <a:schemeClr val="tx1"/>
                  </a:solidFill>
                  <a:latin typeface="Arial" panose="020B0604020202020204" pitchFamily="34" charset="0"/>
                  <a:ea typeface="黑体" panose="02010609060101010101" charset="-122"/>
                </a:defRPr>
              </a:lvl3pPr>
              <a:lvl4pPr marL="1600200" indent="-228600">
                <a:defRPr sz="1600">
                  <a:solidFill>
                    <a:schemeClr val="tx1"/>
                  </a:solidFill>
                  <a:latin typeface="Arial" panose="020B0604020202020204" pitchFamily="34" charset="0"/>
                  <a:ea typeface="黑体" panose="02010609060101010101" charset="-122"/>
                </a:defRPr>
              </a:lvl4pPr>
              <a:lvl5pPr marL="2057400" indent="-228600">
                <a:defRPr sz="1600">
                  <a:solidFill>
                    <a:schemeClr val="tx1"/>
                  </a:solidFill>
                  <a:latin typeface="Arial" panose="020B0604020202020204" pitchFamily="34" charset="0"/>
                  <a:ea typeface="黑体" panose="02010609060101010101" charset="-122"/>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9pPr>
            </a:lstStyle>
            <a:p>
              <a:pPr eaLnBrk="1" hangingPunct="1">
                <a:spcBef>
                  <a:spcPct val="20000"/>
                </a:spcBef>
                <a:buClr>
                  <a:srgbClr val="009066"/>
                </a:buClr>
                <a:buFont typeface="Wingdings" panose="05000000000000000000" pitchFamily="2" charset="2"/>
                <a:buNone/>
              </a:pPr>
              <a:r>
                <a:rPr lang="de-DE" altLang="zh-CN" sz="1620">
                  <a:ea typeface="宋体" panose="02010600030101010101" pitchFamily="2" charset="-122"/>
                </a:rPr>
                <a:t>O</a:t>
              </a:r>
              <a:endParaRPr lang="de-DE" altLang="zh-CN" sz="1620">
                <a:ea typeface="宋体" panose="02010600030101010101" pitchFamily="2" charset="-122"/>
              </a:endParaRPr>
            </a:p>
          </p:txBody>
        </p:sp>
        <p:cxnSp>
          <p:nvCxnSpPr>
            <p:cNvPr id="21" name="AutoShape 23"/>
            <p:cNvCxnSpPr>
              <a:cxnSpLocks noChangeShapeType="1"/>
              <a:stCxn id="20" idx="3"/>
              <a:endCxn id="18" idx="2"/>
            </p:cNvCxnSpPr>
            <p:nvPr/>
          </p:nvCxnSpPr>
          <p:spPr bwMode="auto">
            <a:xfrm flipV="1">
              <a:off x="3509899" y="5049044"/>
              <a:ext cx="412814" cy="403088"/>
            </a:xfrm>
            <a:prstGeom prst="straightConnector1">
              <a:avLst/>
            </a:prstGeom>
            <a:noFill/>
            <a:ln w="28575">
              <a:solidFill>
                <a:schemeClr val="tx1"/>
              </a:solidFill>
              <a:prstDash val="dash"/>
              <a:round/>
            </a:ln>
          </p:spPr>
        </p:cxnSp>
        <p:cxnSp>
          <p:nvCxnSpPr>
            <p:cNvPr id="22" name="AutoShape 24"/>
            <p:cNvCxnSpPr>
              <a:cxnSpLocks noChangeShapeType="1"/>
              <a:stCxn id="20" idx="3"/>
              <a:endCxn id="19" idx="2"/>
            </p:cNvCxnSpPr>
            <p:nvPr/>
          </p:nvCxnSpPr>
          <p:spPr bwMode="auto">
            <a:xfrm>
              <a:off x="3509899" y="5452133"/>
              <a:ext cx="412814" cy="317637"/>
            </a:xfrm>
            <a:prstGeom prst="straightConnector1">
              <a:avLst/>
            </a:prstGeom>
            <a:noFill/>
            <a:ln w="28575">
              <a:solidFill>
                <a:schemeClr val="tx1"/>
              </a:solidFill>
              <a:prstDash val="dash"/>
              <a:round/>
            </a:ln>
          </p:spPr>
        </p:cxnSp>
        <p:sp>
          <p:nvSpPr>
            <p:cNvPr id="23" name="Text Box 25"/>
            <p:cNvSpPr txBox="1">
              <a:spLocks noChangeArrowheads="1"/>
            </p:cNvSpPr>
            <p:nvPr/>
          </p:nvSpPr>
          <p:spPr bwMode="auto">
            <a:xfrm>
              <a:off x="3995738" y="5176838"/>
              <a:ext cx="251098" cy="621419"/>
            </a:xfrm>
            <a:prstGeom prst="rect">
              <a:avLst/>
            </a:prstGeom>
            <a:noFill/>
            <a:ln>
              <a:noFill/>
            </a:ln>
          </p:spPr>
          <p:txBody>
            <a:bodyPr wrap="none" lIns="81000" tIns="42120" rIns="81000" bIns="42120">
              <a:spAutoFit/>
            </a:bodyPr>
            <a:lstStyle>
              <a:lvl1pPr>
                <a:defRPr sz="1600">
                  <a:solidFill>
                    <a:schemeClr val="tx1"/>
                  </a:solidFill>
                  <a:latin typeface="Arial" panose="020B0604020202020204" pitchFamily="34" charset="0"/>
                  <a:ea typeface="黑体" panose="02010609060101010101" charset="-122"/>
                </a:defRPr>
              </a:lvl1pPr>
              <a:lvl2pPr marL="742950" indent="-285750">
                <a:defRPr sz="1600">
                  <a:solidFill>
                    <a:schemeClr val="tx1"/>
                  </a:solidFill>
                  <a:latin typeface="Arial" panose="020B0604020202020204" pitchFamily="34" charset="0"/>
                  <a:ea typeface="黑体" panose="02010609060101010101" charset="-122"/>
                </a:defRPr>
              </a:lvl2pPr>
              <a:lvl3pPr marL="1143000" indent="-228600">
                <a:defRPr sz="1600">
                  <a:solidFill>
                    <a:schemeClr val="tx1"/>
                  </a:solidFill>
                  <a:latin typeface="Arial" panose="020B0604020202020204" pitchFamily="34" charset="0"/>
                  <a:ea typeface="黑体" panose="02010609060101010101" charset="-122"/>
                </a:defRPr>
              </a:lvl3pPr>
              <a:lvl4pPr marL="1600200" indent="-228600">
                <a:defRPr sz="1600">
                  <a:solidFill>
                    <a:schemeClr val="tx1"/>
                  </a:solidFill>
                  <a:latin typeface="Arial" panose="020B0604020202020204" pitchFamily="34" charset="0"/>
                  <a:ea typeface="黑体" panose="02010609060101010101" charset="-122"/>
                </a:defRPr>
              </a:lvl4pPr>
              <a:lvl5pPr marL="2057400" indent="-228600">
                <a:defRPr sz="1600">
                  <a:solidFill>
                    <a:schemeClr val="tx1"/>
                  </a:solidFill>
                  <a:latin typeface="Arial" panose="020B0604020202020204" pitchFamily="34" charset="0"/>
                  <a:ea typeface="黑体" panose="02010609060101010101" charset="-122"/>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9pPr>
            </a:lstStyle>
            <a:p>
              <a:pPr eaLnBrk="1" hangingPunct="1">
                <a:lnSpc>
                  <a:spcPct val="50000"/>
                </a:lnSpc>
                <a:spcBef>
                  <a:spcPct val="20000"/>
                </a:spcBef>
                <a:buClr>
                  <a:srgbClr val="009066"/>
                </a:buClr>
                <a:buFont typeface="Wingdings" panose="05000000000000000000" pitchFamily="2" charset="2"/>
                <a:buNone/>
              </a:pPr>
              <a:r>
                <a:rPr lang="de-DE" altLang="zh-CN" sz="1260">
                  <a:ea typeface="宋体" panose="02010600030101010101" pitchFamily="2" charset="-122"/>
                </a:rPr>
                <a:t>.</a:t>
              </a:r>
              <a:endParaRPr lang="de-DE" altLang="zh-CN" sz="1260">
                <a:ea typeface="宋体" panose="02010600030101010101" pitchFamily="2" charset="-122"/>
              </a:endParaRPr>
            </a:p>
            <a:p>
              <a:pPr eaLnBrk="1" hangingPunct="1">
                <a:lnSpc>
                  <a:spcPct val="50000"/>
                </a:lnSpc>
                <a:spcBef>
                  <a:spcPct val="20000"/>
                </a:spcBef>
                <a:buClr>
                  <a:srgbClr val="009066"/>
                </a:buClr>
                <a:buFont typeface="Wingdings" panose="05000000000000000000" pitchFamily="2" charset="2"/>
                <a:buNone/>
              </a:pPr>
              <a:r>
                <a:rPr lang="de-DE" altLang="zh-CN" sz="1260">
                  <a:ea typeface="宋体" panose="02010600030101010101" pitchFamily="2" charset="-122"/>
                </a:rPr>
                <a:t>.</a:t>
              </a:r>
              <a:endParaRPr lang="de-DE" altLang="zh-CN" sz="1260">
                <a:ea typeface="宋体" panose="02010600030101010101" pitchFamily="2" charset="-122"/>
              </a:endParaRPr>
            </a:p>
            <a:p>
              <a:pPr eaLnBrk="1" hangingPunct="1">
                <a:lnSpc>
                  <a:spcPct val="50000"/>
                </a:lnSpc>
                <a:spcBef>
                  <a:spcPct val="20000"/>
                </a:spcBef>
                <a:buClr>
                  <a:srgbClr val="009066"/>
                </a:buClr>
                <a:buFont typeface="Wingdings" panose="05000000000000000000" pitchFamily="2" charset="2"/>
                <a:buNone/>
              </a:pPr>
              <a:r>
                <a:rPr lang="de-DE" altLang="zh-CN" sz="1260">
                  <a:ea typeface="宋体" panose="02010600030101010101" pitchFamily="2" charset="-122"/>
                </a:rPr>
                <a:t>.</a:t>
              </a:r>
              <a:endParaRPr lang="de-DE" altLang="zh-CN" sz="1260">
                <a:ea typeface="宋体" panose="02010600030101010101" pitchFamily="2" charset="-122"/>
              </a:endParaRPr>
            </a:p>
          </p:txBody>
        </p:sp>
        <p:sp>
          <p:nvSpPr>
            <p:cNvPr id="24" name="Oval 26"/>
            <p:cNvSpPr>
              <a:spLocks noChangeArrowheads="1"/>
            </p:cNvSpPr>
            <p:nvPr/>
          </p:nvSpPr>
          <p:spPr bwMode="auto">
            <a:xfrm>
              <a:off x="5735638" y="4868863"/>
              <a:ext cx="433387" cy="360362"/>
            </a:xfrm>
            <a:prstGeom prst="ellipse">
              <a:avLst/>
            </a:prstGeom>
            <a:noFill/>
            <a:ln w="9525">
              <a:solidFill>
                <a:schemeClr val="tx1"/>
              </a:solidFill>
              <a:round/>
            </a:ln>
          </p:spPr>
          <p:txBody>
            <a:bodyPr wrap="none" lIns="81000" tIns="42120" rIns="81000" bIns="42120" anchor="ctr"/>
            <a:lstStyle/>
            <a:p>
              <a:pPr>
                <a:spcBef>
                  <a:spcPct val="20000"/>
                </a:spcBef>
                <a:buClr>
                  <a:srgbClr val="009066"/>
                </a:buClr>
                <a:buFont typeface="Wingdings" panose="05000000000000000000" pitchFamily="2" charset="2"/>
                <a:buNone/>
              </a:pPr>
              <a:r>
                <a:rPr lang="de-DE" altLang="zh-CN" sz="1260">
                  <a:ea typeface="宋体" panose="02010600030101010101" pitchFamily="2" charset="-122"/>
                </a:rPr>
                <a:t>a</a:t>
              </a:r>
              <a:endParaRPr lang="de-DE" altLang="zh-CN" sz="1260" baseline="-25000">
                <a:ea typeface="宋体" panose="02010600030101010101" pitchFamily="2" charset="-122"/>
              </a:endParaRPr>
            </a:p>
          </p:txBody>
        </p:sp>
        <p:sp>
          <p:nvSpPr>
            <p:cNvPr id="25" name="Oval 27"/>
            <p:cNvSpPr>
              <a:spLocks noChangeArrowheads="1"/>
            </p:cNvSpPr>
            <p:nvPr/>
          </p:nvSpPr>
          <p:spPr bwMode="auto">
            <a:xfrm>
              <a:off x="5735638" y="5589588"/>
              <a:ext cx="433387" cy="360362"/>
            </a:xfrm>
            <a:prstGeom prst="ellipse">
              <a:avLst/>
            </a:prstGeom>
            <a:noFill/>
            <a:ln w="9525">
              <a:solidFill>
                <a:schemeClr val="tx1"/>
              </a:solidFill>
              <a:round/>
            </a:ln>
          </p:spPr>
          <p:txBody>
            <a:bodyPr wrap="none" lIns="81000" tIns="42120" rIns="81000" bIns="42120" anchor="ctr"/>
            <a:lstStyle/>
            <a:p>
              <a:pPr>
                <a:spcBef>
                  <a:spcPct val="20000"/>
                </a:spcBef>
                <a:buClr>
                  <a:srgbClr val="009066"/>
                </a:buClr>
                <a:buFont typeface="Wingdings" panose="05000000000000000000" pitchFamily="2" charset="2"/>
                <a:buNone/>
              </a:pPr>
              <a:r>
                <a:rPr lang="de-DE" altLang="zh-CN" sz="1260">
                  <a:ea typeface="宋体" panose="02010600030101010101" pitchFamily="2" charset="-122"/>
                </a:rPr>
                <a:t>b</a:t>
              </a:r>
              <a:endParaRPr lang="de-DE" altLang="zh-CN" sz="1260" baseline="-25000">
                <a:ea typeface="宋体" panose="02010600030101010101" pitchFamily="2" charset="-122"/>
              </a:endParaRPr>
            </a:p>
          </p:txBody>
        </p:sp>
        <p:sp>
          <p:nvSpPr>
            <p:cNvPr id="26" name="Text Box 28"/>
            <p:cNvSpPr txBox="1">
              <a:spLocks noChangeArrowheads="1"/>
            </p:cNvSpPr>
            <p:nvPr/>
          </p:nvSpPr>
          <p:spPr bwMode="auto">
            <a:xfrm>
              <a:off x="5175250" y="5229224"/>
              <a:ext cx="378532" cy="445816"/>
            </a:xfrm>
            <a:prstGeom prst="rect">
              <a:avLst/>
            </a:prstGeom>
            <a:noFill/>
            <a:ln>
              <a:noFill/>
            </a:ln>
          </p:spPr>
          <p:txBody>
            <a:bodyPr wrap="none" lIns="81000" tIns="42120" rIns="81000" bIns="42120">
              <a:spAutoFit/>
            </a:bodyPr>
            <a:lstStyle>
              <a:lvl1pPr>
                <a:defRPr sz="1600">
                  <a:solidFill>
                    <a:schemeClr val="tx1"/>
                  </a:solidFill>
                  <a:latin typeface="Arial" panose="020B0604020202020204" pitchFamily="34" charset="0"/>
                  <a:ea typeface="黑体" panose="02010609060101010101" charset="-122"/>
                </a:defRPr>
              </a:lvl1pPr>
              <a:lvl2pPr marL="742950" indent="-285750">
                <a:defRPr sz="1600">
                  <a:solidFill>
                    <a:schemeClr val="tx1"/>
                  </a:solidFill>
                  <a:latin typeface="Arial" panose="020B0604020202020204" pitchFamily="34" charset="0"/>
                  <a:ea typeface="黑体" panose="02010609060101010101" charset="-122"/>
                </a:defRPr>
              </a:lvl2pPr>
              <a:lvl3pPr marL="1143000" indent="-228600">
                <a:defRPr sz="1600">
                  <a:solidFill>
                    <a:schemeClr val="tx1"/>
                  </a:solidFill>
                  <a:latin typeface="Arial" panose="020B0604020202020204" pitchFamily="34" charset="0"/>
                  <a:ea typeface="黑体" panose="02010609060101010101" charset="-122"/>
                </a:defRPr>
              </a:lvl3pPr>
              <a:lvl4pPr marL="1600200" indent="-228600">
                <a:defRPr sz="1600">
                  <a:solidFill>
                    <a:schemeClr val="tx1"/>
                  </a:solidFill>
                  <a:latin typeface="Arial" panose="020B0604020202020204" pitchFamily="34" charset="0"/>
                  <a:ea typeface="黑体" panose="02010609060101010101" charset="-122"/>
                </a:defRPr>
              </a:lvl4pPr>
              <a:lvl5pPr marL="2057400" indent="-228600">
                <a:defRPr sz="1600">
                  <a:solidFill>
                    <a:schemeClr val="tx1"/>
                  </a:solidFill>
                  <a:latin typeface="Arial" panose="020B0604020202020204" pitchFamily="34" charset="0"/>
                  <a:ea typeface="黑体" panose="02010609060101010101" charset="-122"/>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9pPr>
            </a:lstStyle>
            <a:p>
              <a:pPr eaLnBrk="1" hangingPunct="1">
                <a:spcBef>
                  <a:spcPct val="20000"/>
                </a:spcBef>
                <a:buClr>
                  <a:srgbClr val="009066"/>
                </a:buClr>
                <a:buFont typeface="Wingdings" panose="05000000000000000000" pitchFamily="2" charset="2"/>
                <a:buNone/>
              </a:pPr>
              <a:r>
                <a:rPr lang="de-DE" altLang="zh-CN" sz="1620">
                  <a:ea typeface="宋体" panose="02010600030101010101" pitchFamily="2" charset="-122"/>
                </a:rPr>
                <a:t>R</a:t>
              </a:r>
              <a:endParaRPr lang="de-DE" altLang="zh-CN" sz="1620">
                <a:ea typeface="宋体" panose="02010600030101010101" pitchFamily="2" charset="-122"/>
              </a:endParaRPr>
            </a:p>
          </p:txBody>
        </p:sp>
        <p:cxnSp>
          <p:nvCxnSpPr>
            <p:cNvPr id="27" name="AutoShape 32"/>
            <p:cNvCxnSpPr>
              <a:cxnSpLocks noChangeShapeType="1"/>
              <a:stCxn id="24" idx="2"/>
              <a:endCxn id="25" idx="2"/>
            </p:cNvCxnSpPr>
            <p:nvPr/>
          </p:nvCxnSpPr>
          <p:spPr bwMode="auto">
            <a:xfrm rot="10800000" flipH="1" flipV="1">
              <a:off x="5735638" y="5049838"/>
              <a:ext cx="1587" cy="720725"/>
            </a:xfrm>
            <a:prstGeom prst="curvedConnector3">
              <a:avLst>
                <a:gd name="adj1" fmla="val -14400005"/>
              </a:avLst>
            </a:prstGeom>
            <a:noFill/>
            <a:ln w="28575">
              <a:solidFill>
                <a:schemeClr val="tx1"/>
              </a:solidFill>
              <a:prstDash val="dash"/>
              <a:round/>
              <a:tailEnd type="triangle" w="med" len="med"/>
            </a:ln>
          </p:spPr>
        </p:cxnSp>
        <p:sp>
          <p:nvSpPr>
            <p:cNvPr id="28" name="Oval 33"/>
            <p:cNvSpPr>
              <a:spLocks noChangeArrowheads="1"/>
            </p:cNvSpPr>
            <p:nvPr/>
          </p:nvSpPr>
          <p:spPr bwMode="auto">
            <a:xfrm>
              <a:off x="6961188" y="4868863"/>
              <a:ext cx="433387" cy="360362"/>
            </a:xfrm>
            <a:prstGeom prst="ellipse">
              <a:avLst/>
            </a:prstGeom>
            <a:noFill/>
            <a:ln w="9525">
              <a:solidFill>
                <a:schemeClr val="tx1"/>
              </a:solidFill>
              <a:round/>
            </a:ln>
          </p:spPr>
          <p:txBody>
            <a:bodyPr wrap="none" lIns="81000" tIns="42120" rIns="81000" bIns="42120" anchor="ctr"/>
            <a:lstStyle/>
            <a:p>
              <a:pPr>
                <a:spcBef>
                  <a:spcPct val="20000"/>
                </a:spcBef>
                <a:buClr>
                  <a:srgbClr val="009066"/>
                </a:buClr>
                <a:buFont typeface="Wingdings" panose="05000000000000000000" pitchFamily="2" charset="2"/>
                <a:buNone/>
              </a:pPr>
              <a:r>
                <a:rPr lang="de-DE" altLang="zh-CN" sz="1260">
                  <a:ea typeface="宋体" panose="02010600030101010101" pitchFamily="2" charset="-122"/>
                </a:rPr>
                <a:t>a</a:t>
              </a:r>
              <a:endParaRPr lang="de-DE" altLang="zh-CN" sz="1260" baseline="-25000">
                <a:ea typeface="宋体" panose="02010600030101010101" pitchFamily="2" charset="-122"/>
              </a:endParaRPr>
            </a:p>
          </p:txBody>
        </p:sp>
        <p:sp>
          <p:nvSpPr>
            <p:cNvPr id="29" name="Oval 34"/>
            <p:cNvSpPr>
              <a:spLocks noChangeArrowheads="1"/>
            </p:cNvSpPr>
            <p:nvPr/>
          </p:nvSpPr>
          <p:spPr bwMode="auto">
            <a:xfrm>
              <a:off x="6961188" y="5589588"/>
              <a:ext cx="433387" cy="360362"/>
            </a:xfrm>
            <a:prstGeom prst="ellipse">
              <a:avLst/>
            </a:prstGeom>
            <a:noFill/>
            <a:ln w="9525">
              <a:solidFill>
                <a:schemeClr val="tx1"/>
              </a:solidFill>
              <a:round/>
            </a:ln>
          </p:spPr>
          <p:txBody>
            <a:bodyPr wrap="none" lIns="81000" tIns="42120" rIns="81000" bIns="42120" anchor="ctr"/>
            <a:lstStyle/>
            <a:p>
              <a:pPr>
                <a:spcBef>
                  <a:spcPct val="20000"/>
                </a:spcBef>
                <a:buClr>
                  <a:srgbClr val="009066"/>
                </a:buClr>
                <a:buFont typeface="Wingdings" panose="05000000000000000000" pitchFamily="2" charset="2"/>
                <a:buNone/>
              </a:pPr>
              <a:r>
                <a:rPr lang="de-DE" altLang="zh-CN" sz="1260">
                  <a:ea typeface="宋体" panose="02010600030101010101" pitchFamily="2" charset="-122"/>
                </a:rPr>
                <a:t>b</a:t>
              </a:r>
              <a:endParaRPr lang="de-DE" altLang="zh-CN" sz="1260" baseline="-25000">
                <a:ea typeface="宋体" panose="02010600030101010101" pitchFamily="2" charset="-122"/>
              </a:endParaRPr>
            </a:p>
          </p:txBody>
        </p:sp>
        <p:sp>
          <p:nvSpPr>
            <p:cNvPr id="30" name="Text Box 35"/>
            <p:cNvSpPr txBox="1">
              <a:spLocks noChangeArrowheads="1"/>
            </p:cNvSpPr>
            <p:nvPr/>
          </p:nvSpPr>
          <p:spPr bwMode="auto">
            <a:xfrm>
              <a:off x="6388100" y="5229224"/>
              <a:ext cx="405564" cy="445816"/>
            </a:xfrm>
            <a:prstGeom prst="rect">
              <a:avLst/>
            </a:prstGeom>
            <a:noFill/>
            <a:ln>
              <a:noFill/>
            </a:ln>
          </p:spPr>
          <p:txBody>
            <a:bodyPr wrap="none" lIns="81000" tIns="42120" rIns="81000" bIns="42120">
              <a:spAutoFit/>
            </a:bodyPr>
            <a:lstStyle>
              <a:lvl1pPr>
                <a:defRPr sz="1600">
                  <a:solidFill>
                    <a:schemeClr val="tx1"/>
                  </a:solidFill>
                  <a:latin typeface="Arial" panose="020B0604020202020204" pitchFamily="34" charset="0"/>
                  <a:ea typeface="黑体" panose="02010609060101010101" charset="-122"/>
                </a:defRPr>
              </a:lvl1pPr>
              <a:lvl2pPr marL="742950" indent="-285750">
                <a:defRPr sz="1600">
                  <a:solidFill>
                    <a:schemeClr val="tx1"/>
                  </a:solidFill>
                  <a:latin typeface="Arial" panose="020B0604020202020204" pitchFamily="34" charset="0"/>
                  <a:ea typeface="黑体" panose="02010609060101010101" charset="-122"/>
                </a:defRPr>
              </a:lvl2pPr>
              <a:lvl3pPr marL="1143000" indent="-228600">
                <a:defRPr sz="1600">
                  <a:solidFill>
                    <a:schemeClr val="tx1"/>
                  </a:solidFill>
                  <a:latin typeface="Arial" panose="020B0604020202020204" pitchFamily="34" charset="0"/>
                  <a:ea typeface="黑体" panose="02010609060101010101" charset="-122"/>
                </a:defRPr>
              </a:lvl3pPr>
              <a:lvl4pPr marL="1600200" indent="-228600">
                <a:defRPr sz="1600">
                  <a:solidFill>
                    <a:schemeClr val="tx1"/>
                  </a:solidFill>
                  <a:latin typeface="Arial" panose="020B0604020202020204" pitchFamily="34" charset="0"/>
                  <a:ea typeface="黑体" panose="02010609060101010101" charset="-122"/>
                </a:defRPr>
              </a:lvl4pPr>
              <a:lvl5pPr marL="2057400" indent="-228600">
                <a:defRPr sz="1600">
                  <a:solidFill>
                    <a:schemeClr val="tx1"/>
                  </a:solidFill>
                  <a:latin typeface="Arial" panose="020B0604020202020204" pitchFamily="34" charset="0"/>
                  <a:ea typeface="黑体" panose="02010609060101010101" charset="-122"/>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9pPr>
            </a:lstStyle>
            <a:p>
              <a:pPr eaLnBrk="1" hangingPunct="1">
                <a:spcBef>
                  <a:spcPct val="20000"/>
                </a:spcBef>
                <a:buClr>
                  <a:srgbClr val="009066"/>
                </a:buClr>
                <a:buFont typeface="Wingdings" panose="05000000000000000000" pitchFamily="2" charset="2"/>
                <a:buNone/>
              </a:pPr>
              <a:r>
                <a:rPr lang="de-DE" altLang="zh-CN" sz="1620">
                  <a:ea typeface="宋体" panose="02010600030101010101" pitchFamily="2" charset="-122"/>
                </a:rPr>
                <a:t>M</a:t>
              </a:r>
              <a:endParaRPr lang="de-DE" altLang="zh-CN" sz="1620">
                <a:ea typeface="宋体" panose="02010600030101010101" pitchFamily="2" charset="-122"/>
              </a:endParaRPr>
            </a:p>
          </p:txBody>
        </p:sp>
        <p:cxnSp>
          <p:nvCxnSpPr>
            <p:cNvPr id="31" name="AutoShape 36"/>
            <p:cNvCxnSpPr>
              <a:cxnSpLocks noChangeShapeType="1"/>
              <a:stCxn id="28" idx="2"/>
              <a:endCxn id="29" idx="2"/>
            </p:cNvCxnSpPr>
            <p:nvPr/>
          </p:nvCxnSpPr>
          <p:spPr bwMode="auto">
            <a:xfrm rot="10800000" flipH="1" flipV="1">
              <a:off x="6961188" y="5049838"/>
              <a:ext cx="1587" cy="720725"/>
            </a:xfrm>
            <a:prstGeom prst="curvedConnector3">
              <a:avLst>
                <a:gd name="adj1" fmla="val -14400005"/>
              </a:avLst>
            </a:prstGeom>
            <a:noFill/>
            <a:ln w="28575">
              <a:solidFill>
                <a:schemeClr val="tx1"/>
              </a:solidFill>
              <a:prstDash val="dash"/>
              <a:round/>
              <a:tailEnd type="triangle" w="med" len="med"/>
            </a:ln>
          </p:spPr>
        </p:cxnSp>
        <p:sp>
          <p:nvSpPr>
            <p:cNvPr id="32" name="Oval 37"/>
            <p:cNvSpPr>
              <a:spLocks noChangeArrowheads="1"/>
            </p:cNvSpPr>
            <p:nvPr/>
          </p:nvSpPr>
          <p:spPr bwMode="auto">
            <a:xfrm>
              <a:off x="8170863" y="4868863"/>
              <a:ext cx="433387" cy="360362"/>
            </a:xfrm>
            <a:prstGeom prst="ellipse">
              <a:avLst/>
            </a:prstGeom>
            <a:noFill/>
            <a:ln w="9525">
              <a:solidFill>
                <a:schemeClr val="tx1"/>
              </a:solidFill>
              <a:round/>
            </a:ln>
          </p:spPr>
          <p:txBody>
            <a:bodyPr wrap="none" lIns="81000" tIns="42120" rIns="81000" bIns="42120" anchor="ctr"/>
            <a:lstStyle/>
            <a:p>
              <a:pPr>
                <a:spcBef>
                  <a:spcPct val="20000"/>
                </a:spcBef>
                <a:buClr>
                  <a:srgbClr val="009066"/>
                </a:buClr>
                <a:buFont typeface="Wingdings" panose="05000000000000000000" pitchFamily="2" charset="2"/>
                <a:buNone/>
              </a:pPr>
              <a:r>
                <a:rPr lang="de-DE" altLang="zh-CN" sz="1260">
                  <a:ea typeface="宋体" panose="02010600030101010101" pitchFamily="2" charset="-122"/>
                </a:rPr>
                <a:t>a</a:t>
              </a:r>
              <a:endParaRPr lang="de-DE" altLang="zh-CN" sz="1260" baseline="-25000">
                <a:ea typeface="宋体" panose="02010600030101010101" pitchFamily="2" charset="-122"/>
              </a:endParaRPr>
            </a:p>
          </p:txBody>
        </p:sp>
        <p:sp>
          <p:nvSpPr>
            <p:cNvPr id="33" name="Oval 38"/>
            <p:cNvSpPr>
              <a:spLocks noChangeArrowheads="1"/>
            </p:cNvSpPr>
            <p:nvPr/>
          </p:nvSpPr>
          <p:spPr bwMode="auto">
            <a:xfrm>
              <a:off x="8170863" y="5589588"/>
              <a:ext cx="433387" cy="360362"/>
            </a:xfrm>
            <a:prstGeom prst="ellipse">
              <a:avLst/>
            </a:prstGeom>
            <a:noFill/>
            <a:ln w="9525">
              <a:solidFill>
                <a:schemeClr val="tx1"/>
              </a:solidFill>
              <a:round/>
            </a:ln>
          </p:spPr>
          <p:txBody>
            <a:bodyPr wrap="none" lIns="81000" tIns="42120" rIns="81000" bIns="42120" anchor="ctr"/>
            <a:lstStyle/>
            <a:p>
              <a:pPr>
                <a:spcBef>
                  <a:spcPct val="20000"/>
                </a:spcBef>
                <a:buClr>
                  <a:srgbClr val="009066"/>
                </a:buClr>
                <a:buFont typeface="Wingdings" panose="05000000000000000000" pitchFamily="2" charset="2"/>
                <a:buNone/>
              </a:pPr>
              <a:r>
                <a:rPr lang="de-DE" altLang="zh-CN" sz="1260">
                  <a:ea typeface="宋体" panose="02010600030101010101" pitchFamily="2" charset="-122"/>
                </a:rPr>
                <a:t>b</a:t>
              </a:r>
              <a:endParaRPr lang="de-DE" altLang="zh-CN" sz="1260" baseline="-25000">
                <a:ea typeface="宋体" panose="02010600030101010101" pitchFamily="2" charset="-122"/>
              </a:endParaRPr>
            </a:p>
          </p:txBody>
        </p:sp>
        <p:sp>
          <p:nvSpPr>
            <p:cNvPr id="34" name="Text Box 39"/>
            <p:cNvSpPr txBox="1">
              <a:spLocks noChangeArrowheads="1"/>
            </p:cNvSpPr>
            <p:nvPr/>
          </p:nvSpPr>
          <p:spPr bwMode="auto">
            <a:xfrm>
              <a:off x="7578725" y="5229224"/>
              <a:ext cx="448042" cy="445816"/>
            </a:xfrm>
            <a:prstGeom prst="rect">
              <a:avLst/>
            </a:prstGeom>
            <a:noFill/>
            <a:ln>
              <a:noFill/>
            </a:ln>
          </p:spPr>
          <p:txBody>
            <a:bodyPr wrap="none" lIns="81000" tIns="42120" rIns="81000" bIns="42120">
              <a:spAutoFit/>
            </a:bodyPr>
            <a:lstStyle>
              <a:lvl1pPr>
                <a:defRPr sz="1600">
                  <a:solidFill>
                    <a:schemeClr val="tx1"/>
                  </a:solidFill>
                  <a:latin typeface="Arial" panose="020B0604020202020204" pitchFamily="34" charset="0"/>
                  <a:ea typeface="黑体" panose="02010609060101010101" charset="-122"/>
                </a:defRPr>
              </a:lvl1pPr>
              <a:lvl2pPr marL="742950" indent="-285750">
                <a:defRPr sz="1600">
                  <a:solidFill>
                    <a:schemeClr val="tx1"/>
                  </a:solidFill>
                  <a:latin typeface="Arial" panose="020B0604020202020204" pitchFamily="34" charset="0"/>
                  <a:ea typeface="黑体" panose="02010609060101010101" charset="-122"/>
                </a:defRPr>
              </a:lvl2pPr>
              <a:lvl3pPr marL="1143000" indent="-228600">
                <a:defRPr sz="1600">
                  <a:solidFill>
                    <a:schemeClr val="tx1"/>
                  </a:solidFill>
                  <a:latin typeface="Arial" panose="020B0604020202020204" pitchFamily="34" charset="0"/>
                  <a:ea typeface="黑体" panose="02010609060101010101" charset="-122"/>
                </a:defRPr>
              </a:lvl3pPr>
              <a:lvl4pPr marL="1600200" indent="-228600">
                <a:defRPr sz="1600">
                  <a:solidFill>
                    <a:schemeClr val="tx1"/>
                  </a:solidFill>
                  <a:latin typeface="Arial" panose="020B0604020202020204" pitchFamily="34" charset="0"/>
                  <a:ea typeface="黑体" panose="02010609060101010101" charset="-122"/>
                </a:defRPr>
              </a:lvl4pPr>
              <a:lvl5pPr marL="2057400" indent="-228600">
                <a:defRPr sz="1600">
                  <a:solidFill>
                    <a:schemeClr val="tx1"/>
                  </a:solidFill>
                  <a:latin typeface="Arial" panose="020B0604020202020204" pitchFamily="34" charset="0"/>
                  <a:ea typeface="黑体" panose="02010609060101010101" charset="-122"/>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ea typeface="黑体" panose="02010609060101010101" charset="-122"/>
                </a:defRPr>
              </a:lvl9pPr>
            </a:lstStyle>
            <a:p>
              <a:pPr eaLnBrk="1" hangingPunct="1">
                <a:spcBef>
                  <a:spcPct val="20000"/>
                </a:spcBef>
                <a:buClr>
                  <a:srgbClr val="009066"/>
                </a:buClr>
                <a:buFont typeface="Wingdings" panose="05000000000000000000" pitchFamily="2" charset="2"/>
                <a:buNone/>
              </a:pPr>
              <a:r>
                <a:rPr lang="de-DE" altLang="zh-CN" sz="1620">
                  <a:ea typeface="宋体" panose="02010600030101010101" pitchFamily="2" charset="-122"/>
                </a:rPr>
                <a:t>IR</a:t>
              </a:r>
              <a:endParaRPr lang="de-DE" altLang="zh-CN" sz="1620">
                <a:ea typeface="宋体" panose="02010600030101010101" pitchFamily="2" charset="-122"/>
              </a:endParaRPr>
            </a:p>
          </p:txBody>
        </p:sp>
        <p:cxnSp>
          <p:nvCxnSpPr>
            <p:cNvPr id="35" name="AutoShape 40"/>
            <p:cNvCxnSpPr>
              <a:cxnSpLocks noChangeShapeType="1"/>
              <a:stCxn id="32" idx="2"/>
              <a:endCxn id="33" idx="2"/>
            </p:cNvCxnSpPr>
            <p:nvPr/>
          </p:nvCxnSpPr>
          <p:spPr bwMode="auto">
            <a:xfrm rot="10800000" flipH="1" flipV="1">
              <a:off x="8170863" y="5049838"/>
              <a:ext cx="1587" cy="720725"/>
            </a:xfrm>
            <a:prstGeom prst="curvedConnector3">
              <a:avLst>
                <a:gd name="adj1" fmla="val -14400005"/>
              </a:avLst>
            </a:prstGeom>
            <a:noFill/>
            <a:ln w="28575">
              <a:solidFill>
                <a:schemeClr val="tx1"/>
              </a:solidFill>
              <a:prstDash val="dash"/>
              <a:round/>
              <a:tailEnd type="triangle" w="med" len="med"/>
            </a:ln>
          </p:spPr>
        </p:cxnSp>
      </p:grpSp>
    </p:spTree>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491284" y="373655"/>
            <a:ext cx="4561647" cy="3870353"/>
          </a:xfrm>
        </p:spPr>
        <p:txBody>
          <a:bodyPr>
            <a:noAutofit/>
          </a:bodyPr>
          <a:lstStyle/>
          <a:p>
            <a:pPr>
              <a:spcAft>
                <a:spcPts val="0"/>
              </a:spcAft>
              <a:tabLst>
                <a:tab pos="359410" algn="l"/>
                <a:tab pos="719455" algn="l"/>
                <a:tab pos="1079500" algn="l"/>
                <a:tab pos="1439545" algn="l"/>
                <a:tab pos="1799590" algn="l"/>
                <a:tab pos="1854200" algn="l"/>
                <a:tab pos="2519680" algn="l"/>
                <a:tab pos="2879725" algn="l"/>
                <a:tab pos="3239770" algn="l"/>
                <a:tab pos="3599815" algn="l"/>
                <a:tab pos="3959860" algn="l"/>
                <a:tab pos="4319905" algn="l"/>
              </a:tabLst>
            </a:pPr>
            <a:r>
              <a:rPr lang="en-US" altLang="zh-CN" sz="2000" dirty="0"/>
              <a:t>3.1 </a:t>
            </a:r>
            <a:r>
              <a:rPr lang="zh-CN" altLang="zh-CN" sz="2000" dirty="0"/>
              <a:t>基于直觉和经验的方法</a:t>
            </a:r>
            <a:r>
              <a:rPr lang="en-US" altLang="zh-CN" sz="2000" dirty="0"/>
              <a:t>	</a:t>
            </a:r>
            <a:endParaRPr lang="zh-CN" altLang="zh-CN" sz="2000" dirty="0"/>
          </a:p>
          <a:p>
            <a:pPr>
              <a:spcBef>
                <a:spcPts val="750"/>
              </a:spcBef>
              <a:spcAft>
                <a:spcPts val="0"/>
              </a:spcAft>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2000" dirty="0"/>
              <a:t>3.2 </a:t>
            </a:r>
            <a:r>
              <a:rPr lang="zh-CN" altLang="zh-CN" sz="2000" dirty="0"/>
              <a:t>基于输入域的方法</a:t>
            </a:r>
            <a:r>
              <a:rPr lang="en-US" altLang="zh-CN" sz="2000" dirty="0"/>
              <a:t>	</a:t>
            </a:r>
            <a:endParaRPr lang="zh-CN" altLang="zh-CN" sz="2000" dirty="0"/>
          </a:p>
          <a:p>
            <a:pPr>
              <a:spcBef>
                <a:spcPts val="750"/>
              </a:spcBef>
              <a:spcAft>
                <a:spcPts val="0"/>
              </a:spcAft>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2000" dirty="0"/>
              <a:t>3.3 </a:t>
            </a:r>
            <a:r>
              <a:rPr lang="zh-CN" altLang="zh-CN" sz="2000" dirty="0"/>
              <a:t>基于组合及其优化的方法</a:t>
            </a:r>
            <a:r>
              <a:rPr lang="en-US" altLang="zh-CN" sz="2000" dirty="0"/>
              <a:t>	</a:t>
            </a:r>
            <a:endParaRPr lang="zh-CN" altLang="zh-CN" sz="2000" dirty="0"/>
          </a:p>
          <a:p>
            <a:pPr>
              <a:spcBef>
                <a:spcPts val="750"/>
              </a:spcBef>
              <a:spcAft>
                <a:spcPts val="0"/>
              </a:spcAft>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2000" dirty="0"/>
              <a:t>3.4 </a:t>
            </a:r>
            <a:r>
              <a:rPr lang="zh-CN" altLang="zh-CN" sz="2000" dirty="0"/>
              <a:t>基于逻辑覆盖的方法</a:t>
            </a:r>
            <a:r>
              <a:rPr lang="en-US" altLang="zh-CN" sz="2000" dirty="0"/>
              <a:t>	</a:t>
            </a:r>
            <a:endParaRPr lang="zh-CN" altLang="zh-CN" sz="2000" dirty="0"/>
          </a:p>
          <a:p>
            <a:pPr>
              <a:spcBef>
                <a:spcPts val="750"/>
              </a:spcBef>
              <a:spcAft>
                <a:spcPts val="0"/>
              </a:spcAft>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2000" dirty="0"/>
              <a:t>3.5 </a:t>
            </a:r>
            <a:r>
              <a:rPr lang="zh-CN" altLang="zh-CN" sz="2000" dirty="0"/>
              <a:t>基于缺陷模式的测试</a:t>
            </a:r>
            <a:r>
              <a:rPr lang="en-US" altLang="zh-CN" sz="2000" dirty="0"/>
              <a:t>	</a:t>
            </a:r>
            <a:endParaRPr lang="zh-CN" altLang="zh-CN" sz="2000" dirty="0"/>
          </a:p>
          <a:p>
            <a:pPr>
              <a:spcBef>
                <a:spcPts val="750"/>
              </a:spcBef>
              <a:spcAft>
                <a:spcPts val="0"/>
              </a:spcAft>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2000" dirty="0"/>
              <a:t>3.6 </a:t>
            </a:r>
            <a:r>
              <a:rPr lang="zh-CN" altLang="zh-CN" sz="2000" dirty="0"/>
              <a:t>基于模型的测试</a:t>
            </a:r>
            <a:r>
              <a:rPr lang="en-US" altLang="zh-CN" sz="2000" dirty="0"/>
              <a:t>	</a:t>
            </a:r>
            <a:endParaRPr lang="zh-CN" altLang="zh-CN" sz="2000" dirty="0"/>
          </a:p>
          <a:p>
            <a:pPr>
              <a:spcBef>
                <a:spcPts val="750"/>
              </a:spcBef>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2000" dirty="0"/>
              <a:t>3.7 </a:t>
            </a:r>
            <a:r>
              <a:rPr lang="zh-CN" altLang="zh-CN" sz="2000" dirty="0"/>
              <a:t>形式化测试方法</a:t>
            </a:r>
            <a:r>
              <a:rPr lang="en-US" altLang="zh-CN" sz="2000" dirty="0"/>
              <a:t>	</a:t>
            </a:r>
            <a:endParaRPr lang="zh-CN" altLang="zh-CN" sz="2000" dirty="0"/>
          </a:p>
        </p:txBody>
      </p:sp>
      <p:sp>
        <p:nvSpPr>
          <p:cNvPr id="3" name="文本框 2"/>
          <p:cNvSpPr txBox="1"/>
          <p:nvPr/>
        </p:nvSpPr>
        <p:spPr>
          <a:xfrm>
            <a:off x="0" y="4600568"/>
            <a:ext cx="2836545" cy="337185"/>
          </a:xfrm>
          <a:prstGeom prst="rect">
            <a:avLst/>
          </a:prstGeom>
          <a:noFill/>
        </p:spPr>
        <p:txBody>
          <a:bodyPr wrap="none" rtlCol="0">
            <a:spAutoFit/>
          </a:bodyPr>
          <a:lstStyle/>
          <a:p>
            <a:pPr>
              <a:spcAft>
                <a:spcPts val="0"/>
              </a:spcAft>
            </a:pPr>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endParaRPr kumimoji="1" lang="zh-CN" altLang="en-US" sz="1600" dirty="0">
              <a:solidFill>
                <a:schemeClr val="bg1">
                  <a:lumMod val="65000"/>
                </a:schemeClr>
              </a:solidFill>
            </a:endParaRPr>
          </a:p>
        </p:txBody>
      </p:sp>
    </p:spTree>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示例</a:t>
            </a:r>
            <a:endParaRPr kumimoji="1" lang="zh-CN" altLang="en-US" dirty="0"/>
          </a:p>
        </p:txBody>
      </p:sp>
      <p:grpSp>
        <p:nvGrpSpPr>
          <p:cNvPr id="4" name="组 68615"/>
          <p:cNvGrpSpPr/>
          <p:nvPr/>
        </p:nvGrpSpPr>
        <p:grpSpPr>
          <a:xfrm>
            <a:off x="336941" y="1349761"/>
            <a:ext cx="3240360" cy="2700300"/>
            <a:chOff x="1763688" y="2060848"/>
            <a:chExt cx="3600400" cy="3600400"/>
          </a:xfrm>
        </p:grpSpPr>
        <p:grpSp>
          <p:nvGrpSpPr>
            <p:cNvPr id="5" name="Group 15"/>
            <p:cNvGrpSpPr/>
            <p:nvPr/>
          </p:nvGrpSpPr>
          <p:grpSpPr bwMode="auto">
            <a:xfrm>
              <a:off x="2267744" y="2060848"/>
              <a:ext cx="1949755" cy="1800200"/>
              <a:chOff x="3888" y="2688"/>
              <a:chExt cx="1056" cy="955"/>
            </a:xfrm>
          </p:grpSpPr>
          <p:sp>
            <p:nvSpPr>
              <p:cNvPr id="25" name="Line 17"/>
              <p:cNvSpPr>
                <a:spLocks noChangeShapeType="1"/>
              </p:cNvSpPr>
              <p:nvPr/>
            </p:nvSpPr>
            <p:spPr bwMode="auto">
              <a:xfrm>
                <a:off x="4080" y="2789"/>
                <a:ext cx="864" cy="384"/>
              </a:xfrm>
              <a:prstGeom prst="line">
                <a:avLst/>
              </a:prstGeom>
              <a:noFill/>
              <a:ln w="19050">
                <a:solidFill>
                  <a:schemeClr val="tx1"/>
                </a:solidFill>
                <a:round/>
                <a:headEnd type="none" w="sm" len="sm"/>
                <a:tailEnd type="triangle" w="sm" len="sm"/>
              </a:ln>
            </p:spPr>
            <p:txBody>
              <a:bodyPr wrap="none" anchor="ctr"/>
              <a:lstStyle/>
              <a:p>
                <a:endParaRPr lang="zh-CN" altLang="en-US" sz="1620"/>
              </a:p>
            </p:txBody>
          </p:sp>
          <p:sp>
            <p:nvSpPr>
              <p:cNvPr id="26" name="Text Box 18"/>
              <p:cNvSpPr txBox="1">
                <a:spLocks noChangeArrowheads="1"/>
              </p:cNvSpPr>
              <p:nvPr/>
            </p:nvSpPr>
            <p:spPr bwMode="auto">
              <a:xfrm>
                <a:off x="4545" y="3074"/>
                <a:ext cx="240" cy="261"/>
              </a:xfrm>
              <a:prstGeom prst="rect">
                <a:avLst/>
              </a:prstGeom>
              <a:noFill/>
              <a:ln w="19050">
                <a:noFill/>
                <a:miter lim="800000"/>
                <a:headEnd type="none" w="sm" len="sm"/>
                <a:tailEnd type="none" w="sm" len="sm"/>
              </a:ln>
            </p:spPr>
            <p:txBody>
              <a:bodyPr>
                <a:spAutoFit/>
              </a:bodyPr>
              <a:lstStyle/>
              <a:p>
                <a:pPr defTabSz="685800">
                  <a:spcBef>
                    <a:spcPct val="50000"/>
                  </a:spcBef>
                  <a:buClr>
                    <a:srgbClr val="009066"/>
                  </a:buClr>
                </a:pPr>
                <a:r>
                  <a:rPr lang="de-DE" altLang="zh-CN" b="1" dirty="0">
                    <a:solidFill>
                      <a:srgbClr val="00B0F0"/>
                    </a:solidFill>
                    <a:ea typeface="宋体" panose="02010600030101010101" pitchFamily="2" charset="-122"/>
                    <a:sym typeface="Symbol" panose="05050102010706020507" pitchFamily="18" charset="2"/>
                  </a:rPr>
                  <a:t></a:t>
                </a:r>
                <a:endParaRPr lang="de-DE" altLang="zh-CN" baseline="30000" dirty="0">
                  <a:solidFill>
                    <a:srgbClr val="00B0F0"/>
                  </a:solidFill>
                  <a:ea typeface="宋体" panose="02010600030101010101" pitchFamily="2" charset="-122"/>
                </a:endParaRPr>
              </a:p>
            </p:txBody>
          </p:sp>
          <p:sp>
            <p:nvSpPr>
              <p:cNvPr id="27" name="Oval 19"/>
              <p:cNvSpPr>
                <a:spLocks noChangeArrowheads="1"/>
              </p:cNvSpPr>
              <p:nvPr/>
            </p:nvSpPr>
            <p:spPr bwMode="auto">
              <a:xfrm>
                <a:off x="3888" y="2688"/>
                <a:ext cx="192" cy="192"/>
              </a:xfrm>
              <a:prstGeom prst="ellipse">
                <a:avLst/>
              </a:prstGeom>
              <a:noFill/>
              <a:ln w="19050">
                <a:solidFill>
                  <a:schemeClr val="tx1"/>
                </a:solidFill>
                <a:round/>
                <a:headEnd type="none" w="sm" len="sm"/>
                <a:tailEnd type="none" w="sm" len="sm"/>
              </a:ln>
            </p:spPr>
            <p:txBody>
              <a:bodyPr wrap="none" anchor="ctr"/>
              <a:lstStyle/>
              <a:p>
                <a:pPr defTabSz="685800">
                  <a:spcBef>
                    <a:spcPct val="20000"/>
                  </a:spcBef>
                  <a:buClr>
                    <a:srgbClr val="009066"/>
                  </a:buClr>
                </a:pPr>
                <a:r>
                  <a:rPr lang="en-US" altLang="zh-CN" sz="1260" dirty="0">
                    <a:solidFill>
                      <a:schemeClr val="tx2"/>
                    </a:solidFill>
                    <a:ea typeface="宋体" panose="02010600030101010101" pitchFamily="2" charset="-122"/>
                  </a:rPr>
                  <a:t>A</a:t>
                </a:r>
                <a:endParaRPr lang="de-DE" altLang="zh-CN" sz="1260" baseline="30000" dirty="0">
                  <a:solidFill>
                    <a:schemeClr val="tx2"/>
                  </a:solidFill>
                  <a:ea typeface="宋体" panose="02010600030101010101" pitchFamily="2" charset="-122"/>
                </a:endParaRPr>
              </a:p>
            </p:txBody>
          </p:sp>
          <p:sp>
            <p:nvSpPr>
              <p:cNvPr id="28" name="Oval 20"/>
              <p:cNvSpPr>
                <a:spLocks noChangeArrowheads="1"/>
              </p:cNvSpPr>
              <p:nvPr/>
            </p:nvSpPr>
            <p:spPr bwMode="auto">
              <a:xfrm>
                <a:off x="3888" y="3070"/>
                <a:ext cx="192" cy="192"/>
              </a:xfrm>
              <a:prstGeom prst="ellipse">
                <a:avLst/>
              </a:prstGeom>
              <a:noFill/>
              <a:ln w="19050">
                <a:solidFill>
                  <a:schemeClr val="tx1"/>
                </a:solidFill>
                <a:round/>
                <a:headEnd type="none" w="sm" len="sm"/>
                <a:tailEnd type="none" w="sm" len="sm"/>
              </a:ln>
            </p:spPr>
            <p:txBody>
              <a:bodyPr wrap="none" anchor="ctr"/>
              <a:lstStyle/>
              <a:p>
                <a:pPr defTabSz="685800">
                  <a:spcBef>
                    <a:spcPct val="20000"/>
                  </a:spcBef>
                  <a:buClr>
                    <a:srgbClr val="009066"/>
                  </a:buClr>
                </a:pPr>
                <a:r>
                  <a:rPr lang="en-US" altLang="zh-CN" sz="1620" b="1" dirty="0">
                    <a:solidFill>
                      <a:schemeClr val="tx2"/>
                    </a:solidFill>
                    <a:ea typeface="宋体" panose="02010600030101010101" pitchFamily="2" charset="-122"/>
                  </a:rPr>
                  <a:t>B</a:t>
                </a:r>
                <a:endParaRPr lang="de-DE" altLang="zh-CN" sz="1620" b="1" dirty="0">
                  <a:solidFill>
                    <a:schemeClr val="tx2"/>
                  </a:solidFill>
                  <a:ea typeface="宋体" panose="02010600030101010101" pitchFamily="2" charset="-122"/>
                </a:endParaRPr>
              </a:p>
            </p:txBody>
          </p:sp>
          <p:sp>
            <p:nvSpPr>
              <p:cNvPr id="29" name="Oval 21"/>
              <p:cNvSpPr>
                <a:spLocks noChangeArrowheads="1"/>
              </p:cNvSpPr>
              <p:nvPr/>
            </p:nvSpPr>
            <p:spPr bwMode="auto">
              <a:xfrm>
                <a:off x="3904" y="3451"/>
                <a:ext cx="192" cy="192"/>
              </a:xfrm>
              <a:prstGeom prst="ellipse">
                <a:avLst/>
              </a:prstGeom>
              <a:noFill/>
              <a:ln w="19050">
                <a:solidFill>
                  <a:schemeClr val="tx1"/>
                </a:solidFill>
                <a:round/>
                <a:headEnd type="none" w="sm" len="sm"/>
                <a:tailEnd type="none" w="sm" len="sm"/>
              </a:ln>
            </p:spPr>
            <p:txBody>
              <a:bodyPr wrap="none" anchor="ctr"/>
              <a:lstStyle/>
              <a:p>
                <a:pPr defTabSz="685800">
                  <a:spcBef>
                    <a:spcPct val="20000"/>
                  </a:spcBef>
                  <a:buClr>
                    <a:srgbClr val="009066"/>
                  </a:buClr>
                </a:pPr>
                <a:r>
                  <a:rPr lang="en-US" altLang="zh-CN" sz="1620" dirty="0">
                    <a:solidFill>
                      <a:schemeClr val="tx2"/>
                    </a:solidFill>
                    <a:ea typeface="宋体" panose="02010600030101010101" pitchFamily="2" charset="-122"/>
                  </a:rPr>
                  <a:t>C</a:t>
                </a:r>
                <a:endParaRPr lang="de-DE" altLang="zh-CN" sz="1620" dirty="0">
                  <a:solidFill>
                    <a:schemeClr val="tx2"/>
                  </a:solidFill>
                  <a:ea typeface="宋体" panose="02010600030101010101" pitchFamily="2" charset="-122"/>
                </a:endParaRPr>
              </a:p>
            </p:txBody>
          </p:sp>
          <p:cxnSp>
            <p:nvCxnSpPr>
              <p:cNvPr id="30" name="AutoShape 22"/>
              <p:cNvCxnSpPr>
                <a:cxnSpLocks noChangeShapeType="1"/>
                <a:stCxn id="28" idx="6"/>
                <a:endCxn id="26" idx="1"/>
              </p:cNvCxnSpPr>
              <p:nvPr/>
            </p:nvCxnSpPr>
            <p:spPr bwMode="auto">
              <a:xfrm>
                <a:off x="4080" y="3166"/>
                <a:ext cx="465" cy="38"/>
              </a:xfrm>
              <a:prstGeom prst="straightConnector1">
                <a:avLst/>
              </a:prstGeom>
              <a:noFill/>
              <a:ln w="19050">
                <a:solidFill>
                  <a:schemeClr val="tx1"/>
                </a:solidFill>
                <a:round/>
                <a:headEnd type="none" w="sm" len="sm"/>
                <a:tailEnd type="triangle" w="sm" len="sm"/>
              </a:ln>
            </p:spPr>
          </p:cxnSp>
          <p:cxnSp>
            <p:nvCxnSpPr>
              <p:cNvPr id="31" name="AutoShape 23"/>
              <p:cNvCxnSpPr>
                <a:cxnSpLocks noChangeShapeType="1"/>
                <a:stCxn id="29" idx="6"/>
                <a:endCxn id="25" idx="1"/>
              </p:cNvCxnSpPr>
              <p:nvPr/>
            </p:nvCxnSpPr>
            <p:spPr bwMode="auto">
              <a:xfrm flipV="1">
                <a:off x="4096" y="3173"/>
                <a:ext cx="848" cy="374"/>
              </a:xfrm>
              <a:prstGeom prst="straightConnector1">
                <a:avLst/>
              </a:prstGeom>
              <a:noFill/>
              <a:ln w="19050">
                <a:solidFill>
                  <a:schemeClr val="tx1"/>
                </a:solidFill>
                <a:round/>
                <a:headEnd type="none" w="sm" len="sm"/>
                <a:tailEnd type="triangle" w="sm" len="sm"/>
              </a:ln>
            </p:spPr>
          </p:cxnSp>
          <p:sp>
            <p:nvSpPr>
              <p:cNvPr id="32" name="Freeform 25"/>
              <p:cNvSpPr/>
              <p:nvPr/>
            </p:nvSpPr>
            <p:spPr bwMode="auto">
              <a:xfrm>
                <a:off x="4512" y="3032"/>
                <a:ext cx="117" cy="305"/>
              </a:xfrm>
              <a:custGeom>
                <a:avLst/>
                <a:gdLst>
                  <a:gd name="T0" fmla="*/ 467 w 85"/>
                  <a:gd name="T1" fmla="*/ 0 h 393"/>
                  <a:gd name="T2" fmla="*/ 323 w 85"/>
                  <a:gd name="T3" fmla="*/ 809 h 393"/>
                  <a:gd name="T4" fmla="*/ 0 60000 65536"/>
                  <a:gd name="T5" fmla="*/ 0 60000 65536"/>
                  <a:gd name="T6" fmla="*/ 0 w 85"/>
                  <a:gd name="T7" fmla="*/ 0 h 393"/>
                  <a:gd name="T8" fmla="*/ 85 w 85"/>
                  <a:gd name="T9" fmla="*/ 393 h 393"/>
                </a:gdLst>
                <a:ahLst/>
                <a:cxnLst>
                  <a:cxn ang="T4">
                    <a:pos x="T0" y="T1"/>
                  </a:cxn>
                  <a:cxn ang="T5">
                    <a:pos x="T2" y="T3"/>
                  </a:cxn>
                </a:cxnLst>
                <a:rect l="T6" t="T7" r="T8" b="T9"/>
                <a:pathLst>
                  <a:path w="85" h="393">
                    <a:moveTo>
                      <a:pt x="85" y="0"/>
                    </a:moveTo>
                    <a:cubicBezTo>
                      <a:pt x="0" y="112"/>
                      <a:pt x="0" y="268"/>
                      <a:pt x="59" y="393"/>
                    </a:cubicBezTo>
                  </a:path>
                </a:pathLst>
              </a:custGeom>
              <a:noFill/>
              <a:ln w="19050">
                <a:solidFill>
                  <a:schemeClr val="tx1"/>
                </a:solidFill>
                <a:round/>
                <a:headEnd type="none" w="sm" len="sm"/>
                <a:tailEnd type="none" w="sm" len="sm"/>
              </a:ln>
            </p:spPr>
            <p:txBody>
              <a:bodyPr wrap="none" anchor="ctr"/>
              <a:lstStyle/>
              <a:p>
                <a:endParaRPr lang="zh-CN" altLang="en-US" sz="1620"/>
              </a:p>
            </p:txBody>
          </p:sp>
        </p:grpSp>
        <p:cxnSp>
          <p:nvCxnSpPr>
            <p:cNvPr id="6" name="曲线连接符 5"/>
            <p:cNvCxnSpPr>
              <a:stCxn id="27" idx="2"/>
              <a:endCxn id="29" idx="2"/>
            </p:cNvCxnSpPr>
            <p:nvPr/>
          </p:nvCxnSpPr>
          <p:spPr bwMode="auto">
            <a:xfrm rot="10800000" flipH="1" flipV="1">
              <a:off x="2267744" y="2241810"/>
              <a:ext cx="29542" cy="1438275"/>
            </a:xfrm>
            <a:prstGeom prst="curvedConnector3">
              <a:avLst>
                <a:gd name="adj1" fmla="val -773814"/>
              </a:avLst>
            </a:prstGeom>
            <a:solidFill>
              <a:schemeClr val="accent1"/>
            </a:solidFill>
            <a:ln w="9525" cap="flat" cmpd="sng" algn="ctr">
              <a:solidFill>
                <a:schemeClr val="tx1"/>
              </a:solidFill>
              <a:prstDash val="sysDash"/>
              <a:round/>
              <a:headEnd type="none" w="med" len="med"/>
              <a:tailEnd type="none" w="med" len="med"/>
            </a:ln>
            <a:effectLst/>
          </p:spPr>
        </p:cxnSp>
        <p:grpSp>
          <p:nvGrpSpPr>
            <p:cNvPr id="7" name="组 60"/>
            <p:cNvGrpSpPr/>
            <p:nvPr/>
          </p:nvGrpSpPr>
          <p:grpSpPr>
            <a:xfrm>
              <a:off x="1763688" y="2420888"/>
              <a:ext cx="432048" cy="566309"/>
              <a:chOff x="5292080" y="2636912"/>
              <a:chExt cx="432048" cy="566309"/>
            </a:xfrm>
          </p:grpSpPr>
          <p:sp>
            <p:nvSpPr>
              <p:cNvPr id="23" name="椭圆 22"/>
              <p:cNvSpPr/>
              <p:nvPr/>
            </p:nvSpPr>
            <p:spPr bwMode="gray">
              <a:xfrm>
                <a:off x="5292080" y="2708920"/>
                <a:ext cx="360040" cy="360040"/>
              </a:xfrm>
              <a:prstGeom prst="ellipse">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endParaRPr kumimoji="1" lang="zh-CN" altLang="en-US" sz="1620"/>
              </a:p>
            </p:txBody>
          </p:sp>
          <p:sp>
            <p:nvSpPr>
              <p:cNvPr id="24" name="文本框 23"/>
              <p:cNvSpPr txBox="1"/>
              <p:nvPr/>
            </p:nvSpPr>
            <p:spPr>
              <a:xfrm>
                <a:off x="5292080" y="2636912"/>
                <a:ext cx="432048" cy="566309"/>
              </a:xfrm>
              <a:prstGeom prst="rect">
                <a:avLst/>
              </a:prstGeom>
              <a:noFill/>
            </p:spPr>
            <p:txBody>
              <a:bodyPr wrap="square" rtlCol="0">
                <a:spAutoFit/>
              </a:bodyPr>
              <a:lstStyle/>
              <a:p>
                <a:r>
                  <a:rPr kumimoji="1" lang="en-US" altLang="zh-CN" sz="2160" dirty="0">
                    <a:solidFill>
                      <a:srgbClr val="800000"/>
                    </a:solidFill>
                  </a:rPr>
                  <a:t>E</a:t>
                </a:r>
                <a:endParaRPr kumimoji="1" lang="zh-CN" altLang="en-US" sz="2160" dirty="0">
                  <a:solidFill>
                    <a:srgbClr val="800000"/>
                  </a:solidFill>
                </a:endParaRPr>
              </a:p>
            </p:txBody>
          </p:sp>
        </p:grpSp>
        <p:grpSp>
          <p:nvGrpSpPr>
            <p:cNvPr id="8" name="Group 15"/>
            <p:cNvGrpSpPr/>
            <p:nvPr/>
          </p:nvGrpSpPr>
          <p:grpSpPr bwMode="auto">
            <a:xfrm>
              <a:off x="2339752" y="4221088"/>
              <a:ext cx="1949755" cy="1440160"/>
              <a:chOff x="3888" y="2688"/>
              <a:chExt cx="1056" cy="955"/>
            </a:xfrm>
          </p:grpSpPr>
          <p:sp>
            <p:nvSpPr>
              <p:cNvPr id="17" name="Line 17"/>
              <p:cNvSpPr>
                <a:spLocks noChangeShapeType="1"/>
              </p:cNvSpPr>
              <p:nvPr/>
            </p:nvSpPr>
            <p:spPr bwMode="auto">
              <a:xfrm>
                <a:off x="4080" y="2789"/>
                <a:ext cx="864" cy="384"/>
              </a:xfrm>
              <a:prstGeom prst="line">
                <a:avLst/>
              </a:prstGeom>
              <a:noFill/>
              <a:ln w="19050">
                <a:solidFill>
                  <a:schemeClr val="tx1"/>
                </a:solidFill>
                <a:round/>
                <a:headEnd type="none" w="sm" len="sm"/>
                <a:tailEnd type="triangle" w="sm" len="sm"/>
              </a:ln>
            </p:spPr>
            <p:txBody>
              <a:bodyPr wrap="none" anchor="ctr"/>
              <a:lstStyle/>
              <a:p>
                <a:endParaRPr lang="zh-CN" altLang="en-US" sz="1620"/>
              </a:p>
            </p:txBody>
          </p:sp>
          <p:sp>
            <p:nvSpPr>
              <p:cNvPr id="18" name="Text Box 18"/>
              <p:cNvSpPr txBox="1">
                <a:spLocks noChangeArrowheads="1"/>
              </p:cNvSpPr>
              <p:nvPr/>
            </p:nvSpPr>
            <p:spPr bwMode="auto">
              <a:xfrm>
                <a:off x="4571" y="2996"/>
                <a:ext cx="240" cy="327"/>
              </a:xfrm>
              <a:prstGeom prst="rect">
                <a:avLst/>
              </a:prstGeom>
              <a:noFill/>
              <a:ln w="19050">
                <a:noFill/>
                <a:miter lim="800000"/>
                <a:headEnd type="none" w="sm" len="sm"/>
                <a:tailEnd type="none" w="sm" len="sm"/>
              </a:ln>
            </p:spPr>
            <p:txBody>
              <a:bodyPr>
                <a:spAutoFit/>
              </a:bodyPr>
              <a:lstStyle/>
              <a:p>
                <a:pPr defTabSz="685800">
                  <a:spcBef>
                    <a:spcPct val="50000"/>
                  </a:spcBef>
                  <a:buClr>
                    <a:srgbClr val="009066"/>
                  </a:buClr>
                </a:pPr>
                <a:r>
                  <a:rPr lang="de-DE" altLang="zh-CN" b="1" dirty="0">
                    <a:solidFill>
                      <a:srgbClr val="00B0F0"/>
                    </a:solidFill>
                    <a:ea typeface="宋体" panose="02010600030101010101" pitchFamily="2" charset="-122"/>
                    <a:sym typeface="Symbol" panose="05050102010706020507" pitchFamily="18" charset="2"/>
                  </a:rPr>
                  <a:t></a:t>
                </a:r>
                <a:endParaRPr lang="de-DE" altLang="zh-CN" baseline="30000" dirty="0">
                  <a:solidFill>
                    <a:srgbClr val="00B0F0"/>
                  </a:solidFill>
                  <a:ea typeface="宋体" panose="02010600030101010101" pitchFamily="2" charset="-122"/>
                </a:endParaRPr>
              </a:p>
            </p:txBody>
          </p:sp>
          <p:sp>
            <p:nvSpPr>
              <p:cNvPr id="19" name="Oval 19"/>
              <p:cNvSpPr>
                <a:spLocks noChangeArrowheads="1"/>
              </p:cNvSpPr>
              <p:nvPr/>
            </p:nvSpPr>
            <p:spPr bwMode="auto">
              <a:xfrm>
                <a:off x="3888" y="2688"/>
                <a:ext cx="192" cy="192"/>
              </a:xfrm>
              <a:prstGeom prst="ellipse">
                <a:avLst/>
              </a:prstGeom>
              <a:noFill/>
              <a:ln w="19050">
                <a:solidFill>
                  <a:schemeClr val="tx1"/>
                </a:solidFill>
                <a:round/>
                <a:headEnd type="none" w="sm" len="sm"/>
                <a:tailEnd type="none" w="sm" len="sm"/>
              </a:ln>
            </p:spPr>
            <p:txBody>
              <a:bodyPr wrap="none" anchor="ctr"/>
              <a:lstStyle/>
              <a:p>
                <a:pPr defTabSz="685800">
                  <a:spcBef>
                    <a:spcPct val="20000"/>
                  </a:spcBef>
                  <a:buClr>
                    <a:srgbClr val="009066"/>
                  </a:buClr>
                </a:pPr>
                <a:r>
                  <a:rPr lang="en-US" altLang="zh-CN" sz="1260" dirty="0">
                    <a:solidFill>
                      <a:schemeClr val="tx2"/>
                    </a:solidFill>
                    <a:ea typeface="宋体" panose="02010600030101010101" pitchFamily="2" charset="-122"/>
                  </a:rPr>
                  <a:t>D</a:t>
                </a:r>
                <a:endParaRPr lang="de-DE" altLang="zh-CN" sz="1260" baseline="30000" dirty="0">
                  <a:solidFill>
                    <a:schemeClr val="tx2"/>
                  </a:solidFill>
                  <a:ea typeface="宋体" panose="02010600030101010101" pitchFamily="2" charset="-122"/>
                </a:endParaRPr>
              </a:p>
            </p:txBody>
          </p:sp>
          <p:sp>
            <p:nvSpPr>
              <p:cNvPr id="20" name="Oval 21"/>
              <p:cNvSpPr>
                <a:spLocks noChangeArrowheads="1"/>
              </p:cNvSpPr>
              <p:nvPr/>
            </p:nvSpPr>
            <p:spPr bwMode="auto">
              <a:xfrm>
                <a:off x="3904" y="3451"/>
                <a:ext cx="192" cy="192"/>
              </a:xfrm>
              <a:prstGeom prst="ellipse">
                <a:avLst/>
              </a:prstGeom>
              <a:noFill/>
              <a:ln w="19050">
                <a:solidFill>
                  <a:schemeClr val="tx1"/>
                </a:solidFill>
                <a:round/>
                <a:headEnd type="none" w="sm" len="sm"/>
                <a:tailEnd type="none" w="sm" len="sm"/>
              </a:ln>
            </p:spPr>
            <p:txBody>
              <a:bodyPr wrap="none" anchor="ctr"/>
              <a:lstStyle/>
              <a:p>
                <a:pPr defTabSz="685800">
                  <a:spcBef>
                    <a:spcPct val="20000"/>
                  </a:spcBef>
                  <a:buClr>
                    <a:srgbClr val="009066"/>
                  </a:buClr>
                </a:pPr>
                <a:r>
                  <a:rPr lang="en-US" altLang="zh-CN" sz="1620" dirty="0">
                    <a:solidFill>
                      <a:schemeClr val="tx2"/>
                    </a:solidFill>
                    <a:ea typeface="宋体" panose="02010600030101010101" pitchFamily="2" charset="-122"/>
                  </a:rPr>
                  <a:t>E</a:t>
                </a:r>
                <a:endParaRPr lang="de-DE" altLang="zh-CN" sz="1620" dirty="0">
                  <a:solidFill>
                    <a:schemeClr val="tx2"/>
                  </a:solidFill>
                  <a:ea typeface="宋体" panose="02010600030101010101" pitchFamily="2" charset="-122"/>
                </a:endParaRPr>
              </a:p>
            </p:txBody>
          </p:sp>
          <p:cxnSp>
            <p:nvCxnSpPr>
              <p:cNvPr id="21" name="AutoShape 23"/>
              <p:cNvCxnSpPr>
                <a:cxnSpLocks noChangeShapeType="1"/>
                <a:stCxn id="20" idx="6"/>
                <a:endCxn id="17" idx="1"/>
              </p:cNvCxnSpPr>
              <p:nvPr/>
            </p:nvCxnSpPr>
            <p:spPr bwMode="auto">
              <a:xfrm flipV="1">
                <a:off x="4096" y="3173"/>
                <a:ext cx="848" cy="374"/>
              </a:xfrm>
              <a:prstGeom prst="straightConnector1">
                <a:avLst/>
              </a:prstGeom>
              <a:noFill/>
              <a:ln w="19050">
                <a:solidFill>
                  <a:schemeClr val="tx1"/>
                </a:solidFill>
                <a:round/>
                <a:headEnd type="none" w="sm" len="sm"/>
                <a:tailEnd type="triangle" w="sm" len="sm"/>
              </a:ln>
            </p:spPr>
          </p:cxnSp>
          <p:sp>
            <p:nvSpPr>
              <p:cNvPr id="22" name="Freeform 25"/>
              <p:cNvSpPr/>
              <p:nvPr/>
            </p:nvSpPr>
            <p:spPr bwMode="auto">
              <a:xfrm>
                <a:off x="4512" y="3032"/>
                <a:ext cx="117" cy="305"/>
              </a:xfrm>
              <a:custGeom>
                <a:avLst/>
                <a:gdLst>
                  <a:gd name="T0" fmla="*/ 467 w 85"/>
                  <a:gd name="T1" fmla="*/ 0 h 393"/>
                  <a:gd name="T2" fmla="*/ 323 w 85"/>
                  <a:gd name="T3" fmla="*/ 809 h 393"/>
                  <a:gd name="T4" fmla="*/ 0 60000 65536"/>
                  <a:gd name="T5" fmla="*/ 0 60000 65536"/>
                  <a:gd name="T6" fmla="*/ 0 w 85"/>
                  <a:gd name="T7" fmla="*/ 0 h 393"/>
                  <a:gd name="T8" fmla="*/ 85 w 85"/>
                  <a:gd name="T9" fmla="*/ 393 h 393"/>
                </a:gdLst>
                <a:ahLst/>
                <a:cxnLst>
                  <a:cxn ang="T4">
                    <a:pos x="T0" y="T1"/>
                  </a:cxn>
                  <a:cxn ang="T5">
                    <a:pos x="T2" y="T3"/>
                  </a:cxn>
                </a:cxnLst>
                <a:rect l="T6" t="T7" r="T8" b="T9"/>
                <a:pathLst>
                  <a:path w="85" h="393">
                    <a:moveTo>
                      <a:pt x="85" y="0"/>
                    </a:moveTo>
                    <a:cubicBezTo>
                      <a:pt x="0" y="112"/>
                      <a:pt x="0" y="268"/>
                      <a:pt x="59" y="393"/>
                    </a:cubicBezTo>
                  </a:path>
                </a:pathLst>
              </a:custGeom>
              <a:noFill/>
              <a:ln w="19050">
                <a:solidFill>
                  <a:schemeClr val="tx1"/>
                </a:solidFill>
                <a:round/>
                <a:headEnd type="none" w="sm" len="sm"/>
                <a:tailEnd type="none" w="sm" len="sm"/>
              </a:ln>
            </p:spPr>
            <p:txBody>
              <a:bodyPr wrap="none" anchor="ctr"/>
              <a:lstStyle/>
              <a:p>
                <a:endParaRPr lang="zh-CN" altLang="en-US" sz="1620"/>
              </a:p>
            </p:txBody>
          </p:sp>
        </p:grpSp>
        <p:cxnSp>
          <p:nvCxnSpPr>
            <p:cNvPr id="9" name="曲线连接符 8"/>
            <p:cNvCxnSpPr>
              <a:stCxn id="19" idx="2"/>
              <a:endCxn id="20" idx="2"/>
            </p:cNvCxnSpPr>
            <p:nvPr/>
          </p:nvCxnSpPr>
          <p:spPr bwMode="auto">
            <a:xfrm rot="10800000" flipH="1" flipV="1">
              <a:off x="2339752" y="4365858"/>
              <a:ext cx="29542" cy="1150620"/>
            </a:xfrm>
            <a:prstGeom prst="curvedConnector3">
              <a:avLst>
                <a:gd name="adj1" fmla="val -773814"/>
              </a:avLst>
            </a:prstGeom>
            <a:solidFill>
              <a:schemeClr val="accent1"/>
            </a:solidFill>
            <a:ln w="9525" cap="flat" cmpd="sng" algn="ctr">
              <a:solidFill>
                <a:schemeClr val="tx1"/>
              </a:solidFill>
              <a:prstDash val="sysDash"/>
              <a:round/>
              <a:headEnd type="none" w="med" len="med"/>
              <a:tailEnd type="none" w="med" len="med"/>
            </a:ln>
            <a:effectLst/>
          </p:spPr>
        </p:cxnSp>
        <p:grpSp>
          <p:nvGrpSpPr>
            <p:cNvPr id="10" name="组 84"/>
            <p:cNvGrpSpPr/>
            <p:nvPr/>
          </p:nvGrpSpPr>
          <p:grpSpPr>
            <a:xfrm>
              <a:off x="1907704" y="4581128"/>
              <a:ext cx="432048" cy="566309"/>
              <a:chOff x="5292080" y="2636912"/>
              <a:chExt cx="432048" cy="566309"/>
            </a:xfrm>
          </p:grpSpPr>
          <p:sp>
            <p:nvSpPr>
              <p:cNvPr id="15" name="椭圆 14"/>
              <p:cNvSpPr/>
              <p:nvPr/>
            </p:nvSpPr>
            <p:spPr bwMode="gray">
              <a:xfrm>
                <a:off x="5292080" y="2708920"/>
                <a:ext cx="360040" cy="360040"/>
              </a:xfrm>
              <a:prstGeom prst="ellipse">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endParaRPr kumimoji="1" lang="zh-CN" altLang="en-US" sz="1620"/>
              </a:p>
            </p:txBody>
          </p:sp>
          <p:sp>
            <p:nvSpPr>
              <p:cNvPr id="16" name="文本框 15"/>
              <p:cNvSpPr txBox="1"/>
              <p:nvPr/>
            </p:nvSpPr>
            <p:spPr>
              <a:xfrm>
                <a:off x="5292080" y="2636912"/>
                <a:ext cx="432048" cy="566309"/>
              </a:xfrm>
              <a:prstGeom prst="rect">
                <a:avLst/>
              </a:prstGeom>
              <a:noFill/>
            </p:spPr>
            <p:txBody>
              <a:bodyPr wrap="square" rtlCol="0">
                <a:spAutoFit/>
              </a:bodyPr>
              <a:lstStyle/>
              <a:p>
                <a:pPr algn="ctr"/>
                <a:r>
                  <a:rPr kumimoji="1" lang="en-US" altLang="zh-CN" sz="2160" dirty="0">
                    <a:solidFill>
                      <a:srgbClr val="800000"/>
                    </a:solidFill>
                  </a:rPr>
                  <a:t>R</a:t>
                </a:r>
                <a:endParaRPr kumimoji="1" lang="zh-CN" altLang="en-US" sz="2160" dirty="0">
                  <a:solidFill>
                    <a:srgbClr val="800000"/>
                  </a:solidFill>
                </a:endParaRPr>
              </a:p>
            </p:txBody>
          </p:sp>
        </p:grpSp>
        <p:cxnSp>
          <p:nvCxnSpPr>
            <p:cNvPr id="11" name="直线连接符 10"/>
            <p:cNvCxnSpPr>
              <a:stCxn id="25" idx="1"/>
            </p:cNvCxnSpPr>
            <p:nvPr/>
          </p:nvCxnSpPr>
          <p:spPr bwMode="auto">
            <a:xfrm>
              <a:off x="4217499" y="2975086"/>
              <a:ext cx="1146589" cy="1101986"/>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2" name="直线连接符 11"/>
            <p:cNvCxnSpPr/>
            <p:nvPr/>
          </p:nvCxnSpPr>
          <p:spPr bwMode="auto">
            <a:xfrm flipV="1">
              <a:off x="4283968" y="4077072"/>
              <a:ext cx="1080120" cy="864096"/>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3" name="Freeform 25"/>
            <p:cNvSpPr/>
            <p:nvPr/>
          </p:nvSpPr>
          <p:spPr bwMode="auto">
            <a:xfrm>
              <a:off x="4860032" y="3789040"/>
              <a:ext cx="216024" cy="574933"/>
            </a:xfrm>
            <a:custGeom>
              <a:avLst/>
              <a:gdLst>
                <a:gd name="T0" fmla="*/ 467 w 85"/>
                <a:gd name="T1" fmla="*/ 0 h 393"/>
                <a:gd name="T2" fmla="*/ 323 w 85"/>
                <a:gd name="T3" fmla="*/ 809 h 393"/>
                <a:gd name="T4" fmla="*/ 0 60000 65536"/>
                <a:gd name="T5" fmla="*/ 0 60000 65536"/>
                <a:gd name="T6" fmla="*/ 0 w 85"/>
                <a:gd name="T7" fmla="*/ 0 h 393"/>
                <a:gd name="T8" fmla="*/ 85 w 85"/>
                <a:gd name="T9" fmla="*/ 393 h 393"/>
              </a:gdLst>
              <a:ahLst/>
              <a:cxnLst>
                <a:cxn ang="T4">
                  <a:pos x="T0" y="T1"/>
                </a:cxn>
                <a:cxn ang="T5">
                  <a:pos x="T2" y="T3"/>
                </a:cxn>
              </a:cxnLst>
              <a:rect l="T6" t="T7" r="T8" b="T9"/>
              <a:pathLst>
                <a:path w="85" h="393">
                  <a:moveTo>
                    <a:pt x="85" y="0"/>
                  </a:moveTo>
                  <a:cubicBezTo>
                    <a:pt x="0" y="112"/>
                    <a:pt x="0" y="268"/>
                    <a:pt x="59" y="393"/>
                  </a:cubicBezTo>
                </a:path>
              </a:pathLst>
            </a:custGeom>
            <a:noFill/>
            <a:ln w="19050">
              <a:solidFill>
                <a:schemeClr val="tx1"/>
              </a:solidFill>
              <a:round/>
              <a:headEnd type="none" w="sm" len="sm"/>
              <a:tailEnd type="none" w="sm" len="sm"/>
            </a:ln>
          </p:spPr>
          <p:txBody>
            <a:bodyPr wrap="none" anchor="ctr"/>
            <a:lstStyle/>
            <a:p>
              <a:endParaRPr lang="zh-CN" altLang="en-US" sz="1620"/>
            </a:p>
          </p:txBody>
        </p:sp>
        <p:sp>
          <p:nvSpPr>
            <p:cNvPr id="14" name="Text Box 18"/>
            <p:cNvSpPr txBox="1">
              <a:spLocks noChangeArrowheads="1"/>
            </p:cNvSpPr>
            <p:nvPr/>
          </p:nvSpPr>
          <p:spPr bwMode="auto">
            <a:xfrm>
              <a:off x="4897091" y="3732703"/>
              <a:ext cx="443126" cy="566309"/>
            </a:xfrm>
            <a:prstGeom prst="rect">
              <a:avLst/>
            </a:prstGeom>
            <a:noFill/>
            <a:ln w="19050">
              <a:noFill/>
              <a:miter lim="800000"/>
              <a:headEnd type="none" w="sm" len="sm"/>
              <a:tailEnd type="none" w="sm" len="sm"/>
            </a:ln>
          </p:spPr>
          <p:txBody>
            <a:bodyPr>
              <a:spAutoFit/>
            </a:bodyPr>
            <a:lstStyle/>
            <a:p>
              <a:pPr defTabSz="685800">
                <a:spcBef>
                  <a:spcPct val="50000"/>
                </a:spcBef>
                <a:buClr>
                  <a:srgbClr val="009066"/>
                </a:buClr>
              </a:pPr>
              <a:r>
                <a:rPr lang="de-DE" altLang="zh-CN" sz="2160" b="1" dirty="0">
                  <a:solidFill>
                    <a:srgbClr val="00B0F0"/>
                  </a:solidFill>
                  <a:ea typeface="宋体" panose="02010600030101010101" pitchFamily="2" charset="-122"/>
                  <a:sym typeface="Symbol" panose="05050102010706020507" pitchFamily="18" charset="2"/>
                </a:rPr>
                <a:t></a:t>
              </a:r>
              <a:endParaRPr lang="de-DE" altLang="zh-CN" sz="2160" baseline="30000" dirty="0">
                <a:solidFill>
                  <a:srgbClr val="00B0F0"/>
                </a:solidFill>
                <a:ea typeface="宋体" panose="02010600030101010101" pitchFamily="2" charset="-122"/>
              </a:endParaRPr>
            </a:p>
          </p:txBody>
        </p:sp>
      </p:grpSp>
      <p:sp>
        <p:nvSpPr>
          <p:cNvPr id="33" name="文本框 32"/>
          <p:cNvSpPr txBox="1"/>
          <p:nvPr/>
        </p:nvSpPr>
        <p:spPr>
          <a:xfrm>
            <a:off x="5316012" y="1349761"/>
            <a:ext cx="2794635" cy="368300"/>
          </a:xfrm>
          <a:prstGeom prst="rect">
            <a:avLst/>
          </a:prstGeom>
          <a:noFill/>
        </p:spPr>
        <p:txBody>
          <a:bodyPr wrap="none" rtlCol="0">
            <a:spAutoFit/>
          </a:bodyPr>
          <a:lstStyle/>
          <a:p>
            <a:pPr>
              <a:spcAft>
                <a:spcPts val="0"/>
              </a:spcAft>
            </a:pPr>
            <a:r>
              <a:rPr kumimoji="1" lang="zh-CN" altLang="en-US" dirty="0">
                <a:solidFill>
                  <a:schemeClr val="accent1">
                    <a:lumMod val="25000"/>
                  </a:schemeClr>
                </a:solidFill>
              </a:rPr>
              <a:t>（</a:t>
            </a:r>
            <a:r>
              <a:rPr kumimoji="1" lang="en-US" altLang="zh-CN" dirty="0">
                <a:solidFill>
                  <a:schemeClr val="accent1">
                    <a:lumMod val="25000"/>
                  </a:schemeClr>
                </a:solidFill>
              </a:rPr>
              <a:t>A</a:t>
            </a:r>
            <a:r>
              <a:rPr kumimoji="1" lang="zh-CN" altLang="en-US" dirty="0">
                <a:solidFill>
                  <a:schemeClr val="accent1">
                    <a:lumMod val="25000"/>
                  </a:schemeClr>
                </a:solidFill>
              </a:rPr>
              <a:t> </a:t>
            </a:r>
            <a:r>
              <a:rPr kumimoji="1" lang="en-US" altLang="zh-CN" dirty="0">
                <a:solidFill>
                  <a:schemeClr val="accent1">
                    <a:lumMod val="25000"/>
                  </a:schemeClr>
                </a:solidFill>
              </a:rPr>
              <a:t>or</a:t>
            </a:r>
            <a:r>
              <a:rPr kumimoji="1" lang="zh-CN" altLang="en-US" dirty="0">
                <a:solidFill>
                  <a:schemeClr val="accent1">
                    <a:lumMod val="25000"/>
                  </a:schemeClr>
                </a:solidFill>
              </a:rPr>
              <a:t> </a:t>
            </a:r>
            <a:r>
              <a:rPr kumimoji="1" lang="en-US" altLang="zh-CN" dirty="0">
                <a:solidFill>
                  <a:schemeClr val="accent1">
                    <a:lumMod val="25000"/>
                  </a:schemeClr>
                </a:solidFill>
              </a:rPr>
              <a:t>B</a:t>
            </a:r>
            <a:r>
              <a:rPr kumimoji="1" lang="zh-CN" altLang="en-US" dirty="0">
                <a:solidFill>
                  <a:schemeClr val="accent1">
                    <a:lumMod val="25000"/>
                  </a:schemeClr>
                </a:solidFill>
              </a:rPr>
              <a:t> </a:t>
            </a:r>
            <a:r>
              <a:rPr kumimoji="1" lang="en-US" altLang="zh-CN" dirty="0">
                <a:solidFill>
                  <a:schemeClr val="accent1">
                    <a:lumMod val="25000"/>
                  </a:schemeClr>
                </a:solidFill>
              </a:rPr>
              <a:t>or</a:t>
            </a:r>
            <a:r>
              <a:rPr kumimoji="1" lang="zh-CN" altLang="en-US" dirty="0">
                <a:solidFill>
                  <a:schemeClr val="accent1">
                    <a:lumMod val="25000"/>
                  </a:schemeClr>
                </a:solidFill>
              </a:rPr>
              <a:t> </a:t>
            </a:r>
            <a:r>
              <a:rPr kumimoji="1" lang="en-US" altLang="zh-CN" dirty="0">
                <a:solidFill>
                  <a:schemeClr val="accent1">
                    <a:lumMod val="25000"/>
                  </a:schemeClr>
                </a:solidFill>
              </a:rPr>
              <a:t>C</a:t>
            </a:r>
            <a:r>
              <a:rPr kumimoji="1" lang="zh-CN" altLang="en-US" dirty="0">
                <a:solidFill>
                  <a:schemeClr val="accent1">
                    <a:lumMod val="25000"/>
                  </a:schemeClr>
                </a:solidFill>
              </a:rPr>
              <a:t>） </a:t>
            </a:r>
            <a:r>
              <a:rPr kumimoji="1" lang="en-US" altLang="zh-CN" dirty="0">
                <a:solidFill>
                  <a:schemeClr val="accent1">
                    <a:lumMod val="25000"/>
                  </a:schemeClr>
                </a:solidFill>
              </a:rPr>
              <a:t>And</a:t>
            </a:r>
            <a:r>
              <a:rPr kumimoji="1" lang="zh-CN" altLang="en-US" dirty="0">
                <a:solidFill>
                  <a:schemeClr val="accent1">
                    <a:lumMod val="25000"/>
                  </a:schemeClr>
                </a:solidFill>
              </a:rPr>
              <a:t> </a:t>
            </a:r>
            <a:r>
              <a:rPr kumimoji="1" lang="en-US" altLang="zh-CN" dirty="0">
                <a:solidFill>
                  <a:schemeClr val="accent1">
                    <a:lumMod val="25000"/>
                  </a:schemeClr>
                </a:solidFill>
              </a:rPr>
              <a:t>(D</a:t>
            </a:r>
            <a:r>
              <a:rPr kumimoji="1" lang="zh-CN" altLang="en-US" dirty="0">
                <a:solidFill>
                  <a:schemeClr val="accent1">
                    <a:lumMod val="25000"/>
                  </a:schemeClr>
                </a:solidFill>
              </a:rPr>
              <a:t> </a:t>
            </a:r>
            <a:r>
              <a:rPr kumimoji="1" lang="en-US" altLang="zh-CN" dirty="0">
                <a:solidFill>
                  <a:schemeClr val="accent1">
                    <a:lumMod val="25000"/>
                  </a:schemeClr>
                </a:solidFill>
              </a:rPr>
              <a:t>or</a:t>
            </a:r>
            <a:r>
              <a:rPr kumimoji="1" lang="zh-CN" altLang="en-US" dirty="0">
                <a:solidFill>
                  <a:schemeClr val="accent1">
                    <a:lumMod val="25000"/>
                  </a:schemeClr>
                </a:solidFill>
              </a:rPr>
              <a:t> </a:t>
            </a:r>
            <a:r>
              <a:rPr kumimoji="1" lang="en-US" altLang="zh-CN" dirty="0">
                <a:solidFill>
                  <a:schemeClr val="accent1">
                    <a:lumMod val="25000"/>
                  </a:schemeClr>
                </a:solidFill>
              </a:rPr>
              <a:t>E)</a:t>
            </a:r>
            <a:endParaRPr kumimoji="1" lang="zh-CN" altLang="en-US" dirty="0">
              <a:solidFill>
                <a:schemeClr val="accent1">
                  <a:lumMod val="25000"/>
                </a:schemeClr>
              </a:solidFill>
            </a:endParaRPr>
          </a:p>
        </p:txBody>
      </p:sp>
      <p:graphicFrame>
        <p:nvGraphicFramePr>
          <p:cNvPr id="34" name="表格 33"/>
          <p:cNvGraphicFramePr>
            <a:graphicFrameLocks noGrp="1"/>
          </p:cNvGraphicFramePr>
          <p:nvPr/>
        </p:nvGraphicFramePr>
        <p:xfrm>
          <a:off x="4479002" y="1850554"/>
          <a:ext cx="4503642" cy="1998222"/>
        </p:xfrm>
        <a:graphic>
          <a:graphicData uri="http://schemas.openxmlformats.org/drawingml/2006/table">
            <a:tbl>
              <a:tblPr firstRow="1" bandRow="1">
                <a:tableStyleId>{5C22544A-7EE6-4342-B048-85BDC9FD1C3A}</a:tableStyleId>
              </a:tblPr>
              <a:tblGrid>
                <a:gridCol w="500405"/>
                <a:gridCol w="379306"/>
                <a:gridCol w="402659"/>
                <a:gridCol w="402659"/>
                <a:gridCol w="402659"/>
                <a:gridCol w="402659"/>
                <a:gridCol w="402659"/>
                <a:gridCol w="402659"/>
                <a:gridCol w="402659"/>
                <a:gridCol w="402659"/>
                <a:gridCol w="402659"/>
              </a:tblGrid>
              <a:tr h="295737">
                <a:tc>
                  <a:txBody>
                    <a:bodyPr/>
                    <a:lstStyle/>
                    <a:p>
                      <a:pPr>
                        <a:spcAft>
                          <a:spcPts val="0"/>
                        </a:spcAft>
                      </a:pPr>
                      <a:r>
                        <a:rPr lang="en-US" altLang="zh-CN" sz="1400" dirty="0">
                          <a:solidFill>
                            <a:schemeClr val="tx1"/>
                          </a:solidFill>
                        </a:rPr>
                        <a:t>A</a:t>
                      </a:r>
                      <a:endParaRPr lang="zh-CN" altLang="en-US" sz="1400" dirty="0">
                        <a:solidFill>
                          <a:schemeClr val="tx1"/>
                        </a:solidFill>
                      </a:endParaRPr>
                    </a:p>
                  </a:txBody>
                  <a:tcPr marL="82296" marR="82296" marT="34290" marB="34290">
                    <a:solidFill>
                      <a:schemeClr val="accent6">
                        <a:lumMod val="20000"/>
                        <a:lumOff val="80000"/>
                      </a:schemeClr>
                    </a:solidFill>
                  </a:tcPr>
                </a:tc>
                <a:tc>
                  <a:txBody>
                    <a:bodyPr/>
                    <a:lstStyle/>
                    <a:p>
                      <a:r>
                        <a:rPr lang="en-US" altLang="zh-CN" sz="1400" dirty="0">
                          <a:solidFill>
                            <a:schemeClr val="tx1"/>
                          </a:solidFill>
                        </a:rPr>
                        <a:t>1</a:t>
                      </a:r>
                      <a:endParaRPr lang="zh-CN" altLang="en-US" sz="1400" dirty="0">
                        <a:solidFill>
                          <a:schemeClr val="tx1"/>
                        </a:solidFill>
                      </a:endParaRPr>
                    </a:p>
                  </a:txBody>
                  <a:tcPr marL="82296" marR="82296" marT="34290" marB="34290">
                    <a:solidFill>
                      <a:schemeClr val="accent6">
                        <a:lumMod val="20000"/>
                        <a:lumOff val="80000"/>
                      </a:schemeClr>
                    </a:solidFill>
                  </a:tcPr>
                </a:tc>
                <a:tc>
                  <a:txBody>
                    <a:bodyPr/>
                    <a:lstStyle/>
                    <a:p>
                      <a:r>
                        <a:rPr lang="en-US" altLang="zh-CN" sz="1400" strike="sngStrike" dirty="0">
                          <a:solidFill>
                            <a:schemeClr val="tx1"/>
                          </a:solidFill>
                        </a:rPr>
                        <a:t>1</a:t>
                      </a:r>
                      <a:endParaRPr lang="zh-CN" altLang="en-US" sz="1400" strike="sngStrike" dirty="0">
                        <a:solidFill>
                          <a:schemeClr val="tx1"/>
                        </a:solidFill>
                      </a:endParaRPr>
                    </a:p>
                  </a:txBody>
                  <a:tcPr marL="82296" marR="82296" marT="34290" marB="34290">
                    <a:solidFill>
                      <a:schemeClr val="accent6">
                        <a:lumMod val="20000"/>
                        <a:lumOff val="80000"/>
                      </a:schemeClr>
                    </a:solidFill>
                  </a:tcPr>
                </a:tc>
                <a:tc>
                  <a:txBody>
                    <a:bodyPr/>
                    <a:lstStyle/>
                    <a:p>
                      <a:r>
                        <a:rPr lang="en-US" altLang="zh-CN" sz="1400" strike="sngStrike" dirty="0">
                          <a:solidFill>
                            <a:schemeClr val="tx1"/>
                          </a:solidFill>
                        </a:rPr>
                        <a:t>1</a:t>
                      </a:r>
                      <a:endParaRPr lang="zh-CN" altLang="en-US" sz="1400" strike="sngStrike" dirty="0">
                        <a:solidFill>
                          <a:schemeClr val="tx1"/>
                        </a:solidFill>
                      </a:endParaRPr>
                    </a:p>
                  </a:txBody>
                  <a:tcPr marL="82296" marR="82296" marT="34290" marB="34290">
                    <a:solidFill>
                      <a:schemeClr val="accent6">
                        <a:lumMod val="20000"/>
                        <a:lumOff val="80000"/>
                      </a:schemeClr>
                    </a:solidFill>
                  </a:tcPr>
                </a:tc>
                <a:tc>
                  <a:txBody>
                    <a:bodyPr/>
                    <a:lstStyle/>
                    <a:p>
                      <a:r>
                        <a:rPr lang="en-US" altLang="zh-CN" sz="1400" dirty="0">
                          <a:solidFill>
                            <a:schemeClr val="tx1"/>
                          </a:solidFill>
                        </a:rPr>
                        <a:t>1</a:t>
                      </a:r>
                      <a:endParaRPr lang="zh-CN" altLang="en-US" sz="1400" dirty="0">
                        <a:solidFill>
                          <a:schemeClr val="tx1"/>
                        </a:solidFill>
                      </a:endParaRPr>
                    </a:p>
                  </a:txBody>
                  <a:tcPr marL="82296" marR="82296" marT="34290" marB="34290">
                    <a:solidFill>
                      <a:schemeClr val="accent6">
                        <a:lumMod val="20000"/>
                        <a:lumOff val="80000"/>
                      </a:schemeClr>
                    </a:solidFill>
                  </a:tcPr>
                </a:tc>
                <a:tc>
                  <a:txBody>
                    <a:bodyPr/>
                    <a:lstStyle/>
                    <a:p>
                      <a:r>
                        <a:rPr lang="en-US" altLang="zh-CN" sz="1400" strike="sngStrike" dirty="0">
                          <a:solidFill>
                            <a:schemeClr val="tx1"/>
                          </a:solidFill>
                        </a:rPr>
                        <a:t>1</a:t>
                      </a:r>
                      <a:endParaRPr lang="zh-CN" altLang="en-US" sz="1400" strike="sngStrike" dirty="0">
                        <a:solidFill>
                          <a:schemeClr val="tx1"/>
                        </a:solidFill>
                      </a:endParaRPr>
                    </a:p>
                  </a:txBody>
                  <a:tcPr marL="82296" marR="82296" marT="34290" marB="34290">
                    <a:solidFill>
                      <a:schemeClr val="accent6">
                        <a:lumMod val="20000"/>
                        <a:lumOff val="80000"/>
                      </a:schemeClr>
                    </a:solidFill>
                  </a:tcPr>
                </a:tc>
                <a:tc>
                  <a:txBody>
                    <a:bodyPr/>
                    <a:lstStyle/>
                    <a:p>
                      <a:r>
                        <a:rPr lang="en-US" altLang="zh-CN" sz="1400" strike="sngStrike" dirty="0">
                          <a:solidFill>
                            <a:schemeClr val="tx1"/>
                          </a:solidFill>
                        </a:rPr>
                        <a:t>1</a:t>
                      </a:r>
                      <a:endParaRPr lang="zh-CN" altLang="en-US" sz="1400" strike="sngStrike" dirty="0">
                        <a:solidFill>
                          <a:schemeClr val="tx1"/>
                        </a:solidFill>
                      </a:endParaRPr>
                    </a:p>
                  </a:txBody>
                  <a:tcPr marL="82296" marR="82296" marT="34290" marB="34290">
                    <a:solidFill>
                      <a:schemeClr val="accent6">
                        <a:lumMod val="20000"/>
                        <a:lumOff val="80000"/>
                      </a:schemeClr>
                    </a:solidFill>
                  </a:tcPr>
                </a:tc>
                <a:tc>
                  <a:txBody>
                    <a:bodyPr/>
                    <a:lstStyle/>
                    <a:p>
                      <a:r>
                        <a:rPr lang="en-US" altLang="zh-CN" sz="1400" dirty="0">
                          <a:solidFill>
                            <a:schemeClr val="tx1"/>
                          </a:solidFill>
                        </a:rPr>
                        <a:t>0</a:t>
                      </a:r>
                      <a:endParaRPr lang="zh-CN" altLang="en-US" sz="1400" dirty="0">
                        <a:solidFill>
                          <a:schemeClr val="tx1"/>
                        </a:solidFill>
                      </a:endParaRPr>
                    </a:p>
                  </a:txBody>
                  <a:tcPr marL="82296" marR="82296" marT="34290" marB="34290">
                    <a:solidFill>
                      <a:schemeClr val="accent6">
                        <a:lumMod val="20000"/>
                        <a:lumOff val="80000"/>
                      </a:schemeClr>
                    </a:solidFill>
                  </a:tcPr>
                </a:tc>
                <a:tc>
                  <a:txBody>
                    <a:bodyPr/>
                    <a:lstStyle/>
                    <a:p>
                      <a:r>
                        <a:rPr lang="en-US" altLang="zh-CN" sz="1400" dirty="0">
                          <a:solidFill>
                            <a:schemeClr val="tx1"/>
                          </a:solidFill>
                        </a:rPr>
                        <a:t>0</a:t>
                      </a:r>
                      <a:endParaRPr lang="zh-CN" altLang="en-US" sz="1400" dirty="0">
                        <a:solidFill>
                          <a:schemeClr val="tx1"/>
                        </a:solidFill>
                      </a:endParaRPr>
                    </a:p>
                  </a:txBody>
                  <a:tcPr marL="82296" marR="82296" marT="34290" marB="34290">
                    <a:solidFill>
                      <a:schemeClr val="accent6">
                        <a:lumMod val="20000"/>
                        <a:lumOff val="80000"/>
                      </a:schemeClr>
                    </a:solidFill>
                  </a:tcPr>
                </a:tc>
                <a:tc>
                  <a:txBody>
                    <a:bodyPr/>
                    <a:lstStyle/>
                    <a:p>
                      <a:r>
                        <a:rPr lang="en-US" altLang="zh-CN" sz="1400" dirty="0">
                          <a:solidFill>
                            <a:schemeClr val="tx1"/>
                          </a:solidFill>
                        </a:rPr>
                        <a:t>0</a:t>
                      </a:r>
                      <a:endParaRPr lang="zh-CN" altLang="en-US" sz="1400" dirty="0">
                        <a:solidFill>
                          <a:schemeClr val="tx1"/>
                        </a:solidFill>
                      </a:endParaRPr>
                    </a:p>
                  </a:txBody>
                  <a:tcPr marL="82296" marR="82296" marT="34290" marB="34290">
                    <a:solidFill>
                      <a:schemeClr val="accent6">
                        <a:lumMod val="20000"/>
                        <a:lumOff val="80000"/>
                      </a:schemeClr>
                    </a:solidFill>
                  </a:tcPr>
                </a:tc>
                <a:tc>
                  <a:txBody>
                    <a:bodyPr/>
                    <a:lstStyle/>
                    <a:p>
                      <a:r>
                        <a:rPr lang="en-US" altLang="zh-CN" sz="1400" dirty="0">
                          <a:solidFill>
                            <a:schemeClr val="tx1"/>
                          </a:solidFill>
                        </a:rPr>
                        <a:t>0</a:t>
                      </a:r>
                      <a:endParaRPr lang="zh-CN" altLang="en-US" sz="1400" dirty="0">
                        <a:solidFill>
                          <a:schemeClr val="tx1"/>
                        </a:solidFill>
                      </a:endParaRPr>
                    </a:p>
                  </a:txBody>
                  <a:tcPr marL="82296" marR="82296" marT="34290" marB="34290">
                    <a:solidFill>
                      <a:schemeClr val="accent6">
                        <a:lumMod val="20000"/>
                        <a:lumOff val="80000"/>
                      </a:schemeClr>
                    </a:solidFill>
                  </a:tcPr>
                </a:tc>
              </a:tr>
              <a:tr h="295737">
                <a:tc>
                  <a:txBody>
                    <a:bodyPr/>
                    <a:lstStyle/>
                    <a:p>
                      <a:r>
                        <a:rPr lang="en-US" altLang="zh-CN" sz="1400" dirty="0">
                          <a:solidFill>
                            <a:schemeClr val="tx1"/>
                          </a:solidFill>
                        </a:rPr>
                        <a:t>B</a:t>
                      </a:r>
                      <a:endParaRPr lang="zh-CN" altLang="en-US" sz="1400" dirty="0">
                        <a:solidFill>
                          <a:schemeClr val="tx1"/>
                        </a:solidFill>
                      </a:endParaRPr>
                    </a:p>
                  </a:txBody>
                  <a:tcPr marL="82296" marR="82296" marT="34290" marB="34290"/>
                </a:tc>
                <a:tc>
                  <a:txBody>
                    <a:bodyPr/>
                    <a:lstStyle/>
                    <a:p>
                      <a:r>
                        <a:rPr lang="en-US" altLang="zh-CN" sz="1400" dirty="0">
                          <a:solidFill>
                            <a:schemeClr val="tx1"/>
                          </a:solidFill>
                        </a:rPr>
                        <a:t>0</a:t>
                      </a:r>
                      <a:endParaRPr lang="zh-CN" altLang="en-US" sz="1400" dirty="0">
                        <a:solidFill>
                          <a:schemeClr val="tx1"/>
                        </a:solidFill>
                      </a:endParaRPr>
                    </a:p>
                  </a:txBody>
                  <a:tcPr marL="82296" marR="82296" marT="34290" marB="34290"/>
                </a:tc>
                <a:tc>
                  <a:txBody>
                    <a:bodyPr/>
                    <a:lstStyle/>
                    <a:p>
                      <a:r>
                        <a:rPr lang="en-US" altLang="zh-CN" sz="1400" strike="sngStrike" dirty="0">
                          <a:solidFill>
                            <a:schemeClr val="tx1"/>
                          </a:solidFill>
                        </a:rPr>
                        <a:t>0</a:t>
                      </a:r>
                      <a:endParaRPr lang="zh-CN" altLang="en-US" sz="1400" strike="sngStrike" dirty="0">
                        <a:solidFill>
                          <a:schemeClr val="tx1"/>
                        </a:solidFill>
                      </a:endParaRPr>
                    </a:p>
                  </a:txBody>
                  <a:tcPr marL="82296" marR="82296" marT="34290" marB="34290"/>
                </a:tc>
                <a:tc>
                  <a:txBody>
                    <a:bodyPr/>
                    <a:lstStyle/>
                    <a:p>
                      <a:r>
                        <a:rPr lang="en-US" altLang="zh-CN" sz="1400" strike="sngStrike" dirty="0">
                          <a:solidFill>
                            <a:schemeClr val="tx1"/>
                          </a:solidFill>
                        </a:rPr>
                        <a:t>0</a:t>
                      </a:r>
                      <a:endParaRPr lang="zh-CN" altLang="en-US" sz="1400" strike="sngStrike" dirty="0">
                        <a:solidFill>
                          <a:schemeClr val="tx1"/>
                        </a:solidFill>
                      </a:endParaRPr>
                    </a:p>
                  </a:txBody>
                  <a:tcPr marL="82296" marR="82296" marT="34290" marB="34290"/>
                </a:tc>
                <a:tc>
                  <a:txBody>
                    <a:bodyPr/>
                    <a:lstStyle/>
                    <a:p>
                      <a:r>
                        <a:rPr lang="en-US" altLang="zh-CN" sz="1400" dirty="0">
                          <a:solidFill>
                            <a:schemeClr val="tx1"/>
                          </a:solidFill>
                        </a:rPr>
                        <a:t>0</a:t>
                      </a:r>
                      <a:endParaRPr lang="zh-CN" altLang="en-US" sz="1400" dirty="0">
                        <a:solidFill>
                          <a:schemeClr val="tx1"/>
                        </a:solidFill>
                      </a:endParaRPr>
                    </a:p>
                  </a:txBody>
                  <a:tcPr marL="82296" marR="82296" marT="34290" marB="34290"/>
                </a:tc>
                <a:tc>
                  <a:txBody>
                    <a:bodyPr/>
                    <a:lstStyle/>
                    <a:p>
                      <a:r>
                        <a:rPr lang="en-US" altLang="zh-CN" sz="1400" strike="sngStrike" dirty="0">
                          <a:solidFill>
                            <a:schemeClr val="tx1"/>
                          </a:solidFill>
                        </a:rPr>
                        <a:t>1</a:t>
                      </a:r>
                      <a:endParaRPr lang="zh-CN" altLang="en-US" sz="1400" strike="sngStrike" dirty="0">
                        <a:solidFill>
                          <a:schemeClr val="tx1"/>
                        </a:solidFill>
                      </a:endParaRPr>
                    </a:p>
                  </a:txBody>
                  <a:tcPr marL="82296" marR="82296" marT="34290" marB="34290"/>
                </a:tc>
                <a:tc>
                  <a:txBody>
                    <a:bodyPr/>
                    <a:lstStyle/>
                    <a:p>
                      <a:r>
                        <a:rPr lang="en-US" altLang="zh-CN" sz="1400" strike="sngStrike" dirty="0">
                          <a:solidFill>
                            <a:schemeClr val="tx1"/>
                          </a:solidFill>
                        </a:rPr>
                        <a:t>1</a:t>
                      </a:r>
                      <a:endParaRPr lang="zh-CN" altLang="en-US" sz="1400" strike="sngStrike" dirty="0">
                        <a:solidFill>
                          <a:schemeClr val="tx1"/>
                        </a:solidFill>
                      </a:endParaRPr>
                    </a:p>
                  </a:txBody>
                  <a:tcPr marL="82296" marR="82296" marT="34290" marB="34290"/>
                </a:tc>
                <a:tc>
                  <a:txBody>
                    <a:bodyPr/>
                    <a:lstStyle/>
                    <a:p>
                      <a:r>
                        <a:rPr lang="en-US" altLang="zh-CN" sz="1400" dirty="0">
                          <a:solidFill>
                            <a:schemeClr val="tx1"/>
                          </a:solidFill>
                        </a:rPr>
                        <a:t>1</a:t>
                      </a:r>
                      <a:endParaRPr lang="zh-CN" altLang="en-US" sz="1400" dirty="0">
                        <a:solidFill>
                          <a:schemeClr val="tx1"/>
                        </a:solidFill>
                      </a:endParaRPr>
                    </a:p>
                  </a:txBody>
                  <a:tcPr marL="82296" marR="82296" marT="34290" marB="34290"/>
                </a:tc>
                <a:tc>
                  <a:txBody>
                    <a:bodyPr/>
                    <a:lstStyle/>
                    <a:p>
                      <a:r>
                        <a:rPr lang="en-US" altLang="zh-CN" sz="1400" dirty="0">
                          <a:solidFill>
                            <a:schemeClr val="tx1"/>
                          </a:solidFill>
                        </a:rPr>
                        <a:t>1</a:t>
                      </a:r>
                      <a:endParaRPr lang="zh-CN" altLang="en-US" sz="1400" dirty="0">
                        <a:solidFill>
                          <a:schemeClr val="tx1"/>
                        </a:solidFill>
                      </a:endParaRPr>
                    </a:p>
                  </a:txBody>
                  <a:tcPr marL="82296" marR="82296" marT="34290" marB="34290"/>
                </a:tc>
                <a:tc>
                  <a:txBody>
                    <a:bodyPr/>
                    <a:lstStyle/>
                    <a:p>
                      <a:r>
                        <a:rPr lang="zh-CN" altLang="zh-CN" sz="1400" dirty="0">
                          <a:solidFill>
                            <a:schemeClr val="tx1"/>
                          </a:solidFill>
                        </a:rPr>
                        <a:t>0</a:t>
                      </a:r>
                      <a:endParaRPr lang="zh-CN" altLang="en-US" sz="1400" dirty="0">
                        <a:solidFill>
                          <a:schemeClr val="tx1"/>
                        </a:solidFill>
                      </a:endParaRPr>
                    </a:p>
                  </a:txBody>
                  <a:tcPr marL="82296" marR="82296" marT="34290" marB="34290"/>
                </a:tc>
                <a:tc>
                  <a:txBody>
                    <a:bodyPr/>
                    <a:lstStyle/>
                    <a:p>
                      <a:r>
                        <a:rPr lang="zh-CN" altLang="zh-CN" sz="1400" dirty="0">
                          <a:solidFill>
                            <a:schemeClr val="tx1"/>
                          </a:solidFill>
                        </a:rPr>
                        <a:t>0</a:t>
                      </a:r>
                      <a:endParaRPr lang="zh-CN" altLang="en-US" sz="1400" dirty="0">
                        <a:solidFill>
                          <a:schemeClr val="tx1"/>
                        </a:solidFill>
                      </a:endParaRPr>
                    </a:p>
                  </a:txBody>
                  <a:tcPr marL="82296" marR="82296" marT="34290" marB="34290"/>
                </a:tc>
              </a:tr>
              <a:tr h="295737">
                <a:tc>
                  <a:txBody>
                    <a:bodyPr/>
                    <a:lstStyle/>
                    <a:p>
                      <a:r>
                        <a:rPr lang="en-US" altLang="zh-CN" sz="1400" dirty="0">
                          <a:solidFill>
                            <a:schemeClr val="tx1"/>
                          </a:solidFill>
                        </a:rPr>
                        <a:t>C</a:t>
                      </a:r>
                      <a:endParaRPr lang="zh-CN" altLang="en-US" sz="1400" dirty="0">
                        <a:solidFill>
                          <a:schemeClr val="tx1"/>
                        </a:solidFill>
                      </a:endParaRPr>
                    </a:p>
                  </a:txBody>
                  <a:tcPr marL="82296" marR="82296" marT="34290" marB="34290"/>
                </a:tc>
                <a:tc>
                  <a:txBody>
                    <a:bodyPr/>
                    <a:lstStyle/>
                    <a:p>
                      <a:r>
                        <a:rPr lang="en-US" altLang="zh-CN" sz="1400" dirty="0">
                          <a:solidFill>
                            <a:schemeClr val="tx1"/>
                          </a:solidFill>
                        </a:rPr>
                        <a:t>0</a:t>
                      </a:r>
                      <a:endParaRPr lang="zh-CN" altLang="en-US" sz="1400" dirty="0">
                        <a:solidFill>
                          <a:schemeClr val="tx1"/>
                        </a:solidFill>
                      </a:endParaRPr>
                    </a:p>
                  </a:txBody>
                  <a:tcPr marL="82296" marR="82296" marT="34290" marB="34290"/>
                </a:tc>
                <a:tc>
                  <a:txBody>
                    <a:bodyPr/>
                    <a:lstStyle/>
                    <a:p>
                      <a:r>
                        <a:rPr lang="en-US" altLang="zh-CN" sz="1400" strike="sngStrike" dirty="0">
                          <a:solidFill>
                            <a:schemeClr val="tx1"/>
                          </a:solidFill>
                        </a:rPr>
                        <a:t>1</a:t>
                      </a:r>
                      <a:endParaRPr lang="zh-CN" altLang="en-US" sz="1400" strike="sngStrike" dirty="0">
                        <a:solidFill>
                          <a:schemeClr val="tx1"/>
                        </a:solidFill>
                      </a:endParaRPr>
                    </a:p>
                  </a:txBody>
                  <a:tcPr marL="82296" marR="82296" marT="34290" marB="34290"/>
                </a:tc>
                <a:tc>
                  <a:txBody>
                    <a:bodyPr/>
                    <a:lstStyle/>
                    <a:p>
                      <a:r>
                        <a:rPr lang="en-US" altLang="zh-CN" sz="1400" strike="sngStrike" dirty="0">
                          <a:solidFill>
                            <a:schemeClr val="tx1"/>
                          </a:solidFill>
                        </a:rPr>
                        <a:t>0</a:t>
                      </a:r>
                      <a:endParaRPr lang="zh-CN" altLang="en-US" sz="1400" strike="sngStrike" dirty="0">
                        <a:solidFill>
                          <a:schemeClr val="tx1"/>
                        </a:solidFill>
                      </a:endParaRPr>
                    </a:p>
                  </a:txBody>
                  <a:tcPr marL="82296" marR="82296" marT="34290" marB="34290"/>
                </a:tc>
                <a:tc>
                  <a:txBody>
                    <a:bodyPr/>
                    <a:lstStyle/>
                    <a:p>
                      <a:r>
                        <a:rPr lang="en-US" altLang="zh-CN" sz="1400" dirty="0">
                          <a:solidFill>
                            <a:schemeClr val="tx1"/>
                          </a:solidFill>
                        </a:rPr>
                        <a:t>0</a:t>
                      </a:r>
                      <a:endParaRPr lang="zh-CN" altLang="en-US" sz="1400" dirty="0">
                        <a:solidFill>
                          <a:schemeClr val="tx1"/>
                        </a:solidFill>
                      </a:endParaRPr>
                    </a:p>
                  </a:txBody>
                  <a:tcPr marL="82296" marR="82296" marT="34290" marB="34290"/>
                </a:tc>
                <a:tc>
                  <a:txBody>
                    <a:bodyPr/>
                    <a:lstStyle/>
                    <a:p>
                      <a:r>
                        <a:rPr lang="en-US" altLang="zh-CN" sz="1400" strike="sngStrike" dirty="0">
                          <a:solidFill>
                            <a:schemeClr val="tx1"/>
                          </a:solidFill>
                        </a:rPr>
                        <a:t>0</a:t>
                      </a:r>
                      <a:endParaRPr lang="zh-CN" altLang="en-US" sz="1400" strike="sngStrike" dirty="0">
                        <a:solidFill>
                          <a:schemeClr val="tx1"/>
                        </a:solidFill>
                      </a:endParaRPr>
                    </a:p>
                  </a:txBody>
                  <a:tcPr marL="82296" marR="82296" marT="34290" marB="34290"/>
                </a:tc>
                <a:tc>
                  <a:txBody>
                    <a:bodyPr/>
                    <a:lstStyle/>
                    <a:p>
                      <a:r>
                        <a:rPr lang="en-US" altLang="zh-CN" sz="1400" strike="sngStrike" dirty="0">
                          <a:solidFill>
                            <a:schemeClr val="tx1"/>
                          </a:solidFill>
                        </a:rPr>
                        <a:t>0</a:t>
                      </a:r>
                      <a:endParaRPr lang="zh-CN" altLang="en-US" sz="1400" strike="sngStrike" dirty="0">
                        <a:solidFill>
                          <a:schemeClr val="tx1"/>
                        </a:solidFill>
                      </a:endParaRPr>
                    </a:p>
                  </a:txBody>
                  <a:tcPr marL="82296" marR="82296" marT="34290" marB="34290"/>
                </a:tc>
                <a:tc>
                  <a:txBody>
                    <a:bodyPr/>
                    <a:lstStyle/>
                    <a:p>
                      <a:r>
                        <a:rPr lang="en-US" altLang="zh-CN" sz="1400" dirty="0">
                          <a:solidFill>
                            <a:schemeClr val="tx1"/>
                          </a:solidFill>
                        </a:rPr>
                        <a:t>0</a:t>
                      </a:r>
                      <a:endParaRPr lang="zh-CN" altLang="en-US" sz="1400" dirty="0">
                        <a:solidFill>
                          <a:schemeClr val="tx1"/>
                        </a:solidFill>
                      </a:endParaRPr>
                    </a:p>
                  </a:txBody>
                  <a:tcPr marL="82296" marR="82296" marT="34290" marB="34290"/>
                </a:tc>
                <a:tc>
                  <a:txBody>
                    <a:bodyPr/>
                    <a:lstStyle/>
                    <a:p>
                      <a:r>
                        <a:rPr lang="en-US" altLang="zh-CN" sz="1400" dirty="0">
                          <a:solidFill>
                            <a:schemeClr val="tx1"/>
                          </a:solidFill>
                        </a:rPr>
                        <a:t>0</a:t>
                      </a:r>
                      <a:endParaRPr lang="zh-CN" altLang="en-US" sz="1400" dirty="0">
                        <a:solidFill>
                          <a:schemeClr val="tx1"/>
                        </a:solidFill>
                      </a:endParaRPr>
                    </a:p>
                  </a:txBody>
                  <a:tcPr marL="82296" marR="82296" marT="34290" marB="34290"/>
                </a:tc>
                <a:tc>
                  <a:txBody>
                    <a:bodyPr/>
                    <a:lstStyle/>
                    <a:p>
                      <a:r>
                        <a:rPr lang="zh-CN" altLang="zh-CN" sz="1400" dirty="0">
                          <a:solidFill>
                            <a:schemeClr val="tx1"/>
                          </a:solidFill>
                        </a:rPr>
                        <a:t>1</a:t>
                      </a:r>
                      <a:endParaRPr lang="zh-CN" altLang="en-US" sz="1400" dirty="0">
                        <a:solidFill>
                          <a:schemeClr val="tx1"/>
                        </a:solidFill>
                      </a:endParaRPr>
                    </a:p>
                  </a:txBody>
                  <a:tcPr marL="82296" marR="82296" marT="34290" marB="34290"/>
                </a:tc>
                <a:tc>
                  <a:txBody>
                    <a:bodyPr/>
                    <a:lstStyle/>
                    <a:p>
                      <a:r>
                        <a:rPr lang="zh-CN" altLang="zh-CN" sz="1400" dirty="0">
                          <a:solidFill>
                            <a:schemeClr val="tx1"/>
                          </a:solidFill>
                        </a:rPr>
                        <a:t>1</a:t>
                      </a:r>
                      <a:endParaRPr lang="zh-CN" altLang="en-US" sz="1400" dirty="0">
                        <a:solidFill>
                          <a:schemeClr val="tx1"/>
                        </a:solidFill>
                      </a:endParaRPr>
                    </a:p>
                  </a:txBody>
                  <a:tcPr marL="82296" marR="82296" marT="34290" marB="34290"/>
                </a:tc>
              </a:tr>
              <a:tr h="295737">
                <a:tc>
                  <a:txBody>
                    <a:bodyPr/>
                    <a:lstStyle/>
                    <a:p>
                      <a:r>
                        <a:rPr lang="en-US" altLang="zh-CN" sz="1400" dirty="0">
                          <a:solidFill>
                            <a:srgbClr val="660066"/>
                          </a:solidFill>
                        </a:rPr>
                        <a:t>D</a:t>
                      </a:r>
                      <a:endParaRPr lang="zh-CN" altLang="en-US" sz="1400" dirty="0">
                        <a:solidFill>
                          <a:srgbClr val="660066"/>
                        </a:solidFill>
                      </a:endParaRPr>
                    </a:p>
                  </a:txBody>
                  <a:tcPr marL="82296" marR="82296" marT="34290" marB="34290"/>
                </a:tc>
                <a:tc>
                  <a:txBody>
                    <a:bodyPr/>
                    <a:lstStyle/>
                    <a:p>
                      <a:r>
                        <a:rPr lang="en-US" altLang="zh-CN" sz="1400" dirty="0">
                          <a:solidFill>
                            <a:srgbClr val="660066"/>
                          </a:solidFill>
                        </a:rPr>
                        <a:t>0</a:t>
                      </a:r>
                      <a:endParaRPr lang="zh-CN" altLang="en-US" sz="1400" dirty="0">
                        <a:solidFill>
                          <a:srgbClr val="660066"/>
                        </a:solidFill>
                      </a:endParaRPr>
                    </a:p>
                  </a:txBody>
                  <a:tcPr marL="82296" marR="82296" marT="34290" marB="34290"/>
                </a:tc>
                <a:tc>
                  <a:txBody>
                    <a:bodyPr/>
                    <a:lstStyle/>
                    <a:p>
                      <a:r>
                        <a:rPr lang="en-US" altLang="zh-CN" sz="1400" strike="sngStrike" dirty="0">
                          <a:solidFill>
                            <a:srgbClr val="660066"/>
                          </a:solidFill>
                        </a:rPr>
                        <a:t>0</a:t>
                      </a:r>
                      <a:endParaRPr lang="zh-CN" altLang="en-US" sz="1400" strike="sngStrike" dirty="0">
                        <a:solidFill>
                          <a:srgbClr val="660066"/>
                        </a:solidFill>
                      </a:endParaRPr>
                    </a:p>
                  </a:txBody>
                  <a:tcPr marL="82296" marR="82296" marT="34290" marB="34290"/>
                </a:tc>
                <a:tc>
                  <a:txBody>
                    <a:bodyPr/>
                    <a:lstStyle/>
                    <a:p>
                      <a:r>
                        <a:rPr lang="en-US" altLang="zh-CN" sz="1400" strike="sngStrike" dirty="0">
                          <a:solidFill>
                            <a:srgbClr val="660066"/>
                          </a:solidFill>
                        </a:rPr>
                        <a:t>0</a:t>
                      </a:r>
                      <a:endParaRPr lang="zh-CN" altLang="en-US" sz="1400" strike="sngStrike" dirty="0">
                        <a:solidFill>
                          <a:srgbClr val="660066"/>
                        </a:solidFill>
                      </a:endParaRPr>
                    </a:p>
                  </a:txBody>
                  <a:tcPr marL="82296" marR="82296" marT="34290" marB="34290"/>
                </a:tc>
                <a:tc>
                  <a:txBody>
                    <a:bodyPr/>
                    <a:lstStyle/>
                    <a:p>
                      <a:r>
                        <a:rPr lang="zh-CN" altLang="zh-CN" sz="1400" dirty="0">
                          <a:solidFill>
                            <a:srgbClr val="660066"/>
                          </a:solidFill>
                        </a:rPr>
                        <a:t>1</a:t>
                      </a:r>
                      <a:endParaRPr lang="zh-CN" altLang="en-US" sz="1400" dirty="0">
                        <a:solidFill>
                          <a:srgbClr val="660066"/>
                        </a:solidFill>
                      </a:endParaRPr>
                    </a:p>
                  </a:txBody>
                  <a:tcPr marL="82296" marR="82296" marT="34290" marB="34290"/>
                </a:tc>
                <a:tc>
                  <a:txBody>
                    <a:bodyPr/>
                    <a:lstStyle/>
                    <a:p>
                      <a:r>
                        <a:rPr lang="en-US" altLang="zh-CN" sz="1400" strike="sngStrike" dirty="0">
                          <a:solidFill>
                            <a:srgbClr val="660066"/>
                          </a:solidFill>
                        </a:rPr>
                        <a:t>0</a:t>
                      </a:r>
                      <a:endParaRPr lang="zh-CN" altLang="en-US" sz="1400" strike="sngStrike" dirty="0">
                        <a:solidFill>
                          <a:srgbClr val="660066"/>
                        </a:solidFill>
                      </a:endParaRPr>
                    </a:p>
                  </a:txBody>
                  <a:tcPr marL="82296" marR="82296" marT="34290" marB="34290"/>
                </a:tc>
                <a:tc>
                  <a:txBody>
                    <a:bodyPr/>
                    <a:lstStyle/>
                    <a:p>
                      <a:r>
                        <a:rPr lang="en-US" altLang="zh-CN" sz="1400" strike="sngStrike" dirty="0">
                          <a:solidFill>
                            <a:srgbClr val="660066"/>
                          </a:solidFill>
                        </a:rPr>
                        <a:t>1</a:t>
                      </a:r>
                      <a:endParaRPr lang="zh-CN" altLang="en-US" sz="1400" strike="sngStrike" dirty="0">
                        <a:solidFill>
                          <a:srgbClr val="660066"/>
                        </a:solidFill>
                      </a:endParaRPr>
                    </a:p>
                  </a:txBody>
                  <a:tcPr marL="82296" marR="82296" marT="34290" marB="34290"/>
                </a:tc>
                <a:tc>
                  <a:txBody>
                    <a:bodyPr/>
                    <a:lstStyle/>
                    <a:p>
                      <a:r>
                        <a:rPr lang="en-US" altLang="zh-CN" sz="1400" dirty="0">
                          <a:solidFill>
                            <a:srgbClr val="660066"/>
                          </a:solidFill>
                        </a:rPr>
                        <a:t>0</a:t>
                      </a:r>
                      <a:endParaRPr lang="zh-CN" altLang="en-US" sz="1400" dirty="0">
                        <a:solidFill>
                          <a:srgbClr val="660066"/>
                        </a:solidFill>
                      </a:endParaRPr>
                    </a:p>
                  </a:txBody>
                  <a:tcPr marL="82296" marR="82296" marT="34290" marB="34290"/>
                </a:tc>
                <a:tc>
                  <a:txBody>
                    <a:bodyPr/>
                    <a:lstStyle/>
                    <a:p>
                      <a:r>
                        <a:rPr lang="en-US" altLang="zh-CN" sz="1400" dirty="0">
                          <a:solidFill>
                            <a:srgbClr val="660066"/>
                          </a:solidFill>
                        </a:rPr>
                        <a:t>1</a:t>
                      </a:r>
                      <a:endParaRPr lang="zh-CN" altLang="en-US" sz="1400" dirty="0">
                        <a:solidFill>
                          <a:srgbClr val="660066"/>
                        </a:solidFill>
                      </a:endParaRPr>
                    </a:p>
                  </a:txBody>
                  <a:tcPr marL="82296" marR="82296" marT="34290" marB="34290"/>
                </a:tc>
                <a:tc>
                  <a:txBody>
                    <a:bodyPr/>
                    <a:lstStyle/>
                    <a:p>
                      <a:r>
                        <a:rPr lang="zh-CN" altLang="zh-CN" sz="1400" dirty="0">
                          <a:solidFill>
                            <a:srgbClr val="660066"/>
                          </a:solidFill>
                        </a:rPr>
                        <a:t>0</a:t>
                      </a:r>
                      <a:endParaRPr lang="zh-CN" altLang="en-US" sz="1400" dirty="0">
                        <a:solidFill>
                          <a:srgbClr val="660066"/>
                        </a:solidFill>
                      </a:endParaRPr>
                    </a:p>
                  </a:txBody>
                  <a:tcPr marL="82296" marR="82296" marT="34290" marB="34290"/>
                </a:tc>
                <a:tc>
                  <a:txBody>
                    <a:bodyPr/>
                    <a:lstStyle/>
                    <a:p>
                      <a:r>
                        <a:rPr lang="en-US" altLang="zh-CN" sz="1400" dirty="0">
                          <a:solidFill>
                            <a:srgbClr val="660066"/>
                          </a:solidFill>
                        </a:rPr>
                        <a:t>1</a:t>
                      </a:r>
                      <a:endParaRPr lang="zh-CN" altLang="en-US" sz="1400" dirty="0">
                        <a:solidFill>
                          <a:srgbClr val="660066"/>
                        </a:solidFill>
                      </a:endParaRPr>
                    </a:p>
                  </a:txBody>
                  <a:tcPr marL="82296" marR="82296" marT="34290" marB="34290"/>
                </a:tc>
              </a:tr>
              <a:tr h="295737">
                <a:tc>
                  <a:txBody>
                    <a:bodyPr/>
                    <a:lstStyle/>
                    <a:p>
                      <a:r>
                        <a:rPr lang="en-US" altLang="zh-CN" sz="1400" dirty="0">
                          <a:solidFill>
                            <a:srgbClr val="660066"/>
                          </a:solidFill>
                        </a:rPr>
                        <a:t>E</a:t>
                      </a:r>
                      <a:endParaRPr lang="zh-CN" altLang="en-US" sz="1400" dirty="0">
                        <a:solidFill>
                          <a:srgbClr val="660066"/>
                        </a:solidFill>
                      </a:endParaRPr>
                    </a:p>
                  </a:txBody>
                  <a:tcPr marL="82296" marR="82296" marT="34290" marB="34290"/>
                </a:tc>
                <a:tc>
                  <a:txBody>
                    <a:bodyPr/>
                    <a:lstStyle/>
                    <a:p>
                      <a:r>
                        <a:rPr lang="en-US" altLang="zh-CN" sz="1400" dirty="0">
                          <a:solidFill>
                            <a:srgbClr val="660066"/>
                          </a:solidFill>
                        </a:rPr>
                        <a:t>0</a:t>
                      </a:r>
                      <a:endParaRPr lang="zh-CN" altLang="en-US" sz="1400" dirty="0">
                        <a:solidFill>
                          <a:srgbClr val="660066"/>
                        </a:solidFill>
                      </a:endParaRPr>
                    </a:p>
                  </a:txBody>
                  <a:tcPr marL="82296" marR="82296" marT="34290" marB="34290"/>
                </a:tc>
                <a:tc>
                  <a:txBody>
                    <a:bodyPr/>
                    <a:lstStyle/>
                    <a:p>
                      <a:r>
                        <a:rPr lang="en-US" altLang="zh-CN" sz="1400" strike="sngStrike" dirty="0">
                          <a:solidFill>
                            <a:srgbClr val="660066"/>
                          </a:solidFill>
                        </a:rPr>
                        <a:t>0</a:t>
                      </a:r>
                      <a:endParaRPr lang="zh-CN" altLang="en-US" sz="1400" strike="sngStrike" dirty="0">
                        <a:solidFill>
                          <a:srgbClr val="660066"/>
                        </a:solidFill>
                      </a:endParaRPr>
                    </a:p>
                  </a:txBody>
                  <a:tcPr marL="82296" marR="82296" marT="34290" marB="34290"/>
                </a:tc>
                <a:tc>
                  <a:txBody>
                    <a:bodyPr/>
                    <a:lstStyle/>
                    <a:p>
                      <a:r>
                        <a:rPr lang="zh-CN" altLang="zh-CN" sz="1400" strike="sngStrike" dirty="0">
                          <a:solidFill>
                            <a:srgbClr val="660066"/>
                          </a:solidFill>
                        </a:rPr>
                        <a:t>1</a:t>
                      </a:r>
                      <a:endParaRPr lang="zh-CN" altLang="en-US" sz="1400" strike="sngStrike" dirty="0">
                        <a:solidFill>
                          <a:srgbClr val="660066"/>
                        </a:solidFill>
                      </a:endParaRPr>
                    </a:p>
                  </a:txBody>
                  <a:tcPr marL="82296" marR="82296" marT="34290" marB="34290"/>
                </a:tc>
                <a:tc>
                  <a:txBody>
                    <a:bodyPr/>
                    <a:lstStyle/>
                    <a:p>
                      <a:r>
                        <a:rPr lang="zh-CN" altLang="zh-CN" sz="1400" dirty="0">
                          <a:solidFill>
                            <a:srgbClr val="660066"/>
                          </a:solidFill>
                        </a:rPr>
                        <a:t>1</a:t>
                      </a:r>
                      <a:endParaRPr lang="zh-CN" altLang="en-US" sz="1400" dirty="0">
                        <a:solidFill>
                          <a:srgbClr val="660066"/>
                        </a:solidFill>
                      </a:endParaRPr>
                    </a:p>
                  </a:txBody>
                  <a:tcPr marL="82296" marR="82296" marT="34290" marB="34290"/>
                </a:tc>
                <a:tc>
                  <a:txBody>
                    <a:bodyPr/>
                    <a:lstStyle/>
                    <a:p>
                      <a:r>
                        <a:rPr lang="en-US" altLang="zh-CN" sz="1400" strike="sngStrike" dirty="0">
                          <a:solidFill>
                            <a:srgbClr val="660066"/>
                          </a:solidFill>
                        </a:rPr>
                        <a:t>0</a:t>
                      </a:r>
                      <a:endParaRPr lang="zh-CN" altLang="en-US" sz="1400" strike="sngStrike" dirty="0">
                        <a:solidFill>
                          <a:srgbClr val="660066"/>
                        </a:solidFill>
                      </a:endParaRPr>
                    </a:p>
                  </a:txBody>
                  <a:tcPr marL="82296" marR="82296" marT="34290" marB="34290"/>
                </a:tc>
                <a:tc>
                  <a:txBody>
                    <a:bodyPr/>
                    <a:lstStyle/>
                    <a:p>
                      <a:r>
                        <a:rPr lang="en-US" altLang="zh-CN" sz="1400" strike="sngStrike" dirty="0">
                          <a:solidFill>
                            <a:srgbClr val="660066"/>
                          </a:solidFill>
                        </a:rPr>
                        <a:t>1</a:t>
                      </a:r>
                      <a:endParaRPr lang="zh-CN" altLang="en-US" sz="1400" strike="sngStrike" dirty="0">
                        <a:solidFill>
                          <a:srgbClr val="660066"/>
                        </a:solidFill>
                      </a:endParaRPr>
                    </a:p>
                  </a:txBody>
                  <a:tcPr marL="82296" marR="82296" marT="34290" marB="34290"/>
                </a:tc>
                <a:tc>
                  <a:txBody>
                    <a:bodyPr/>
                    <a:lstStyle/>
                    <a:p>
                      <a:r>
                        <a:rPr lang="en-US" altLang="zh-CN" sz="1400" dirty="0">
                          <a:solidFill>
                            <a:srgbClr val="660066"/>
                          </a:solidFill>
                        </a:rPr>
                        <a:t>0</a:t>
                      </a:r>
                      <a:endParaRPr lang="zh-CN" altLang="en-US" sz="1400" dirty="0">
                        <a:solidFill>
                          <a:srgbClr val="660066"/>
                        </a:solidFill>
                      </a:endParaRPr>
                    </a:p>
                  </a:txBody>
                  <a:tcPr marL="82296" marR="82296" marT="34290" marB="34290"/>
                </a:tc>
                <a:tc>
                  <a:txBody>
                    <a:bodyPr/>
                    <a:lstStyle/>
                    <a:p>
                      <a:r>
                        <a:rPr lang="zh-CN" altLang="zh-CN" sz="1400" dirty="0">
                          <a:solidFill>
                            <a:srgbClr val="660066"/>
                          </a:solidFill>
                        </a:rPr>
                        <a:t>1</a:t>
                      </a:r>
                      <a:endParaRPr lang="zh-CN" altLang="en-US" sz="1400" dirty="0">
                        <a:solidFill>
                          <a:srgbClr val="660066"/>
                        </a:solidFill>
                      </a:endParaRPr>
                    </a:p>
                  </a:txBody>
                  <a:tcPr marL="82296" marR="82296" marT="34290" marB="34290"/>
                </a:tc>
                <a:tc>
                  <a:txBody>
                    <a:bodyPr/>
                    <a:lstStyle/>
                    <a:p>
                      <a:r>
                        <a:rPr lang="zh-CN" altLang="zh-CN" sz="1400" dirty="0">
                          <a:solidFill>
                            <a:srgbClr val="660066"/>
                          </a:solidFill>
                        </a:rPr>
                        <a:t>0</a:t>
                      </a:r>
                      <a:endParaRPr lang="zh-CN" altLang="en-US" sz="1400" dirty="0">
                        <a:solidFill>
                          <a:srgbClr val="660066"/>
                        </a:solidFill>
                      </a:endParaRPr>
                    </a:p>
                  </a:txBody>
                  <a:tcPr marL="82296" marR="82296" marT="34290" marB="34290"/>
                </a:tc>
                <a:tc>
                  <a:txBody>
                    <a:bodyPr/>
                    <a:lstStyle/>
                    <a:p>
                      <a:r>
                        <a:rPr lang="zh-CN" altLang="zh-CN" sz="1400" dirty="0">
                          <a:solidFill>
                            <a:srgbClr val="660066"/>
                          </a:solidFill>
                        </a:rPr>
                        <a:t>1</a:t>
                      </a:r>
                      <a:endParaRPr lang="zh-CN" altLang="en-US" sz="1400" dirty="0">
                        <a:solidFill>
                          <a:srgbClr val="660066"/>
                        </a:solidFill>
                      </a:endParaRPr>
                    </a:p>
                  </a:txBody>
                  <a:tcPr marL="82296" marR="82296" marT="34290" marB="34290"/>
                </a:tc>
              </a:tr>
              <a:tr h="519537">
                <a:tc>
                  <a:txBody>
                    <a:bodyPr/>
                    <a:lstStyle/>
                    <a:p>
                      <a:r>
                        <a:rPr lang="zh-CN" altLang="en-US" sz="1400" dirty="0">
                          <a:solidFill>
                            <a:schemeClr val="bg1"/>
                          </a:solidFill>
                        </a:rPr>
                        <a:t>结果</a:t>
                      </a:r>
                      <a:endParaRPr lang="zh-CN" altLang="en-US" sz="1400" dirty="0">
                        <a:solidFill>
                          <a:schemeClr val="bg1"/>
                        </a:solidFill>
                      </a:endParaRPr>
                    </a:p>
                  </a:txBody>
                  <a:tcPr marL="82296" marR="82296" marT="34290" marB="34290">
                    <a:solidFill>
                      <a:schemeClr val="accent1">
                        <a:lumMod val="90000"/>
                      </a:schemeClr>
                    </a:solidFill>
                  </a:tcPr>
                </a:tc>
                <a:tc>
                  <a:txBody>
                    <a:bodyPr/>
                    <a:lstStyle/>
                    <a:p>
                      <a:r>
                        <a:rPr lang="en-US" altLang="zh-CN" sz="1400" dirty="0">
                          <a:solidFill>
                            <a:schemeClr val="bg1"/>
                          </a:solidFill>
                        </a:rPr>
                        <a:t>0</a:t>
                      </a:r>
                      <a:endParaRPr lang="zh-CN" altLang="en-US" sz="1400" dirty="0">
                        <a:solidFill>
                          <a:schemeClr val="bg1"/>
                        </a:solidFill>
                      </a:endParaRPr>
                    </a:p>
                  </a:txBody>
                  <a:tcPr marL="82296" marR="82296" marT="34290" marB="34290">
                    <a:solidFill>
                      <a:schemeClr val="accent1">
                        <a:lumMod val="90000"/>
                      </a:schemeClr>
                    </a:solidFill>
                  </a:tcPr>
                </a:tc>
                <a:tc>
                  <a:txBody>
                    <a:bodyPr/>
                    <a:lstStyle/>
                    <a:p>
                      <a:r>
                        <a:rPr lang="en-US" altLang="zh-CN" sz="1400" strike="sngStrike" dirty="0">
                          <a:solidFill>
                            <a:schemeClr val="bg1"/>
                          </a:solidFill>
                        </a:rPr>
                        <a:t>0</a:t>
                      </a:r>
                      <a:endParaRPr lang="zh-CN" altLang="en-US" sz="1400" strike="sngStrike" dirty="0">
                        <a:solidFill>
                          <a:schemeClr val="bg1"/>
                        </a:solidFill>
                      </a:endParaRPr>
                    </a:p>
                  </a:txBody>
                  <a:tcPr marL="82296" marR="82296" marT="34290" marB="34290">
                    <a:solidFill>
                      <a:schemeClr val="accent1">
                        <a:lumMod val="90000"/>
                      </a:schemeClr>
                    </a:solidFill>
                  </a:tcPr>
                </a:tc>
                <a:tc>
                  <a:txBody>
                    <a:bodyPr/>
                    <a:lstStyle/>
                    <a:p>
                      <a:r>
                        <a:rPr lang="en-US" altLang="zh-CN" sz="1400" strike="sngStrike" dirty="0">
                          <a:solidFill>
                            <a:schemeClr val="bg1"/>
                          </a:solidFill>
                        </a:rPr>
                        <a:t>0</a:t>
                      </a:r>
                      <a:endParaRPr lang="zh-CN" altLang="en-US" sz="1400" strike="sngStrike" dirty="0">
                        <a:solidFill>
                          <a:schemeClr val="bg1"/>
                        </a:solidFill>
                      </a:endParaRPr>
                    </a:p>
                  </a:txBody>
                  <a:tcPr marL="82296" marR="82296" marT="34290" marB="34290">
                    <a:solidFill>
                      <a:schemeClr val="accent1">
                        <a:lumMod val="90000"/>
                      </a:schemeClr>
                    </a:solidFill>
                  </a:tcPr>
                </a:tc>
                <a:tc>
                  <a:txBody>
                    <a:bodyPr/>
                    <a:lstStyle/>
                    <a:p>
                      <a:r>
                        <a:rPr lang="en-US" altLang="zh-CN" sz="1400" dirty="0">
                          <a:solidFill>
                            <a:schemeClr val="bg1"/>
                          </a:solidFill>
                        </a:rPr>
                        <a:t>0</a:t>
                      </a:r>
                      <a:endParaRPr lang="zh-CN" altLang="en-US" sz="1400" dirty="0">
                        <a:solidFill>
                          <a:schemeClr val="bg1"/>
                        </a:solidFill>
                      </a:endParaRPr>
                    </a:p>
                  </a:txBody>
                  <a:tcPr marL="82296" marR="82296" marT="34290" marB="34290">
                    <a:solidFill>
                      <a:schemeClr val="accent1">
                        <a:lumMod val="90000"/>
                      </a:schemeClr>
                    </a:solidFill>
                  </a:tcPr>
                </a:tc>
                <a:tc>
                  <a:txBody>
                    <a:bodyPr/>
                    <a:lstStyle/>
                    <a:p>
                      <a:r>
                        <a:rPr lang="en-US" altLang="zh-CN" sz="1400" strike="sngStrike" dirty="0">
                          <a:solidFill>
                            <a:schemeClr val="bg1"/>
                          </a:solidFill>
                        </a:rPr>
                        <a:t>0</a:t>
                      </a:r>
                      <a:endParaRPr lang="zh-CN" altLang="en-US" sz="1400" strike="sngStrike" dirty="0">
                        <a:solidFill>
                          <a:schemeClr val="bg1"/>
                        </a:solidFill>
                      </a:endParaRPr>
                    </a:p>
                  </a:txBody>
                  <a:tcPr marL="82296" marR="82296" marT="34290" marB="34290">
                    <a:solidFill>
                      <a:schemeClr val="accent1">
                        <a:lumMod val="90000"/>
                      </a:schemeClr>
                    </a:solidFill>
                  </a:tcPr>
                </a:tc>
                <a:tc>
                  <a:txBody>
                    <a:bodyPr/>
                    <a:lstStyle/>
                    <a:p>
                      <a:r>
                        <a:rPr lang="en-US" altLang="zh-CN" sz="1400" strike="sngStrike" dirty="0">
                          <a:solidFill>
                            <a:schemeClr val="bg1"/>
                          </a:solidFill>
                        </a:rPr>
                        <a:t>1</a:t>
                      </a:r>
                      <a:endParaRPr lang="zh-CN" altLang="en-US" sz="1400" strike="sngStrike" dirty="0">
                        <a:solidFill>
                          <a:schemeClr val="bg1"/>
                        </a:solidFill>
                      </a:endParaRPr>
                    </a:p>
                  </a:txBody>
                  <a:tcPr marL="82296" marR="82296" marT="34290" marB="34290">
                    <a:solidFill>
                      <a:schemeClr val="accent1">
                        <a:lumMod val="90000"/>
                      </a:schemeClr>
                    </a:solidFill>
                  </a:tcPr>
                </a:tc>
                <a:tc>
                  <a:txBody>
                    <a:bodyPr/>
                    <a:lstStyle/>
                    <a:p>
                      <a:r>
                        <a:rPr lang="zh-CN" altLang="zh-CN" sz="1400" dirty="0">
                          <a:solidFill>
                            <a:schemeClr val="bg1"/>
                          </a:solidFill>
                        </a:rPr>
                        <a:t>0</a:t>
                      </a:r>
                      <a:endParaRPr lang="zh-CN" altLang="en-US" sz="1400" dirty="0">
                        <a:solidFill>
                          <a:schemeClr val="bg1"/>
                        </a:solidFill>
                      </a:endParaRPr>
                    </a:p>
                  </a:txBody>
                  <a:tcPr marL="82296" marR="82296" marT="34290" marB="34290">
                    <a:solidFill>
                      <a:schemeClr val="accent1">
                        <a:lumMod val="90000"/>
                      </a:schemeClr>
                    </a:solidFill>
                  </a:tcPr>
                </a:tc>
                <a:tc>
                  <a:txBody>
                    <a:bodyPr/>
                    <a:lstStyle/>
                    <a:p>
                      <a:r>
                        <a:rPr lang="zh-CN" altLang="zh-CN" sz="1400" dirty="0">
                          <a:solidFill>
                            <a:schemeClr val="bg1"/>
                          </a:solidFill>
                        </a:rPr>
                        <a:t>1</a:t>
                      </a:r>
                      <a:endParaRPr lang="zh-CN" altLang="en-US" sz="1400" dirty="0">
                        <a:solidFill>
                          <a:schemeClr val="bg1"/>
                        </a:solidFill>
                      </a:endParaRPr>
                    </a:p>
                  </a:txBody>
                  <a:tcPr marL="82296" marR="82296" marT="34290" marB="34290">
                    <a:solidFill>
                      <a:schemeClr val="accent1">
                        <a:lumMod val="90000"/>
                      </a:schemeClr>
                    </a:solidFill>
                  </a:tcPr>
                </a:tc>
                <a:tc>
                  <a:txBody>
                    <a:bodyPr/>
                    <a:lstStyle/>
                    <a:p>
                      <a:r>
                        <a:rPr lang="zh-CN" altLang="zh-CN" sz="1400" dirty="0">
                          <a:solidFill>
                            <a:schemeClr val="bg1"/>
                          </a:solidFill>
                        </a:rPr>
                        <a:t>0</a:t>
                      </a:r>
                      <a:endParaRPr lang="zh-CN" altLang="en-US" sz="1400" dirty="0">
                        <a:solidFill>
                          <a:schemeClr val="bg1"/>
                        </a:solidFill>
                      </a:endParaRPr>
                    </a:p>
                  </a:txBody>
                  <a:tcPr marL="82296" marR="82296" marT="34290" marB="34290">
                    <a:solidFill>
                      <a:schemeClr val="accent1">
                        <a:lumMod val="90000"/>
                      </a:schemeClr>
                    </a:solidFill>
                  </a:tcPr>
                </a:tc>
                <a:tc>
                  <a:txBody>
                    <a:bodyPr/>
                    <a:lstStyle/>
                    <a:p>
                      <a:r>
                        <a:rPr lang="zh-CN" altLang="zh-CN" sz="1400" dirty="0">
                          <a:solidFill>
                            <a:schemeClr val="bg1"/>
                          </a:solidFill>
                        </a:rPr>
                        <a:t>1</a:t>
                      </a:r>
                      <a:endParaRPr lang="zh-CN" altLang="en-US" sz="1400" dirty="0">
                        <a:solidFill>
                          <a:schemeClr val="bg1"/>
                        </a:solidFill>
                      </a:endParaRPr>
                    </a:p>
                  </a:txBody>
                  <a:tcPr marL="82296" marR="82296" marT="34290" marB="34290">
                    <a:solidFill>
                      <a:schemeClr val="accent1">
                        <a:lumMod val="90000"/>
                      </a:schemeClr>
                    </a:solidFill>
                  </a:tcPr>
                </a:tc>
              </a:tr>
            </a:tbl>
          </a:graphicData>
        </a:graphic>
      </p:graphicFrame>
      <p:sp>
        <p:nvSpPr>
          <p:cNvPr id="35" name="矩形 34"/>
          <p:cNvSpPr/>
          <p:nvPr/>
        </p:nvSpPr>
        <p:spPr>
          <a:xfrm>
            <a:off x="34144" y="1917243"/>
            <a:ext cx="907301" cy="339725"/>
          </a:xfrm>
          <a:prstGeom prst="rect">
            <a:avLst/>
          </a:prstGeom>
        </p:spPr>
        <p:txBody>
          <a:bodyPr wrap="square">
            <a:spAutoFit/>
          </a:bodyPr>
          <a:lstStyle/>
          <a:p>
            <a:pPr>
              <a:spcAft>
                <a:spcPts val="0"/>
              </a:spcAft>
            </a:pPr>
            <a:r>
              <a:rPr lang="zh-CN" altLang="en-US" sz="1620" dirty="0">
                <a:solidFill>
                  <a:schemeClr val="accent1">
                    <a:lumMod val="75000"/>
                  </a:schemeClr>
                </a:solidFill>
                <a:latin typeface="华文楷体" panose="02010600040101010101" pitchFamily="2" charset="-122"/>
                <a:ea typeface="华文楷体" panose="02010600040101010101" pitchFamily="2" charset="-122"/>
              </a:rPr>
              <a:t>（互斥）</a:t>
            </a:r>
            <a:endParaRPr lang="zh-CN" altLang="en-US" sz="1620" dirty="0">
              <a:solidFill>
                <a:schemeClr val="accent1">
                  <a:lumMod val="75000"/>
                </a:schemeClr>
              </a:solidFill>
            </a:endParaRPr>
          </a:p>
        </p:txBody>
      </p:sp>
      <p:sp>
        <p:nvSpPr>
          <p:cNvPr id="36" name="矩形 35"/>
          <p:cNvSpPr/>
          <p:nvPr/>
        </p:nvSpPr>
        <p:spPr>
          <a:xfrm>
            <a:off x="148946" y="3538582"/>
            <a:ext cx="1005840" cy="339725"/>
          </a:xfrm>
          <a:prstGeom prst="rect">
            <a:avLst/>
          </a:prstGeom>
        </p:spPr>
        <p:txBody>
          <a:bodyPr wrap="none">
            <a:spAutoFit/>
          </a:bodyPr>
          <a:lstStyle/>
          <a:p>
            <a:pPr>
              <a:spcAft>
                <a:spcPts val="0"/>
              </a:spcAft>
            </a:pPr>
            <a:r>
              <a:rPr lang="zh-CN" altLang="en-US" sz="1620" dirty="0">
                <a:solidFill>
                  <a:srgbClr val="72BFC5"/>
                </a:solidFill>
                <a:latin typeface="华文楷体" panose="02010600040101010101" pitchFamily="2" charset="-122"/>
                <a:ea typeface="华文楷体" panose="02010600040101010101" pitchFamily="2" charset="-122"/>
              </a:rPr>
              <a:t>（要求）</a:t>
            </a:r>
            <a:endParaRPr lang="zh-CN" altLang="en-US" sz="1620" dirty="0">
              <a:solidFill>
                <a:srgbClr val="72BFC5"/>
              </a:solidFill>
            </a:endParaRPr>
          </a:p>
        </p:txBody>
      </p:sp>
      <p:sp>
        <p:nvSpPr>
          <p:cNvPr id="37" name="右箭头 36"/>
          <p:cNvSpPr/>
          <p:nvPr/>
        </p:nvSpPr>
        <p:spPr>
          <a:xfrm>
            <a:off x="3637123" y="2659442"/>
            <a:ext cx="722131" cy="424732"/>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1"/>
          <a:stretch>
            <a:fillRect/>
          </a:stretch>
        </p:blipFill>
        <p:spPr>
          <a:xfrm>
            <a:off x="268326" y="1107448"/>
            <a:ext cx="6236170" cy="3805271"/>
          </a:xfrm>
          <a:prstGeom prst="rect">
            <a:avLst/>
          </a:prstGeom>
        </p:spPr>
      </p:pic>
      <p:sp>
        <p:nvSpPr>
          <p:cNvPr id="2" name="标题 1"/>
          <p:cNvSpPr>
            <a:spLocks noGrp="1"/>
          </p:cNvSpPr>
          <p:nvPr>
            <p:ph type="title"/>
          </p:nvPr>
        </p:nvSpPr>
        <p:spPr/>
        <p:txBody>
          <a:bodyPr/>
          <a:lstStyle/>
          <a:p>
            <a:pPr>
              <a:spcAft>
                <a:spcPts val="0"/>
              </a:spcAft>
            </a:pPr>
            <a:r>
              <a:rPr lang="zh-CN" altLang="en-US" dirty="0"/>
              <a:t>因果图方法</a:t>
            </a:r>
            <a:r>
              <a:rPr kumimoji="1" lang="zh-CN" altLang="en-US" sz="2800" b="1" dirty="0">
                <a:solidFill>
                  <a:srgbClr val="0070C0"/>
                </a:solidFill>
                <a:latin typeface="微软雅黑" panose="020B0503020204020204" pitchFamily="34" charset="-122"/>
                <a:ea typeface="微软雅黑" panose="020B0503020204020204" pitchFamily="34" charset="-122"/>
              </a:rPr>
              <a:t>设计工具</a:t>
            </a:r>
            <a:endParaRPr kumimoji="1" lang="zh-CN" altLang="en-US" dirty="0"/>
          </a:p>
        </p:txBody>
      </p:sp>
      <p:sp>
        <p:nvSpPr>
          <p:cNvPr id="4" name="矩形 4"/>
          <p:cNvSpPr>
            <a:spLocks noChangeArrowheads="1"/>
          </p:cNvSpPr>
          <p:nvPr/>
        </p:nvSpPr>
        <p:spPr bwMode="auto">
          <a:xfrm>
            <a:off x="2612806" y="804667"/>
            <a:ext cx="2992755" cy="339725"/>
          </a:xfrm>
          <a:prstGeom prst="rect">
            <a:avLst/>
          </a:prstGeom>
          <a:noFill/>
          <a:ln>
            <a:noFill/>
          </a:ln>
        </p:spPr>
        <p:txBody>
          <a:bodyPr wrap="none">
            <a:spAutoFit/>
          </a:bodyPr>
          <a:lstStyle/>
          <a:p>
            <a:pPr>
              <a:spcAft>
                <a:spcPts val="0"/>
              </a:spcAft>
            </a:pPr>
            <a:r>
              <a:rPr lang="en-US" altLang="zh-CN" sz="1620" dirty="0" err="1"/>
              <a:t>BenderRBT</a:t>
            </a:r>
            <a:r>
              <a:rPr lang="en-US" altLang="zh-CN" sz="1620" dirty="0"/>
              <a:t> Cause-Effect Graphing</a:t>
            </a:r>
            <a:endParaRPr lang="zh-CN" altLang="en-US" sz="1620" dirty="0"/>
          </a:p>
        </p:txBody>
      </p:sp>
      <p:sp>
        <p:nvSpPr>
          <p:cNvPr id="15" name="矩形 7"/>
          <p:cNvSpPr>
            <a:spLocks noChangeArrowheads="1"/>
          </p:cNvSpPr>
          <p:nvPr/>
        </p:nvSpPr>
        <p:spPr bwMode="auto">
          <a:xfrm>
            <a:off x="3239166" y="4637074"/>
            <a:ext cx="4000620" cy="275590"/>
          </a:xfrm>
          <a:prstGeom prst="rect">
            <a:avLst/>
          </a:prstGeom>
          <a:noFill/>
          <a:ln>
            <a:noFill/>
          </a:ln>
        </p:spPr>
        <p:txBody>
          <a:bodyPr wrap="square">
            <a:spAutoFit/>
          </a:bodyPr>
          <a:lstStyle/>
          <a:p>
            <a:pPr algn="ctr">
              <a:spcAft>
                <a:spcPts val="0"/>
              </a:spcAft>
            </a:pPr>
            <a:r>
              <a:rPr lang="en-US" altLang="zh-CN" sz="1200" dirty="0">
                <a:hlinkClick r:id="rId2"/>
              </a:rPr>
              <a:t>http://www.benderrbt.com/bendersoftware.htm#over</a:t>
            </a:r>
            <a:endParaRPr lang="zh-CN" altLang="en-US" sz="1200" dirty="0"/>
          </a:p>
        </p:txBody>
      </p:sp>
      <p:pic>
        <p:nvPicPr>
          <p:cNvPr id="39" name="图片 5" descr="Bender2.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756190" y="1107448"/>
            <a:ext cx="2194560" cy="3464719"/>
          </a:xfrm>
          <a:prstGeom prst="rect">
            <a:avLst/>
          </a:prstGeom>
          <a:noFill/>
          <a:ln>
            <a:noFill/>
          </a:ln>
        </p:spPr>
      </p:pic>
    </p:spTree>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en-US" altLang="zh-CN" dirty="0"/>
              <a:t>3.3.3</a:t>
            </a:r>
            <a:r>
              <a:rPr lang="zh-CN" altLang="en-US" dirty="0"/>
              <a:t> </a:t>
            </a:r>
            <a:r>
              <a:rPr lang="en-US" altLang="zh-CN" dirty="0"/>
              <a:t>Pairwise</a:t>
            </a:r>
            <a:r>
              <a:rPr lang="zh-CN" altLang="en-US" dirty="0"/>
              <a:t>方法</a:t>
            </a:r>
            <a:endParaRPr kumimoji="1" lang="zh-CN" altLang="en-US" dirty="0"/>
          </a:p>
        </p:txBody>
      </p:sp>
      <p:sp>
        <p:nvSpPr>
          <p:cNvPr id="4" name="Rectangle 3"/>
          <p:cNvSpPr txBox="1">
            <a:spLocks noChangeArrowheads="1"/>
          </p:cNvSpPr>
          <p:nvPr/>
        </p:nvSpPr>
        <p:spPr>
          <a:xfrm>
            <a:off x="168470" y="1036347"/>
            <a:ext cx="8807059" cy="1801121"/>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indent="-266700" eaLnBrk="0" hangingPunct="0">
              <a:lnSpc>
                <a:spcPct val="150000"/>
              </a:lnSpc>
              <a:spcBef>
                <a:spcPct val="0"/>
              </a:spcBef>
              <a:spcAft>
                <a:spcPts val="0"/>
              </a:spcAft>
              <a:buClr>
                <a:srgbClr val="91AC4E"/>
              </a:buClr>
              <a:buSzPct val="80000"/>
              <a:buFont typeface="Wingdings" panose="05000000000000000000" pitchFamily="2" charset="2"/>
              <a:buChar char="p"/>
              <a:defRPr/>
            </a:pPr>
            <a:r>
              <a:rPr lang="zh-CN" altLang="en-US" sz="1600" b="1" dirty="0">
                <a:effectLst>
                  <a:outerShdw blurRad="38100" dist="38100" dir="2700000" algn="tl">
                    <a:srgbClr val="FFFFFF"/>
                  </a:outerShdw>
                </a:effectLst>
                <a:latin typeface="宋体" panose="02010600030101010101" pitchFamily="2" charset="-122"/>
                <a:ea typeface="宋体" panose="02010600030101010101" pitchFamily="2" charset="-122"/>
              </a:rPr>
              <a:t>背景：</a:t>
            </a:r>
            <a:r>
              <a:rPr lang="zh-CN" altLang="en-US" sz="1600" dirty="0">
                <a:effectLst>
                  <a:outerShdw blurRad="38100" dist="38100" dir="2700000" algn="tl">
                    <a:srgbClr val="FFFFFF"/>
                  </a:outerShdw>
                </a:effectLst>
                <a:latin typeface="宋体" panose="02010600030101010101" pitchFamily="2" charset="-122"/>
                <a:ea typeface="宋体" panose="02010600030101010101" pitchFamily="2" charset="-122"/>
              </a:rPr>
              <a:t>大部分缺陷是在两个变量取值冲突的测试时被发现的 </a:t>
            </a:r>
            <a:endParaRPr lang="en-US" altLang="zh-CN" sz="1600" dirty="0">
              <a:effectLst>
                <a:outerShdw blurRad="38100" dist="38100" dir="2700000" algn="tl">
                  <a:srgbClr val="FFFFFF"/>
                </a:outerShdw>
              </a:effectLst>
              <a:latin typeface="宋体" panose="02010600030101010101" pitchFamily="2" charset="-122"/>
              <a:ea typeface="宋体" panose="02010600030101010101" pitchFamily="2" charset="-122"/>
            </a:endParaRPr>
          </a:p>
          <a:p>
            <a:pPr marL="266700" indent="-266700" eaLnBrk="0" hangingPunct="0">
              <a:lnSpc>
                <a:spcPct val="150000"/>
              </a:lnSpc>
              <a:spcBef>
                <a:spcPct val="0"/>
              </a:spcBef>
              <a:buClr>
                <a:srgbClr val="91AC4E"/>
              </a:buClr>
              <a:buSzPct val="80000"/>
              <a:buFont typeface="Wingdings" panose="05000000000000000000" pitchFamily="2" charset="2"/>
              <a:buChar char="p"/>
              <a:defRPr/>
            </a:pPr>
            <a:r>
              <a:rPr lang="zh-CN" altLang="en-US" sz="1600" b="1" dirty="0">
                <a:effectLst>
                  <a:outerShdw blurRad="38100" dist="38100" dir="2700000" algn="tl">
                    <a:srgbClr val="FFFFFF"/>
                  </a:outerShdw>
                </a:effectLst>
                <a:latin typeface="宋体" panose="02010600030101010101" pitchFamily="2" charset="-122"/>
                <a:ea typeface="宋体" panose="02010600030101010101" pitchFamily="2" charset="-122"/>
              </a:rPr>
              <a:t>处理的问题</a:t>
            </a:r>
            <a:r>
              <a:rPr lang="zh-CN" altLang="en-US" sz="1600" dirty="0">
                <a:effectLst>
                  <a:outerShdw blurRad="38100" dist="38100" dir="2700000" algn="tl">
                    <a:srgbClr val="FFFFFF"/>
                  </a:outerShdw>
                </a:effectLst>
                <a:latin typeface="宋体" panose="02010600030101010101" pitchFamily="2" charset="-122"/>
                <a:ea typeface="宋体" panose="02010600030101010101" pitchFamily="2" charset="-122"/>
              </a:rPr>
              <a:t>：多个变量、每个变量有多个取值的组合</a:t>
            </a:r>
            <a:r>
              <a:rPr lang="zh-CN" altLang="en-US" sz="16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数太大</a:t>
            </a:r>
            <a:r>
              <a:rPr lang="zh-CN" altLang="en-US" sz="1400" dirty="0">
                <a:solidFill>
                  <a:schemeClr val="tx1">
                    <a:lumMod val="50000"/>
                    <a:lumOff val="50000"/>
                  </a:schemeClr>
                </a:solidFill>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（不再是条件成立、不成立两种情况）</a:t>
            </a:r>
            <a:endParaRPr lang="en-US" altLang="zh-CN" sz="1400" dirty="0">
              <a:solidFill>
                <a:schemeClr val="tx1">
                  <a:lumMod val="50000"/>
                  <a:lumOff val="50000"/>
                </a:schemeClr>
              </a:solidFill>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lnSpc>
                <a:spcPct val="150000"/>
              </a:lnSpc>
              <a:spcBef>
                <a:spcPct val="0"/>
              </a:spcBef>
              <a:buClr>
                <a:srgbClr val="91AC4E"/>
              </a:buClr>
              <a:buSzPct val="80000"/>
              <a:buFont typeface="Wingdings" panose="05000000000000000000" pitchFamily="2" charset="2"/>
              <a:buChar char="p"/>
              <a:defRPr/>
            </a:pPr>
            <a:r>
              <a:rPr lang="zh-CN" altLang="en-US" sz="1800" b="1" dirty="0">
                <a:effectLst>
                  <a:outerShdw blurRad="38100" dist="38100" dir="2700000" algn="tl">
                    <a:srgbClr val="FFFFFF"/>
                  </a:outerShdw>
                </a:effectLst>
                <a:latin typeface="微软雅黑" panose="020B0503020204020204" pitchFamily="34" charset="-122"/>
                <a:ea typeface="微软雅黑" panose="020B0503020204020204" pitchFamily="34" charset="-122"/>
                <a:cs typeface="宋体" panose="02010600030101010101" pitchFamily="2" charset="-122"/>
              </a:rPr>
              <a:t>定义</a:t>
            </a:r>
            <a:r>
              <a:rPr lang="zh-CN" altLang="en-US" sz="16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：确保某个变量取值和另一个变量取值</a:t>
            </a:r>
            <a:r>
              <a:rPr lang="zh-CN" altLang="en-US" sz="16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成对出现</a:t>
            </a:r>
            <a:r>
              <a:rPr lang="zh-CN" altLang="en-US" sz="16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都会被覆盖</a:t>
            </a:r>
            <a:endParaRPr lang="en-US" altLang="zh-CN" sz="16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lnSpc>
                <a:spcPct val="150000"/>
              </a:lnSpc>
              <a:spcBef>
                <a:spcPct val="0"/>
              </a:spcBef>
              <a:buClr>
                <a:srgbClr val="91AC4E"/>
              </a:buClr>
              <a:buSzPct val="80000"/>
              <a:buFont typeface="Wingdings" panose="05000000000000000000" pitchFamily="2" charset="2"/>
              <a:buChar char="p"/>
              <a:defRPr/>
            </a:pPr>
            <a:r>
              <a:rPr lang="zh-CN" altLang="en-US" sz="16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效果：可大幅度降低组合的数量</a:t>
            </a:r>
            <a:endParaRPr lang="zh-CN" altLang="en-US" sz="16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1"/>
          <a:stretch>
            <a:fillRect/>
          </a:stretch>
        </p:blipFill>
        <p:spPr>
          <a:xfrm>
            <a:off x="3515985" y="2260430"/>
            <a:ext cx="4293096" cy="2349277"/>
          </a:xfrm>
          <a:prstGeom prst="rect">
            <a:avLst/>
          </a:prstGeom>
        </p:spPr>
      </p:pic>
      <p:sp>
        <p:nvSpPr>
          <p:cNvPr id="8" name="文本框 7"/>
          <p:cNvSpPr txBox="1"/>
          <p:nvPr/>
        </p:nvSpPr>
        <p:spPr>
          <a:xfrm>
            <a:off x="1011026" y="675840"/>
            <a:ext cx="1581346" cy="368300"/>
          </a:xfrm>
          <a:prstGeom prst="rect">
            <a:avLst/>
          </a:prstGeom>
          <a:noFill/>
        </p:spPr>
        <p:txBody>
          <a:bodyPr wrap="square">
            <a:spAutoFit/>
          </a:bodyPr>
          <a:lstStyle/>
          <a:p>
            <a:pPr>
              <a:spcAft>
                <a:spcPts val="0"/>
              </a:spcAft>
            </a:pPr>
            <a:r>
              <a:rPr lang="zh-CN" altLang="en-US" sz="1800" dirty="0">
                <a:solidFill>
                  <a:srgbClr val="435CC8"/>
                </a:solidFill>
                <a:latin typeface="微软雅黑" panose="020B0503020204020204" pitchFamily="34" charset="-122"/>
                <a:ea typeface="微软雅黑" panose="020B0503020204020204" pitchFamily="34" charset="-122"/>
              </a:rPr>
              <a:t>（两两组合）</a:t>
            </a:r>
            <a:endParaRPr lang="zh-CN" altLang="en-US" dirty="0">
              <a:solidFill>
                <a:srgbClr val="435CC8"/>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en-US" altLang="zh-CN" dirty="0"/>
              <a:t>5.</a:t>
            </a:r>
            <a:r>
              <a:rPr lang="zh-CN" altLang="en-US" dirty="0"/>
              <a:t> </a:t>
            </a:r>
            <a:r>
              <a:rPr lang="en-US" altLang="zh-CN" dirty="0"/>
              <a:t>Pairwise</a:t>
            </a:r>
            <a:r>
              <a:rPr lang="zh-CN" altLang="en-US" dirty="0"/>
              <a:t>具体示例</a:t>
            </a:r>
            <a:endParaRPr kumimoji="1" lang="zh-CN" altLang="en-US" dirty="0"/>
          </a:p>
        </p:txBody>
      </p:sp>
      <p:sp>
        <p:nvSpPr>
          <p:cNvPr id="4" name="Rectangle 3"/>
          <p:cNvSpPr txBox="1">
            <a:spLocks noChangeArrowheads="1"/>
          </p:cNvSpPr>
          <p:nvPr/>
        </p:nvSpPr>
        <p:spPr>
          <a:xfrm>
            <a:off x="443029" y="1559112"/>
            <a:ext cx="2328452" cy="1235513"/>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indent="-266700" eaLnBrk="0" hangingPunct="0">
              <a:lnSpc>
                <a:spcPct val="150000"/>
              </a:lnSpc>
              <a:spcBef>
                <a:spcPct val="0"/>
              </a:spcBef>
              <a:spcAft>
                <a:spcPts val="0"/>
              </a:spcAft>
              <a:buClr>
                <a:srgbClr val="91AC4E"/>
              </a:buClr>
              <a:buSzPct val="80000"/>
              <a:buFont typeface="Wingdings" panose="05000000000000000000" pitchFamily="2" charset="2"/>
              <a:buChar char="p"/>
              <a:defRPr/>
            </a:pP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A1</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A2</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A3</a:t>
            </a:r>
            <a:endPar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endParaRPr>
          </a:p>
          <a:p>
            <a:pPr marL="266700" indent="-266700" eaLnBrk="0" hangingPunct="0">
              <a:lnSpc>
                <a:spcPct val="150000"/>
              </a:lnSpc>
              <a:spcBef>
                <a:spcPts val="0"/>
              </a:spcBef>
              <a:spcAft>
                <a:spcPts val="0"/>
              </a:spcAft>
              <a:buClr>
                <a:srgbClr val="91AC4E"/>
              </a:buClr>
              <a:buSzPct val="80000"/>
              <a:buFont typeface="Wingdings" panose="05000000000000000000" pitchFamily="2" charset="2"/>
              <a:buChar char="p"/>
              <a:defRPr/>
            </a:pP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B</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B1</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B2</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B3</a:t>
            </a:r>
            <a:endPar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endParaRPr>
          </a:p>
          <a:p>
            <a:pPr marL="266700" indent="-266700" eaLnBrk="0" hangingPunct="0">
              <a:lnSpc>
                <a:spcPct val="150000"/>
              </a:lnSpc>
              <a:spcBef>
                <a:spcPts val="0"/>
              </a:spcBef>
              <a:buClr>
                <a:srgbClr val="91AC4E"/>
              </a:buClr>
              <a:buSzPct val="80000"/>
              <a:buFont typeface="Wingdings" panose="05000000000000000000" pitchFamily="2" charset="2"/>
              <a:buChar char="p"/>
              <a:defRPr/>
            </a:pP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C</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C1</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C2</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C3</a:t>
            </a:r>
            <a:endPar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endParaRPr>
          </a:p>
        </p:txBody>
      </p:sp>
      <p:sp>
        <p:nvSpPr>
          <p:cNvPr id="8" name="文本框 7"/>
          <p:cNvSpPr txBox="1"/>
          <p:nvPr/>
        </p:nvSpPr>
        <p:spPr>
          <a:xfrm>
            <a:off x="1011026" y="675840"/>
            <a:ext cx="1581346" cy="368300"/>
          </a:xfrm>
          <a:prstGeom prst="rect">
            <a:avLst/>
          </a:prstGeom>
          <a:noFill/>
        </p:spPr>
        <p:txBody>
          <a:bodyPr wrap="square">
            <a:spAutoFit/>
          </a:bodyPr>
          <a:lstStyle/>
          <a:p>
            <a:pPr>
              <a:spcAft>
                <a:spcPts val="0"/>
              </a:spcAft>
            </a:pPr>
            <a:r>
              <a:rPr lang="zh-CN" altLang="en-US" sz="1800" dirty="0">
                <a:solidFill>
                  <a:srgbClr val="435CC8"/>
                </a:solidFill>
                <a:latin typeface="微软雅黑" panose="020B0503020204020204" pitchFamily="34" charset="-122"/>
                <a:ea typeface="微软雅黑" panose="020B0503020204020204" pitchFamily="34" charset="-122"/>
              </a:rPr>
              <a:t>（两两组合）</a:t>
            </a:r>
            <a:endParaRPr lang="zh-CN" altLang="en-US" dirty="0">
              <a:solidFill>
                <a:srgbClr val="435CC8"/>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43029" y="3179738"/>
            <a:ext cx="2697480" cy="368300"/>
          </a:xfrm>
          <a:prstGeom prst="rect">
            <a:avLst/>
          </a:prstGeom>
          <a:noFill/>
        </p:spPr>
        <p:txBody>
          <a:bodyPr wrap="none" rtlCol="0">
            <a:spAutoFit/>
          </a:bodyPr>
          <a:lstStyle/>
          <a:p>
            <a:pPr>
              <a:spcAft>
                <a:spcPts val="0"/>
              </a:spcAft>
            </a:pPr>
            <a:r>
              <a:rPr kumimoji="1" lang="zh-CN" altLang="en-US" dirty="0">
                <a:solidFill>
                  <a:srgbClr val="C00000"/>
                </a:solidFill>
                <a:latin typeface="微软雅黑" panose="020B0503020204020204" pitchFamily="34" charset="-122"/>
                <a:ea typeface="微软雅黑" panose="020B0503020204020204" pitchFamily="34" charset="-122"/>
              </a:rPr>
              <a:t>完全组合测试数是多少？</a:t>
            </a:r>
            <a:endParaRPr kumimoji="1" lang="zh-CN" altLang="en-US" dirty="0">
              <a:solidFill>
                <a:srgbClr val="C0000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786650" y="648404"/>
            <a:ext cx="2011680" cy="368300"/>
          </a:xfrm>
          <a:prstGeom prst="rect">
            <a:avLst/>
          </a:prstGeom>
          <a:noFill/>
        </p:spPr>
        <p:txBody>
          <a:bodyPr wrap="none" rtlCol="0">
            <a:spAutoFit/>
          </a:bodyPr>
          <a:lstStyle/>
          <a:p>
            <a:pPr>
              <a:spcAft>
                <a:spcPts val="0"/>
              </a:spcAft>
            </a:pPr>
            <a:r>
              <a:rPr kumimoji="1" lang="zh-CN" altLang="en-US" dirty="0">
                <a:solidFill>
                  <a:srgbClr val="C00000"/>
                </a:solidFill>
                <a:latin typeface="微软雅黑" panose="020B0503020204020204" pitchFamily="34" charset="-122"/>
                <a:ea typeface="微软雅黑" panose="020B0503020204020204" pitchFamily="34" charset="-122"/>
              </a:rPr>
              <a:t>开始两两组合设计</a:t>
            </a:r>
            <a:endParaRPr kumimoji="1" lang="zh-CN" altLang="en-US" dirty="0">
              <a:solidFill>
                <a:srgbClr val="C00000"/>
              </a:solidFill>
              <a:latin typeface="微软雅黑" panose="020B0503020204020204" pitchFamily="34" charset="-122"/>
              <a:ea typeface="微软雅黑" panose="020B0503020204020204" pitchFamily="34" charset="-122"/>
            </a:endParaRPr>
          </a:p>
        </p:txBody>
      </p:sp>
      <p:sp>
        <p:nvSpPr>
          <p:cNvPr id="9" name="Rectangle 3"/>
          <p:cNvSpPr txBox="1">
            <a:spLocks noChangeArrowheads="1"/>
          </p:cNvSpPr>
          <p:nvPr/>
        </p:nvSpPr>
        <p:spPr>
          <a:xfrm>
            <a:off x="4852638" y="954471"/>
            <a:ext cx="2328452" cy="1235513"/>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indent="-266700" eaLnBrk="0" hangingPunct="0">
              <a:lnSpc>
                <a:spcPct val="150000"/>
              </a:lnSpc>
              <a:spcBef>
                <a:spcPct val="0"/>
              </a:spcBef>
              <a:spcAft>
                <a:spcPts val="0"/>
              </a:spcAft>
              <a:buClr>
                <a:srgbClr val="91AC4E"/>
              </a:buClr>
              <a:buSzPct val="80000"/>
              <a:buFont typeface="Wingdings" panose="05000000000000000000"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A1</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B1</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C1</a:t>
            </a:r>
            <a:endPar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endParaRPr>
          </a:p>
          <a:p>
            <a:pPr marL="266700" indent="-266700" eaLnBrk="0" hangingPunct="0">
              <a:lnSpc>
                <a:spcPct val="150000"/>
              </a:lnSpc>
              <a:spcBef>
                <a:spcPts val="0"/>
              </a:spcBef>
              <a:spcAft>
                <a:spcPts val="0"/>
              </a:spcAft>
              <a:buClr>
                <a:srgbClr val="91AC4E"/>
              </a:buClr>
              <a:buSzPct val="80000"/>
              <a:buFont typeface="Wingdings" panose="05000000000000000000"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A1</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B2</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C2</a:t>
            </a:r>
            <a:endPar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endParaRPr>
          </a:p>
          <a:p>
            <a:pPr marL="266700" indent="-266700" eaLnBrk="0" hangingPunct="0">
              <a:lnSpc>
                <a:spcPct val="150000"/>
              </a:lnSpc>
              <a:spcBef>
                <a:spcPts val="0"/>
              </a:spcBef>
              <a:buClr>
                <a:srgbClr val="91AC4E"/>
              </a:buClr>
              <a:buSzPct val="80000"/>
              <a:buFont typeface="Wingdings" panose="05000000000000000000"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A1</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B3</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C3</a:t>
            </a:r>
            <a:endPar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endParaRPr>
          </a:p>
        </p:txBody>
      </p:sp>
      <p:sp>
        <p:nvSpPr>
          <p:cNvPr id="10" name="Rectangle 3"/>
          <p:cNvSpPr txBox="1">
            <a:spLocks noChangeArrowheads="1"/>
          </p:cNvSpPr>
          <p:nvPr/>
        </p:nvSpPr>
        <p:spPr>
          <a:xfrm>
            <a:off x="4852638" y="2189984"/>
            <a:ext cx="2328452" cy="1235513"/>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indent="-266700" eaLnBrk="0" hangingPunct="0">
              <a:lnSpc>
                <a:spcPct val="150000"/>
              </a:lnSpc>
              <a:spcBef>
                <a:spcPct val="0"/>
              </a:spcBef>
              <a:spcAft>
                <a:spcPts val="0"/>
              </a:spcAft>
              <a:buClr>
                <a:srgbClr val="91AC4E"/>
              </a:buClr>
              <a:buSzPct val="80000"/>
              <a:buFont typeface="Wingdings" panose="05000000000000000000"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A2</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B1</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C2</a:t>
            </a:r>
            <a:endPar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endParaRPr>
          </a:p>
          <a:p>
            <a:pPr marL="266700" indent="-266700" eaLnBrk="0" hangingPunct="0">
              <a:lnSpc>
                <a:spcPct val="150000"/>
              </a:lnSpc>
              <a:spcBef>
                <a:spcPts val="0"/>
              </a:spcBef>
              <a:spcAft>
                <a:spcPts val="0"/>
              </a:spcAft>
              <a:buClr>
                <a:srgbClr val="91AC4E"/>
              </a:buClr>
              <a:buSzPct val="80000"/>
              <a:buFont typeface="Wingdings" panose="05000000000000000000"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A2</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B2</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C3</a:t>
            </a:r>
            <a:endPar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endParaRPr>
          </a:p>
          <a:p>
            <a:pPr marL="266700" indent="-266700" eaLnBrk="0" hangingPunct="0">
              <a:lnSpc>
                <a:spcPct val="150000"/>
              </a:lnSpc>
              <a:spcBef>
                <a:spcPts val="0"/>
              </a:spcBef>
              <a:buClr>
                <a:srgbClr val="91AC4E"/>
              </a:buClr>
              <a:buSzPct val="80000"/>
              <a:buFont typeface="Wingdings" panose="05000000000000000000"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A2</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B3</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C1</a:t>
            </a:r>
            <a:endPar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endParaRPr>
          </a:p>
        </p:txBody>
      </p:sp>
      <p:sp>
        <p:nvSpPr>
          <p:cNvPr id="11" name="Rectangle 3"/>
          <p:cNvSpPr txBox="1">
            <a:spLocks noChangeArrowheads="1"/>
          </p:cNvSpPr>
          <p:nvPr/>
        </p:nvSpPr>
        <p:spPr>
          <a:xfrm>
            <a:off x="4852638" y="3425497"/>
            <a:ext cx="2328452" cy="1235513"/>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indent="-266700" eaLnBrk="0" hangingPunct="0">
              <a:lnSpc>
                <a:spcPct val="150000"/>
              </a:lnSpc>
              <a:spcBef>
                <a:spcPct val="0"/>
              </a:spcBef>
              <a:spcAft>
                <a:spcPts val="0"/>
              </a:spcAft>
              <a:buClr>
                <a:srgbClr val="91AC4E"/>
              </a:buClr>
              <a:buSzPct val="80000"/>
              <a:buFont typeface="Wingdings" panose="05000000000000000000"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A3</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B1</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C3</a:t>
            </a:r>
            <a:endPar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endParaRPr>
          </a:p>
          <a:p>
            <a:pPr marL="266700" indent="-266700" eaLnBrk="0" hangingPunct="0">
              <a:lnSpc>
                <a:spcPct val="150000"/>
              </a:lnSpc>
              <a:spcBef>
                <a:spcPts val="0"/>
              </a:spcBef>
              <a:spcAft>
                <a:spcPts val="0"/>
              </a:spcAft>
              <a:buClr>
                <a:srgbClr val="91AC4E"/>
              </a:buClr>
              <a:buSzPct val="80000"/>
              <a:buFont typeface="Wingdings" panose="05000000000000000000"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A3</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B2</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C1</a:t>
            </a:r>
            <a:endPar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endParaRPr>
          </a:p>
          <a:p>
            <a:pPr marL="266700" indent="-266700" eaLnBrk="0" hangingPunct="0">
              <a:lnSpc>
                <a:spcPct val="150000"/>
              </a:lnSpc>
              <a:spcBef>
                <a:spcPts val="0"/>
              </a:spcBef>
              <a:buClr>
                <a:srgbClr val="91AC4E"/>
              </a:buClr>
              <a:buSzPct val="80000"/>
              <a:buFont typeface="Wingdings" panose="05000000000000000000"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A3</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B3</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C2</a:t>
            </a:r>
            <a:endPar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p:tgtEl>
                                          <p:spTgt spid="9"/>
                                        </p:tgtEl>
                                        <p:attrNameLst>
                                          <p:attrName>ppt_y</p:attrName>
                                        </p:attrNameLst>
                                      </p:cBhvr>
                                      <p:tavLst>
                                        <p:tav tm="0">
                                          <p:val>
                                            <p:strVal val="#ppt_y+#ppt_h*1.125000"/>
                                          </p:val>
                                        </p:tav>
                                        <p:tav tm="100000">
                                          <p:val>
                                            <p:strVal val="#ppt_y"/>
                                          </p:val>
                                        </p:tav>
                                      </p:tavLst>
                                    </p:anim>
                                    <p:animEffect transition="in" filter="wipe(up)">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p:tgtEl>
                                          <p:spTgt spid="10"/>
                                        </p:tgtEl>
                                        <p:attrNameLst>
                                          <p:attrName>ppt_y</p:attrName>
                                        </p:attrNameLst>
                                      </p:cBhvr>
                                      <p:tavLst>
                                        <p:tav tm="0">
                                          <p:val>
                                            <p:strVal val="#ppt_y+#ppt_h*1.125000"/>
                                          </p:val>
                                        </p:tav>
                                        <p:tav tm="100000">
                                          <p:val>
                                            <p:strVal val="#ppt_y"/>
                                          </p:val>
                                        </p:tav>
                                      </p:tavLst>
                                    </p:anim>
                                    <p:animEffect transition="in" filter="wipe(up)">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p:tgtEl>
                                          <p:spTgt spid="11"/>
                                        </p:tgtEl>
                                        <p:attrNameLst>
                                          <p:attrName>ppt_y</p:attrName>
                                        </p:attrNameLst>
                                      </p:cBhvr>
                                      <p:tavLst>
                                        <p:tav tm="0">
                                          <p:val>
                                            <p:strVal val="#ppt_y+#ppt_h*1.125000"/>
                                          </p:val>
                                        </p:tav>
                                        <p:tav tm="100000">
                                          <p:val>
                                            <p:strVal val="#ppt_y"/>
                                          </p:val>
                                        </p:tav>
                                      </p:tavLst>
                                    </p:anim>
                                    <p:animEffect transition="in" filter="wipe(up)">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en-US" altLang="zh-CN" dirty="0"/>
              <a:t>Pairwise</a:t>
            </a:r>
            <a:r>
              <a:rPr lang="zh-CN" altLang="en-US" dirty="0"/>
              <a:t>处理更复杂的情况</a:t>
            </a:r>
            <a:endParaRPr kumimoji="1" lang="zh-CN" altLang="en-US" dirty="0"/>
          </a:p>
        </p:txBody>
      </p:sp>
      <p:sp>
        <p:nvSpPr>
          <p:cNvPr id="3" name="矩形 2"/>
          <p:cNvSpPr/>
          <p:nvPr/>
        </p:nvSpPr>
        <p:spPr>
          <a:xfrm>
            <a:off x="174793" y="1273157"/>
            <a:ext cx="4397207" cy="2346325"/>
          </a:xfrm>
          <a:prstGeom prst="rect">
            <a:avLst/>
          </a:prstGeom>
          <a:noFill/>
        </p:spPr>
        <p:txBody>
          <a:bodyPr wrap="square">
            <a:spAutoFit/>
          </a:bodyPr>
          <a:lstStyle/>
          <a:p>
            <a:pPr marL="316230" indent="-316230" eaLnBrk="0" hangingPunct="0">
              <a:lnSpc>
                <a:spcPct val="130000"/>
              </a:lnSpc>
              <a:spcBef>
                <a:spcPct val="30000"/>
              </a:spcBef>
              <a:spcAft>
                <a:spcPts val="0"/>
              </a:spcAft>
              <a:buClr>
                <a:srgbClr val="91AC4E"/>
              </a:buClr>
              <a:buSzPct val="80000"/>
              <a:buFont typeface="Wingdings" panose="05000000000000000000" pitchFamily="2" charset="2"/>
              <a:buChar char="p"/>
              <a:defRPr/>
            </a:pPr>
            <a:r>
              <a:rPr lang="zh-CN" altLang="zh-CN"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曝光值</a:t>
            </a:r>
            <a:r>
              <a:rPr lang="zh-CN" altLang="en-US"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a:t>
            </a:r>
            <a:r>
              <a:rPr lang="en-US" altLang="zh-TW"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-2.0</a:t>
            </a:r>
            <a:r>
              <a:rPr lang="zh-TW" altLang="en-US"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a:t>
            </a:r>
            <a:r>
              <a:rPr lang="en-US" altLang="zh-TW"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-1.5</a:t>
            </a:r>
            <a:r>
              <a:rPr lang="zh-TW" altLang="en-US"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a:t>
            </a:r>
            <a:r>
              <a:rPr lang="en-US" altLang="zh-TW"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-1</a:t>
            </a:r>
            <a:r>
              <a:rPr lang="zh-TW" altLang="en-US"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a:t>
            </a:r>
            <a:r>
              <a:rPr lang="en-US" altLang="zh-TW"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-0.5</a:t>
            </a:r>
            <a:r>
              <a:rPr lang="zh-CN" altLang="en-US"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 </a:t>
            </a:r>
            <a:r>
              <a:rPr lang="zh-TW" altLang="en-US"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和 </a:t>
            </a:r>
            <a:r>
              <a:rPr lang="en-US" altLang="zh-TW"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+0.5</a:t>
            </a:r>
            <a:r>
              <a:rPr lang="zh-TW" altLang="en-US"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a:t>
            </a:r>
            <a:r>
              <a:rPr lang="en-US" altLang="zh-TW"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+1</a:t>
            </a:r>
            <a:r>
              <a:rPr lang="zh-TW" altLang="en-US"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a:t>
            </a:r>
            <a:r>
              <a:rPr lang="en-US" altLang="zh-TW"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+1.5</a:t>
            </a:r>
            <a:r>
              <a:rPr lang="zh-TW" altLang="en-US"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a:t>
            </a:r>
            <a:r>
              <a:rPr lang="en-US" altLang="zh-TW"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+2</a:t>
            </a:r>
            <a:r>
              <a:rPr lang="zh-CN" altLang="en-US"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 </a:t>
            </a:r>
            <a:endParaRPr lang="en-US" altLang="zh-CN"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endParaRPr>
          </a:p>
          <a:p>
            <a:pPr marL="316230" indent="-316230" eaLnBrk="0" hangingPunct="0">
              <a:lnSpc>
                <a:spcPct val="130000"/>
              </a:lnSpc>
              <a:spcBef>
                <a:spcPts val="30"/>
              </a:spcBef>
              <a:spcAft>
                <a:spcPts val="0"/>
              </a:spcAft>
              <a:buClr>
                <a:srgbClr val="91AC4E"/>
              </a:buClr>
              <a:buSzPct val="80000"/>
              <a:buFont typeface="Wingdings" panose="05000000000000000000" pitchFamily="2" charset="2"/>
              <a:buChar char="p"/>
              <a:defRPr/>
            </a:pPr>
            <a:r>
              <a:rPr lang="zh-CN" altLang="zh-CN"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白平衡</a:t>
            </a:r>
            <a:r>
              <a:rPr lang="zh-CN" altLang="en-US"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：白炽灯、荧光灯、闪光灯、阴天等</a:t>
            </a:r>
            <a:endParaRPr lang="en-US" altLang="zh-CN"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endParaRPr>
          </a:p>
          <a:p>
            <a:pPr marL="316230" indent="-316230" eaLnBrk="0" hangingPunct="0">
              <a:lnSpc>
                <a:spcPct val="130000"/>
              </a:lnSpc>
              <a:spcBef>
                <a:spcPts val="30"/>
              </a:spcBef>
              <a:spcAft>
                <a:spcPts val="0"/>
              </a:spcAft>
              <a:buClr>
                <a:srgbClr val="91AC4E"/>
              </a:buClr>
              <a:buSzPct val="80000"/>
              <a:buFont typeface="Wingdings" panose="05000000000000000000" pitchFamily="2" charset="2"/>
              <a:buChar char="p"/>
              <a:defRPr/>
            </a:pPr>
            <a:r>
              <a:rPr lang="zh-CN" altLang="zh-CN"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感光度</a:t>
            </a:r>
            <a:r>
              <a:rPr lang="zh-CN" altLang="en-US"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：自动，</a:t>
            </a:r>
            <a:r>
              <a:rPr lang="en-US" altLang="zh-CN"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100</a:t>
            </a:r>
            <a:r>
              <a:rPr lang="zh-CN" altLang="en-US"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200</a:t>
            </a:r>
            <a:r>
              <a:rPr lang="zh-CN" altLang="en-US"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400</a:t>
            </a:r>
            <a:r>
              <a:rPr lang="zh-CN" altLang="en-US"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800</a:t>
            </a:r>
            <a:r>
              <a:rPr lang="zh-CN" altLang="en-US"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1600</a:t>
            </a:r>
            <a:r>
              <a:rPr lang="zh-CN" altLang="en-US"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3200</a:t>
            </a:r>
            <a:endParaRPr lang="en-US" altLang="zh-CN"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endParaRPr>
          </a:p>
          <a:p>
            <a:pPr marL="316230" indent="-316230" eaLnBrk="0" hangingPunct="0">
              <a:lnSpc>
                <a:spcPct val="130000"/>
              </a:lnSpc>
              <a:spcBef>
                <a:spcPts val="30"/>
              </a:spcBef>
              <a:spcAft>
                <a:spcPts val="0"/>
              </a:spcAft>
              <a:buClr>
                <a:srgbClr val="91AC4E"/>
              </a:buClr>
              <a:buSzPct val="80000"/>
              <a:buFont typeface="Wingdings" panose="05000000000000000000" pitchFamily="2" charset="2"/>
              <a:buChar char="p"/>
              <a:defRPr/>
            </a:pPr>
            <a:r>
              <a:rPr lang="en-US" altLang="zh-CN"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 </a:t>
            </a:r>
            <a:r>
              <a:rPr lang="zh-CN" altLang="en-US"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分辨率：低，中，高，超高</a:t>
            </a:r>
            <a:endParaRPr lang="en-US" altLang="zh-CN"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endParaRPr>
          </a:p>
          <a:p>
            <a:pPr marL="316230" indent="-316230" eaLnBrk="0" hangingPunct="0">
              <a:lnSpc>
                <a:spcPct val="130000"/>
              </a:lnSpc>
              <a:spcBef>
                <a:spcPts val="30"/>
              </a:spcBef>
              <a:buClr>
                <a:srgbClr val="91AC4E"/>
              </a:buClr>
              <a:buSzPct val="80000"/>
              <a:buFont typeface="Wingdings" panose="05000000000000000000" pitchFamily="2" charset="2"/>
              <a:buChar char="p"/>
              <a:defRPr/>
            </a:pPr>
            <a:r>
              <a:rPr lang="zh-CN" altLang="en-US"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效果：无，负片，灰度，深褐色</a:t>
            </a:r>
            <a:r>
              <a:rPr lang="zh-CN" altLang="zh-CN"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rPr>
              <a:t> </a:t>
            </a:r>
            <a:endParaRPr lang="zh-CN" altLang="en-US" sz="1600" dirty="0">
              <a:solidFill>
                <a:srgbClr val="000090"/>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5" name="图片 4" descr="屏幕快照 2014-09-07 下午3.55.38.png"/>
          <p:cNvPicPr>
            <a:picLocks noChangeAspect="1"/>
          </p:cNvPicPr>
          <p:nvPr/>
        </p:nvPicPr>
        <p:blipFill>
          <a:blip r:embed="rId1" cstate="email">
            <a:extLst>
              <a:ext uri="{28A0092B-C50C-407E-A947-70E740481C1C}">
                <a14:useLocalDpi xmlns:a14="http://schemas.microsoft.com/office/drawing/2010/main" val="0"/>
              </a:ext>
            </a:extLst>
          </a:blip>
          <a:stretch>
            <a:fillRect/>
          </a:stretch>
        </p:blipFill>
        <p:spPr>
          <a:xfrm>
            <a:off x="4847871" y="1273157"/>
            <a:ext cx="4150389" cy="2268252"/>
          </a:xfrm>
          <a:prstGeom prst="rect">
            <a:avLst/>
          </a:prstGeom>
        </p:spPr>
      </p:pic>
      <p:sp>
        <p:nvSpPr>
          <p:cNvPr id="6" name="文本框 5"/>
          <p:cNvSpPr txBox="1"/>
          <p:nvPr/>
        </p:nvSpPr>
        <p:spPr>
          <a:xfrm>
            <a:off x="380703" y="4077588"/>
            <a:ext cx="3947795" cy="423545"/>
          </a:xfrm>
          <a:prstGeom prst="rect">
            <a:avLst/>
          </a:prstGeom>
          <a:noFill/>
        </p:spPr>
        <p:txBody>
          <a:bodyPr wrap="none" rtlCol="0">
            <a:spAutoFit/>
          </a:bodyPr>
          <a:lstStyle/>
          <a:p>
            <a:pPr>
              <a:spcAft>
                <a:spcPts val="0"/>
              </a:spcAft>
            </a:pPr>
            <a:r>
              <a:rPr kumimoji="1" lang="zh-CN" altLang="en-US" sz="2160" dirty="0">
                <a:solidFill>
                  <a:srgbClr val="FF6600"/>
                </a:solidFill>
                <a:latin typeface="微软雅黑" panose="020B0503020204020204" pitchFamily="34" charset="-122"/>
                <a:ea typeface="微软雅黑" panose="020B0503020204020204" pitchFamily="34" charset="-122"/>
              </a:rPr>
              <a:t>完整组合：</a:t>
            </a:r>
            <a:r>
              <a:rPr kumimoji="1" lang="en-US" altLang="zh-CN" sz="2160" dirty="0">
                <a:solidFill>
                  <a:srgbClr val="FF6600"/>
                </a:solidFill>
                <a:latin typeface="微软雅黑" panose="020B0503020204020204" pitchFamily="34" charset="-122"/>
                <a:ea typeface="微软雅黑" panose="020B0503020204020204" pitchFamily="34" charset="-122"/>
              </a:rPr>
              <a:t>8</a:t>
            </a:r>
            <a:r>
              <a:rPr kumimoji="1" lang="zh-CN" altLang="en-US" sz="2160" dirty="0">
                <a:solidFill>
                  <a:srgbClr val="FF6600"/>
                </a:solidFill>
                <a:latin typeface="微软雅黑" panose="020B0503020204020204" pitchFamily="34" charset="-122"/>
                <a:ea typeface="微软雅黑" panose="020B0503020204020204" pitchFamily="34" charset="-122"/>
              </a:rPr>
              <a:t>*</a:t>
            </a:r>
            <a:r>
              <a:rPr kumimoji="1" lang="en-US" altLang="zh-CN" sz="2160" dirty="0">
                <a:solidFill>
                  <a:srgbClr val="FF6600"/>
                </a:solidFill>
                <a:latin typeface="微软雅黑" panose="020B0503020204020204" pitchFamily="34" charset="-122"/>
                <a:ea typeface="微软雅黑" panose="020B0503020204020204" pitchFamily="34" charset="-122"/>
              </a:rPr>
              <a:t>4</a:t>
            </a:r>
            <a:r>
              <a:rPr kumimoji="1" lang="zh-CN" altLang="en-US" sz="2160" dirty="0">
                <a:solidFill>
                  <a:srgbClr val="FF6600"/>
                </a:solidFill>
                <a:latin typeface="微软雅黑" panose="020B0503020204020204" pitchFamily="34" charset="-122"/>
                <a:ea typeface="微软雅黑" panose="020B0503020204020204" pitchFamily="34" charset="-122"/>
              </a:rPr>
              <a:t>*</a:t>
            </a:r>
            <a:r>
              <a:rPr kumimoji="1" lang="en-US" altLang="zh-CN" sz="2160" dirty="0">
                <a:solidFill>
                  <a:srgbClr val="FF6600"/>
                </a:solidFill>
                <a:latin typeface="微软雅黑" panose="020B0503020204020204" pitchFamily="34" charset="-122"/>
                <a:ea typeface="微软雅黑" panose="020B0503020204020204" pitchFamily="34" charset="-122"/>
              </a:rPr>
              <a:t>7</a:t>
            </a:r>
            <a:r>
              <a:rPr kumimoji="1" lang="zh-CN" altLang="en-US" sz="2160" dirty="0">
                <a:solidFill>
                  <a:srgbClr val="FF6600"/>
                </a:solidFill>
                <a:latin typeface="微软雅黑" panose="020B0503020204020204" pitchFamily="34" charset="-122"/>
                <a:ea typeface="微软雅黑" panose="020B0503020204020204" pitchFamily="34" charset="-122"/>
              </a:rPr>
              <a:t>*</a:t>
            </a:r>
            <a:r>
              <a:rPr kumimoji="1" lang="en-US" altLang="zh-CN" sz="2160" dirty="0">
                <a:solidFill>
                  <a:srgbClr val="FF6600"/>
                </a:solidFill>
                <a:latin typeface="微软雅黑" panose="020B0503020204020204" pitchFamily="34" charset="-122"/>
                <a:ea typeface="微软雅黑" panose="020B0503020204020204" pitchFamily="34" charset="-122"/>
              </a:rPr>
              <a:t>4</a:t>
            </a:r>
            <a:r>
              <a:rPr kumimoji="1" lang="zh-CN" altLang="en-US" sz="2160" dirty="0">
                <a:solidFill>
                  <a:srgbClr val="FF6600"/>
                </a:solidFill>
                <a:latin typeface="微软雅黑" panose="020B0503020204020204" pitchFamily="34" charset="-122"/>
                <a:ea typeface="微软雅黑" panose="020B0503020204020204" pitchFamily="34" charset="-122"/>
              </a:rPr>
              <a:t>*</a:t>
            </a:r>
            <a:r>
              <a:rPr kumimoji="1" lang="en-US" altLang="zh-CN" sz="2160" dirty="0">
                <a:solidFill>
                  <a:srgbClr val="FF6600"/>
                </a:solidFill>
                <a:latin typeface="微软雅黑" panose="020B0503020204020204" pitchFamily="34" charset="-122"/>
                <a:ea typeface="微软雅黑" panose="020B0503020204020204" pitchFamily="34" charset="-122"/>
              </a:rPr>
              <a:t>4</a:t>
            </a:r>
            <a:r>
              <a:rPr kumimoji="1" lang="zh-CN" altLang="en-US" sz="2160" dirty="0">
                <a:solidFill>
                  <a:srgbClr val="FF6600"/>
                </a:solidFill>
                <a:latin typeface="微软雅黑" panose="020B0503020204020204" pitchFamily="34" charset="-122"/>
                <a:ea typeface="微软雅黑" panose="020B0503020204020204" pitchFamily="34" charset="-122"/>
              </a:rPr>
              <a:t> </a:t>
            </a:r>
            <a:r>
              <a:rPr kumimoji="1" lang="en-US" altLang="zh-CN" sz="2160" dirty="0">
                <a:solidFill>
                  <a:srgbClr val="FF6600"/>
                </a:solidFill>
                <a:latin typeface="微软雅黑" panose="020B0503020204020204" pitchFamily="34" charset="-122"/>
                <a:ea typeface="微软雅黑" panose="020B0503020204020204" pitchFamily="34" charset="-122"/>
              </a:rPr>
              <a:t>=</a:t>
            </a:r>
            <a:r>
              <a:rPr kumimoji="1" lang="zh-CN" altLang="en-US" sz="2160" dirty="0">
                <a:solidFill>
                  <a:srgbClr val="FF6600"/>
                </a:solidFill>
                <a:latin typeface="微软雅黑" panose="020B0503020204020204" pitchFamily="34" charset="-122"/>
                <a:ea typeface="微软雅黑" panose="020B0503020204020204" pitchFamily="34" charset="-122"/>
              </a:rPr>
              <a:t> </a:t>
            </a:r>
            <a:r>
              <a:rPr kumimoji="1" lang="en-US" altLang="zh-CN" sz="2160" dirty="0">
                <a:solidFill>
                  <a:srgbClr val="FF6600"/>
                </a:solidFill>
                <a:latin typeface="微软雅黑" panose="020B0503020204020204" pitchFamily="34" charset="-122"/>
                <a:ea typeface="微软雅黑" panose="020B0503020204020204" pitchFamily="34" charset="-122"/>
              </a:rPr>
              <a:t>3584</a:t>
            </a:r>
            <a:r>
              <a:rPr kumimoji="1" lang="zh-CN" altLang="en-US" sz="2160" dirty="0">
                <a:solidFill>
                  <a:srgbClr val="FF6600"/>
                </a:solidFill>
                <a:latin typeface="微软雅黑" panose="020B0503020204020204" pitchFamily="34" charset="-122"/>
                <a:ea typeface="微软雅黑" panose="020B0503020204020204" pitchFamily="34" charset="-122"/>
              </a:rPr>
              <a:t> </a:t>
            </a:r>
            <a:endParaRPr kumimoji="1" lang="zh-CN" altLang="en-US" sz="2160" dirty="0">
              <a:solidFill>
                <a:srgbClr val="FF66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932712" y="3797533"/>
            <a:ext cx="2661920" cy="755650"/>
          </a:xfrm>
          <a:prstGeom prst="rect">
            <a:avLst/>
          </a:prstGeom>
          <a:noFill/>
        </p:spPr>
        <p:txBody>
          <a:bodyPr wrap="none" rtlCol="0">
            <a:spAutoFit/>
          </a:bodyPr>
          <a:lstStyle/>
          <a:p>
            <a:pPr>
              <a:spcAft>
                <a:spcPts val="0"/>
              </a:spcAft>
            </a:pPr>
            <a:r>
              <a:rPr kumimoji="1" lang="en-US" altLang="zh-CN" sz="2160" dirty="0">
                <a:solidFill>
                  <a:srgbClr val="FF6600"/>
                </a:solidFill>
                <a:latin typeface="微软雅黑" panose="020B0503020204020204" pitchFamily="34" charset="-122"/>
                <a:ea typeface="微软雅黑" panose="020B0503020204020204" pitchFamily="34" charset="-122"/>
              </a:rPr>
              <a:t>Pairwise</a:t>
            </a:r>
            <a:r>
              <a:rPr kumimoji="1" lang="zh-CN" altLang="en-US" sz="2160" dirty="0">
                <a:solidFill>
                  <a:srgbClr val="FF6600"/>
                </a:solidFill>
                <a:latin typeface="微软雅黑" panose="020B0503020204020204" pitchFamily="34" charset="-122"/>
                <a:ea typeface="微软雅黑" panose="020B0503020204020204" pitchFamily="34" charset="-122"/>
              </a:rPr>
              <a:t>：</a:t>
            </a:r>
            <a:r>
              <a:rPr kumimoji="1" lang="en-US" altLang="zh-CN" sz="2160" dirty="0">
                <a:solidFill>
                  <a:srgbClr val="FF6600"/>
                </a:solidFill>
                <a:latin typeface="微软雅黑" panose="020B0503020204020204" pitchFamily="34" charset="-122"/>
                <a:ea typeface="微软雅黑" panose="020B0503020204020204" pitchFamily="34" charset="-122"/>
              </a:rPr>
              <a:t>8</a:t>
            </a:r>
            <a:r>
              <a:rPr kumimoji="1" lang="zh-CN" altLang="en-US" sz="2160" dirty="0">
                <a:solidFill>
                  <a:srgbClr val="FF6600"/>
                </a:solidFill>
                <a:latin typeface="微软雅黑" panose="020B0503020204020204" pitchFamily="34" charset="-122"/>
                <a:ea typeface="微软雅黑" panose="020B0503020204020204" pitchFamily="34" charset="-122"/>
              </a:rPr>
              <a:t>*</a:t>
            </a:r>
            <a:r>
              <a:rPr kumimoji="1" lang="en-US" altLang="zh-CN" sz="2160" dirty="0">
                <a:solidFill>
                  <a:srgbClr val="FF6600"/>
                </a:solidFill>
                <a:latin typeface="微软雅黑" panose="020B0503020204020204" pitchFamily="34" charset="-122"/>
                <a:ea typeface="微软雅黑" panose="020B0503020204020204" pitchFamily="34" charset="-122"/>
              </a:rPr>
              <a:t>7</a:t>
            </a:r>
            <a:r>
              <a:rPr kumimoji="1" lang="zh-CN" altLang="en-US" sz="2160" dirty="0">
                <a:solidFill>
                  <a:srgbClr val="FF6600"/>
                </a:solidFill>
                <a:latin typeface="微软雅黑" panose="020B0503020204020204" pitchFamily="34" charset="-122"/>
                <a:ea typeface="微软雅黑" panose="020B0503020204020204" pitchFamily="34" charset="-122"/>
              </a:rPr>
              <a:t> </a:t>
            </a:r>
            <a:r>
              <a:rPr kumimoji="1" lang="en-US" altLang="zh-CN" sz="2160" dirty="0">
                <a:solidFill>
                  <a:srgbClr val="FF6600"/>
                </a:solidFill>
                <a:latin typeface="微软雅黑" panose="020B0503020204020204" pitchFamily="34" charset="-122"/>
                <a:ea typeface="微软雅黑" panose="020B0503020204020204" pitchFamily="34" charset="-122"/>
              </a:rPr>
              <a:t>=</a:t>
            </a:r>
            <a:r>
              <a:rPr kumimoji="1" lang="zh-CN" altLang="en-US" sz="2160" dirty="0">
                <a:solidFill>
                  <a:srgbClr val="FF6600"/>
                </a:solidFill>
                <a:latin typeface="微软雅黑" panose="020B0503020204020204" pitchFamily="34" charset="-122"/>
                <a:ea typeface="微软雅黑" panose="020B0503020204020204" pitchFamily="34" charset="-122"/>
              </a:rPr>
              <a:t> </a:t>
            </a:r>
            <a:r>
              <a:rPr kumimoji="1" lang="en-US" altLang="zh-CN" sz="2160" dirty="0">
                <a:solidFill>
                  <a:srgbClr val="FF6600"/>
                </a:solidFill>
                <a:latin typeface="微软雅黑" panose="020B0503020204020204" pitchFamily="34" charset="-122"/>
                <a:ea typeface="微软雅黑" panose="020B0503020204020204" pitchFamily="34" charset="-122"/>
              </a:rPr>
              <a:t>56</a:t>
            </a:r>
            <a:endParaRPr kumimoji="1" lang="en-US" altLang="zh-CN" sz="2160" dirty="0">
              <a:solidFill>
                <a:srgbClr val="FF6600"/>
              </a:solidFill>
              <a:latin typeface="微软雅黑" panose="020B0503020204020204" pitchFamily="34" charset="-122"/>
              <a:ea typeface="微软雅黑" panose="020B0503020204020204" pitchFamily="34" charset="-122"/>
            </a:endParaRPr>
          </a:p>
          <a:p>
            <a:pPr>
              <a:spcBef>
                <a:spcPts val="0"/>
              </a:spcBef>
            </a:pPr>
            <a:r>
              <a:rPr kumimoji="1" lang="en-US" altLang="zh-CN" sz="2160" b="1" dirty="0">
                <a:solidFill>
                  <a:srgbClr val="FF6600"/>
                </a:solidFill>
                <a:latin typeface="微软雅黑" panose="020B0503020204020204" pitchFamily="34" charset="-122"/>
                <a:ea typeface="微软雅黑" panose="020B0503020204020204" pitchFamily="34" charset="-122"/>
              </a:rPr>
              <a:t>56/3584</a:t>
            </a:r>
            <a:r>
              <a:rPr kumimoji="1" lang="zh-CN" altLang="en-US" sz="2160" b="1" dirty="0">
                <a:solidFill>
                  <a:srgbClr val="FF6600"/>
                </a:solidFill>
                <a:latin typeface="微软雅黑" panose="020B0503020204020204" pitchFamily="34" charset="-122"/>
                <a:ea typeface="微软雅黑" panose="020B0503020204020204" pitchFamily="34" charset="-122"/>
              </a:rPr>
              <a:t> </a:t>
            </a:r>
            <a:r>
              <a:rPr kumimoji="1" lang="en-US" altLang="zh-CN" sz="2160" b="1" dirty="0">
                <a:solidFill>
                  <a:srgbClr val="FF6600"/>
                </a:solidFill>
                <a:latin typeface="微软雅黑" panose="020B0503020204020204" pitchFamily="34" charset="-122"/>
                <a:ea typeface="微软雅黑" panose="020B0503020204020204" pitchFamily="34" charset="-122"/>
              </a:rPr>
              <a:t>=</a:t>
            </a:r>
            <a:r>
              <a:rPr kumimoji="1" lang="zh-CN" altLang="en-US" sz="2160" b="1" dirty="0">
                <a:solidFill>
                  <a:srgbClr val="FF6600"/>
                </a:solidFill>
                <a:latin typeface="微软雅黑" panose="020B0503020204020204" pitchFamily="34" charset="-122"/>
                <a:ea typeface="微软雅黑" panose="020B0503020204020204" pitchFamily="34" charset="-122"/>
              </a:rPr>
              <a:t> </a:t>
            </a:r>
            <a:r>
              <a:rPr kumimoji="1" lang="en-US" altLang="zh-CN" sz="2160" b="1" dirty="0">
                <a:solidFill>
                  <a:srgbClr val="FF6600"/>
                </a:solidFill>
                <a:latin typeface="微软雅黑" panose="020B0503020204020204" pitchFamily="34" charset="-122"/>
                <a:ea typeface="微软雅黑" panose="020B0503020204020204" pitchFamily="34" charset="-122"/>
              </a:rPr>
              <a:t>1.56%</a:t>
            </a:r>
            <a:r>
              <a:rPr kumimoji="1" lang="zh-CN" altLang="en-US" sz="2160" b="1" dirty="0">
                <a:solidFill>
                  <a:srgbClr val="FF6600"/>
                </a:solidFill>
                <a:latin typeface="微软雅黑" panose="020B0503020204020204" pitchFamily="34" charset="-122"/>
                <a:ea typeface="微软雅黑" panose="020B0503020204020204" pitchFamily="34" charset="-122"/>
              </a:rPr>
              <a:t> </a:t>
            </a:r>
            <a:endParaRPr kumimoji="1" lang="zh-CN" altLang="en-US" sz="2160" b="1" dirty="0">
              <a:solidFill>
                <a:srgbClr val="FF6600"/>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07127" y="796019"/>
            <a:ext cx="7338060" cy="645160"/>
          </a:xfrm>
          <a:prstGeom prst="rect">
            <a:avLst/>
          </a:prstGeom>
        </p:spPr>
        <p:txBody>
          <a:bodyPr>
            <a:spAutoFit/>
          </a:bodyPr>
          <a:lstStyle/>
          <a:p>
            <a:pPr marL="308610" indent="-308610">
              <a:spcBef>
                <a:spcPct val="20000"/>
              </a:spcBef>
              <a:spcAft>
                <a:spcPts val="0"/>
              </a:spcAft>
              <a:buBlip>
                <a:blip r:embed="rId1"/>
              </a:buBlip>
              <a:defRPr/>
            </a:pPr>
            <a:r>
              <a:rPr lang="zh-CN" altLang="en-US" dirty="0">
                <a:latin typeface="Times New Roman" panose="02020603050405020304" pitchFamily="18" charset="0"/>
                <a:ea typeface="宋体" panose="02010600030101010101" pitchFamily="2" charset="-122"/>
              </a:rPr>
              <a:t>大部分缺陷是在两个变量取值冲突的测试时被发现的，而不需要测试所有的完整组合</a:t>
            </a:r>
            <a:endParaRPr lang="zh-CN" altLang="en-US" dirty="0">
              <a:latin typeface="Times New Roman" panose="02020603050405020304" pitchFamily="18" charset="0"/>
              <a:ea typeface="宋体" panose="02010600030101010101" pitchFamily="2" charset="-122"/>
            </a:endParaRPr>
          </a:p>
        </p:txBody>
      </p:sp>
      <p:pic>
        <p:nvPicPr>
          <p:cNvPr id="2" name="图片 1" descr="屏幕快照 2014-09-08 下午3.25.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142" y="1442350"/>
            <a:ext cx="3564396" cy="3188641"/>
          </a:xfrm>
          <a:prstGeom prst="rect">
            <a:avLst/>
          </a:prstGeom>
        </p:spPr>
      </p:pic>
      <p:pic>
        <p:nvPicPr>
          <p:cNvPr id="4" name="图片 3" descr="屏幕快照 2014-09-08 下午3.30.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806" y="1817188"/>
            <a:ext cx="3218351" cy="2441424"/>
          </a:xfrm>
          <a:prstGeom prst="rect">
            <a:avLst/>
          </a:prstGeom>
        </p:spPr>
      </p:pic>
      <p:sp>
        <p:nvSpPr>
          <p:cNvPr id="5" name="标题 4"/>
          <p:cNvSpPr>
            <a:spLocks noGrp="1"/>
          </p:cNvSpPr>
          <p:nvPr>
            <p:ph type="title"/>
          </p:nvPr>
        </p:nvSpPr>
        <p:spPr/>
        <p:txBody>
          <a:bodyPr/>
          <a:lstStyle/>
          <a:p>
            <a:pPr>
              <a:spcAft>
                <a:spcPts val="0"/>
              </a:spcAft>
            </a:pPr>
            <a:r>
              <a:rPr lang="en-US" altLang="zh-CN" dirty="0"/>
              <a:t>Pairwise</a:t>
            </a:r>
            <a:r>
              <a:rPr lang="zh-CN" altLang="en-US" dirty="0"/>
              <a:t>方法来自于经验数据</a:t>
            </a:r>
            <a:endParaRPr lang="zh-CN" altLang="en-US" dirty="0"/>
          </a:p>
        </p:txBody>
      </p:sp>
    </p:spTree>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pPr>
              <a:spcAft>
                <a:spcPts val="0"/>
              </a:spcAft>
            </a:pPr>
            <a:r>
              <a:rPr lang="en-US" altLang="zh-CN" dirty="0"/>
              <a:t>Pairwise</a:t>
            </a:r>
            <a:r>
              <a:rPr lang="zh-CN" altLang="en-US" dirty="0"/>
              <a:t>方法来自于经验数据 </a:t>
            </a:r>
            <a:r>
              <a:rPr lang="en-US" altLang="zh-CN" sz="2400" b="0" dirty="0"/>
              <a:t>–</a:t>
            </a:r>
            <a:r>
              <a:rPr lang="zh-CN" altLang="en-US" sz="2400" b="0" dirty="0"/>
              <a:t> 续</a:t>
            </a:r>
            <a:endParaRPr lang="zh-CN" altLang="en-US" sz="2400" b="0" dirty="0"/>
          </a:p>
        </p:txBody>
      </p:sp>
      <p:pic>
        <p:nvPicPr>
          <p:cNvPr id="3" name="图片 2" descr="屏幕快照 2015-03-23 下午4.45.04.png"/>
          <p:cNvPicPr>
            <a:picLocks noChangeAspect="1"/>
          </p:cNvPicPr>
          <p:nvPr/>
        </p:nvPicPr>
        <p:blipFill>
          <a:blip r:embed="rId1" cstate="email">
            <a:extLst>
              <a:ext uri="{28A0092B-C50C-407E-A947-70E740481C1C}">
                <a14:useLocalDpi xmlns:a14="http://schemas.microsoft.com/office/drawing/2010/main" val="0"/>
              </a:ext>
            </a:extLst>
          </a:blip>
          <a:stretch>
            <a:fillRect/>
          </a:stretch>
        </p:blipFill>
        <p:spPr>
          <a:xfrm>
            <a:off x="672960" y="1279292"/>
            <a:ext cx="7647250" cy="2810352"/>
          </a:xfrm>
          <a:prstGeom prst="rect">
            <a:avLst/>
          </a:prstGeom>
        </p:spPr>
      </p:pic>
      <p:sp>
        <p:nvSpPr>
          <p:cNvPr id="7" name="圆角矩形 6"/>
          <p:cNvSpPr/>
          <p:nvPr/>
        </p:nvSpPr>
        <p:spPr>
          <a:xfrm>
            <a:off x="672960" y="3007479"/>
            <a:ext cx="7712057" cy="360040"/>
          </a:xfrm>
          <a:prstGeom prst="roundRect">
            <a:avLst/>
          </a:prstGeom>
          <a:solidFill>
            <a:srgbClr val="008000">
              <a:alpha val="29000"/>
            </a:srgbClr>
          </a:solidFill>
          <a:ln>
            <a:solidFill>
              <a:srgbClr val="FF6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8" name="圆角矩形 7"/>
          <p:cNvSpPr/>
          <p:nvPr/>
        </p:nvSpPr>
        <p:spPr>
          <a:xfrm>
            <a:off x="672960" y="2287398"/>
            <a:ext cx="7712057" cy="360040"/>
          </a:xfrm>
          <a:prstGeom prst="roundRect">
            <a:avLst/>
          </a:prstGeom>
          <a:solidFill>
            <a:srgbClr val="FF6600">
              <a:alpha val="29000"/>
            </a:srgbClr>
          </a:solidFill>
          <a:ln>
            <a:solidFill>
              <a:srgbClr val="FF6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9" name="标题 1"/>
          <p:cNvSpPr txBox="1"/>
          <p:nvPr/>
        </p:nvSpPr>
        <p:spPr>
          <a:xfrm>
            <a:off x="1503667" y="4089644"/>
            <a:ext cx="5551854" cy="421482"/>
          </a:xfrm>
          <a:prstGeom prst="rect">
            <a:avLst/>
          </a:prstGeom>
        </p:spPr>
        <p:txBody>
          <a:bodyPr vert="horz" lIns="91440" tIns="45720" rIns="91440" bIns="45720" rtlCol="0" anchor="ct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pPr algn="ctr">
              <a:spcAft>
                <a:spcPts val="0"/>
              </a:spcAft>
            </a:pPr>
            <a:r>
              <a:rPr lang="zh-CN" altLang="en-US" sz="2000" b="0">
                <a:solidFill>
                  <a:srgbClr val="435CC8"/>
                </a:solidFill>
              </a:rPr>
              <a:t>不同强度的组合故障覆盖率 </a:t>
            </a:r>
            <a:endParaRPr lang="zh-CN" altLang="en-US" sz="2000" b="0">
              <a:solidFill>
                <a:srgbClr val="435CC8"/>
              </a:solidFill>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7"/>
                                        </p:tgtEl>
                                        <p:attrNameLst>
                                          <p:attrName>style.visibility</p:attrName>
                                        </p:attrNameLst>
                                      </p:cBhvr>
                                      <p:to>
                                        <p:strVal val="hidden"/>
                                      </p:to>
                                    </p:set>
                                  </p:childTnLst>
                                </p:cTn>
                              </p:par>
                            </p:childTnLst>
                          </p:cTn>
                        </p:par>
                        <p:par>
                          <p:cTn id="12" fill="hold">
                            <p:stCondLst>
                              <p:cond delay="0"/>
                            </p:stCondLst>
                            <p:childTnLst>
                              <p:par>
                                <p:cTn id="13" presetID="16" presetClass="entr" presetSubtype="2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pPr>
              <a:spcAft>
                <a:spcPts val="0"/>
              </a:spcAft>
            </a:pPr>
            <a:r>
              <a:rPr lang="en-US" altLang="zh-CN" dirty="0"/>
              <a:t>Pairwise</a:t>
            </a:r>
            <a:r>
              <a:rPr lang="zh-CN" altLang="en-US" dirty="0"/>
              <a:t>方法工具</a:t>
            </a:r>
            <a:endParaRPr lang="zh-CN" altLang="en-US" sz="2400" b="0" dirty="0"/>
          </a:p>
        </p:txBody>
      </p:sp>
      <p:pic>
        <p:nvPicPr>
          <p:cNvPr id="2" name="图片 3" descr="temp.png"/>
          <p:cNvPicPr>
            <a:picLocks noChangeAspect="1"/>
          </p:cNvPicPr>
          <p:nvPr/>
        </p:nvPicPr>
        <p:blipFill>
          <a:blip r:embed="rId1" cstate="email">
            <a:extLst>
              <a:ext uri="{28A0092B-C50C-407E-A947-70E740481C1C}">
                <a14:useLocalDpi xmlns:a14="http://schemas.microsoft.com/office/drawing/2010/main" val="0"/>
              </a:ext>
            </a:extLst>
          </a:blip>
          <a:srcRect/>
          <a:stretch>
            <a:fillRect/>
          </a:stretch>
        </p:blipFill>
        <p:spPr bwMode="auto">
          <a:xfrm>
            <a:off x="1488358" y="702520"/>
            <a:ext cx="6185061" cy="4114800"/>
          </a:xfrm>
          <a:prstGeom prst="rect">
            <a:avLst/>
          </a:prstGeom>
          <a:noFill/>
          <a:ln>
            <a:noFill/>
          </a:ln>
        </p:spPr>
      </p:pic>
      <p:sp>
        <p:nvSpPr>
          <p:cNvPr id="4" name="矩形 4"/>
          <p:cNvSpPr>
            <a:spLocks noChangeArrowheads="1"/>
          </p:cNvSpPr>
          <p:nvPr/>
        </p:nvSpPr>
        <p:spPr bwMode="auto">
          <a:xfrm>
            <a:off x="2747957" y="4801868"/>
            <a:ext cx="3093720" cy="339725"/>
          </a:xfrm>
          <a:prstGeom prst="rect">
            <a:avLst/>
          </a:prstGeom>
          <a:noFill/>
          <a:ln>
            <a:noFill/>
          </a:ln>
        </p:spPr>
        <p:txBody>
          <a:bodyPr wrap="none">
            <a:spAutoFit/>
          </a:bodyPr>
          <a:lstStyle/>
          <a:p>
            <a:pPr>
              <a:spcAft>
                <a:spcPts val="0"/>
              </a:spcAft>
            </a:pPr>
            <a:r>
              <a:rPr lang="en-US" altLang="zh-CN" sz="1620" dirty="0">
                <a:hlinkClick r:id="rId2"/>
              </a:rPr>
              <a:t>http://www.pairwise.org/tools.asp</a:t>
            </a:r>
            <a:endParaRPr lang="zh-CN" altLang="en-US" sz="1620" dirty="0"/>
          </a:p>
        </p:txBody>
      </p:sp>
    </p:spTree>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pPr>
              <a:spcAft>
                <a:spcPts val="0"/>
              </a:spcAft>
            </a:pPr>
            <a:r>
              <a:rPr lang="en-US" altLang="zh-CN" dirty="0"/>
              <a:t>Pairwise</a:t>
            </a:r>
            <a:r>
              <a:rPr lang="zh-CN" altLang="en-US" dirty="0"/>
              <a:t>工具推荐</a:t>
            </a:r>
            <a:r>
              <a:rPr lang="en-US" altLang="zh-CN" dirty="0"/>
              <a:t>:ACTS</a:t>
            </a:r>
            <a:endParaRPr lang="zh-CN" altLang="en-US" sz="2400" b="0" dirty="0"/>
          </a:p>
        </p:txBody>
      </p:sp>
      <p:pic>
        <p:nvPicPr>
          <p:cNvPr id="6" name="图片 5"/>
          <p:cNvPicPr>
            <a:picLocks noChangeAspect="1"/>
          </p:cNvPicPr>
          <p:nvPr/>
        </p:nvPicPr>
        <p:blipFill>
          <a:blip r:embed="rId1"/>
          <a:stretch>
            <a:fillRect/>
          </a:stretch>
        </p:blipFill>
        <p:spPr>
          <a:xfrm>
            <a:off x="1442934" y="849948"/>
            <a:ext cx="6070229" cy="3825154"/>
          </a:xfrm>
          <a:prstGeom prst="rect">
            <a:avLst/>
          </a:prstGeom>
        </p:spPr>
      </p:pic>
    </p:spTree>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en-US" altLang="zh-CN" dirty="0"/>
              <a:t>3.3.4</a:t>
            </a:r>
            <a:r>
              <a:rPr lang="zh-CN" altLang="en-US" dirty="0"/>
              <a:t> 正交实验法</a:t>
            </a:r>
            <a:endParaRPr kumimoji="1" lang="zh-CN" altLang="en-US" dirty="0"/>
          </a:p>
        </p:txBody>
      </p:sp>
      <p:sp>
        <p:nvSpPr>
          <p:cNvPr id="4" name="Rectangle 3"/>
          <p:cNvSpPr txBox="1">
            <a:spLocks noChangeArrowheads="1"/>
          </p:cNvSpPr>
          <p:nvPr/>
        </p:nvSpPr>
        <p:spPr>
          <a:xfrm>
            <a:off x="798853" y="1321655"/>
            <a:ext cx="4734679" cy="2998326"/>
          </a:xfrm>
          <a:prstGeom prst="rect">
            <a:avLst/>
          </a:prstGeom>
        </p:spPr>
        <p:txBody>
          <a:bodyPr>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indent="-266700" eaLnBrk="0" hangingPunct="0">
              <a:lnSpc>
                <a:spcPct val="150000"/>
              </a:lnSpc>
              <a:spcBef>
                <a:spcPct val="0"/>
              </a:spcBef>
              <a:spcAft>
                <a:spcPts val="0"/>
              </a:spcAft>
              <a:buClr>
                <a:srgbClr val="91AC4E"/>
              </a:buClr>
              <a:buSzPct val="80000"/>
              <a:buFont typeface="Wingdings" panose="05000000000000000000" pitchFamily="2" charset="2"/>
              <a:buChar char="p"/>
              <a:defRPr/>
            </a:pPr>
            <a:r>
              <a:rPr lang="zh-CN" altLang="en-US" sz="18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处理的问题</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：和</a:t>
            </a:r>
            <a:r>
              <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Pairwise</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类似</a:t>
            </a:r>
            <a:endPar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lnSpc>
                <a:spcPct val="150000"/>
              </a:lnSpc>
              <a:spcBef>
                <a:spcPts val="0"/>
              </a:spcBef>
              <a:spcAft>
                <a:spcPts val="0"/>
              </a:spcAft>
              <a:buClr>
                <a:srgbClr val="91AC4E"/>
              </a:buClr>
              <a:buSzPct val="80000"/>
              <a:buFont typeface="Wingdings" panose="05000000000000000000" pitchFamily="2" charset="2"/>
              <a:buChar char="p"/>
              <a:defRPr/>
            </a:pPr>
            <a:r>
              <a:rPr lang="zh-CN" altLang="en-US" sz="1700" b="1" dirty="0">
                <a:solidFill>
                  <a:srgbClr val="3C8C93"/>
                </a:solidFill>
                <a:latin typeface="Arial" panose="020B0604020202020204" pitchFamily="34" charset="0"/>
                <a:ea typeface="楷体" panose="02010609060101010101" pitchFamily="49" charset="-122"/>
                <a:cs typeface="Arial" panose="020B0604020202020204" pitchFamily="34" charset="0"/>
              </a:rPr>
              <a:t>依据与思想</a:t>
            </a:r>
            <a:r>
              <a:rPr lang="zh-CN" altLang="en-US" sz="1700" dirty="0">
                <a:solidFill>
                  <a:srgbClr val="3C8C93"/>
                </a:solidFill>
                <a:latin typeface="Arial" panose="020B0604020202020204" pitchFamily="34" charset="0"/>
                <a:ea typeface="楷体" panose="02010609060101010101" pitchFamily="49" charset="-122"/>
                <a:cs typeface="Arial" panose="020B0604020202020204" pitchFamily="34" charset="0"/>
              </a:rPr>
              <a:t>：依据</a:t>
            </a:r>
            <a:r>
              <a:rPr lang="en-US" altLang="zh-CN" sz="1700" dirty="0">
                <a:solidFill>
                  <a:srgbClr val="3C8C93"/>
                </a:solidFill>
                <a:latin typeface="Arial" panose="020B0604020202020204" pitchFamily="34" charset="0"/>
                <a:ea typeface="楷体" panose="02010609060101010101" pitchFamily="49" charset="-122"/>
                <a:cs typeface="Arial" panose="020B0604020202020204" pitchFamily="34" charset="0"/>
              </a:rPr>
              <a:t>Galois</a:t>
            </a:r>
            <a:r>
              <a:rPr lang="zh-CN" altLang="en-US" sz="1700" dirty="0">
                <a:solidFill>
                  <a:srgbClr val="3C8C93"/>
                </a:solidFill>
                <a:latin typeface="Arial" panose="020B0604020202020204" pitchFamily="34" charset="0"/>
                <a:ea typeface="楷体" panose="02010609060101010101" pitchFamily="49" charset="-122"/>
                <a:cs typeface="Arial" panose="020B0604020202020204" pitchFamily="34" charset="0"/>
              </a:rPr>
              <a:t>理论，从大量的（实验）数据（测试例）中挑选适量的、有代表性的点（条件组合），从而合理地安排实验（测试）的一种科学实验设计方法 </a:t>
            </a:r>
            <a:endParaRPr lang="en-US" altLang="zh-CN" sz="1700" dirty="0">
              <a:solidFill>
                <a:schemeClr val="tx1">
                  <a:lumMod val="50000"/>
                  <a:lumOff val="50000"/>
                </a:schemeClr>
              </a:solidFill>
              <a:effectLst>
                <a:outerShdw blurRad="38100" dist="38100" dir="2700000" algn="tl">
                  <a:srgbClr val="FFFFFF"/>
                </a:outerShdw>
              </a:effectLst>
              <a:latin typeface="Arial" panose="020B0604020202020204" pitchFamily="34" charset="0"/>
              <a:ea typeface="楷体" panose="02010609060101010101" pitchFamily="49" charset="-122"/>
              <a:cs typeface="Arial" panose="020B0604020202020204" pitchFamily="34" charset="0"/>
            </a:endParaRPr>
          </a:p>
          <a:p>
            <a:pPr marL="266700" indent="-266700" eaLnBrk="0" hangingPunct="0">
              <a:lnSpc>
                <a:spcPct val="150000"/>
              </a:lnSpc>
              <a:spcBef>
                <a:spcPts val="0"/>
              </a:spcBef>
              <a:spcAft>
                <a:spcPts val="0"/>
              </a:spcAft>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确定影响功能的因子与状态</a:t>
            </a:r>
            <a:endPar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lnSpc>
                <a:spcPct val="150000"/>
              </a:lnSpc>
              <a:spcBef>
                <a:spcPts val="0"/>
              </a:spcBef>
              <a:spcAft>
                <a:spcPts val="0"/>
              </a:spcAft>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选择一个合适的正交表</a:t>
            </a:r>
            <a:endPar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lnSpc>
                <a:spcPct val="150000"/>
              </a:lnSpc>
              <a:spcBef>
                <a:spcPts val="0"/>
              </a:spcBef>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利用正交表构造测试数据集</a:t>
            </a:r>
            <a:endParaRPr lang="zh-CN" altLang="en-US" sz="18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3" name="矩形 2"/>
          <p:cNvSpPr/>
          <p:nvPr/>
        </p:nvSpPr>
        <p:spPr>
          <a:xfrm>
            <a:off x="5645637" y="3729050"/>
            <a:ext cx="3110746" cy="589280"/>
          </a:xfrm>
          <a:prstGeom prst="rect">
            <a:avLst/>
          </a:prstGeom>
        </p:spPr>
        <p:txBody>
          <a:bodyPr wrap="square">
            <a:spAutoFit/>
          </a:bodyPr>
          <a:lstStyle/>
          <a:p>
            <a:pPr algn="ctr">
              <a:spcAft>
                <a:spcPts val="0"/>
              </a:spcAft>
            </a:pPr>
            <a:r>
              <a:rPr lang="zh-TW" altLang="en-US" dirty="0">
                <a:solidFill>
                  <a:schemeClr val="accent5">
                    <a:lumMod val="25000"/>
                  </a:schemeClr>
                </a:solidFill>
                <a:ea typeface="宋体" panose="02010600030101010101" pitchFamily="2" charset="-122"/>
                <a:cs typeface="宋体" panose="02010600030101010101" pitchFamily="2" charset="-122"/>
              </a:rPr>
              <a:t>正交实验法</a:t>
            </a:r>
            <a:endParaRPr lang="en-US" altLang="zh-TW" dirty="0">
              <a:solidFill>
                <a:schemeClr val="accent5">
                  <a:lumMod val="25000"/>
                </a:schemeClr>
              </a:solidFill>
              <a:ea typeface="宋体" panose="02010600030101010101" pitchFamily="2" charset="-122"/>
              <a:cs typeface="宋体" panose="02010600030101010101" pitchFamily="2" charset="-122"/>
            </a:endParaRPr>
          </a:p>
          <a:p>
            <a:pPr algn="ctr">
              <a:spcBef>
                <a:spcPts val="0"/>
              </a:spcBef>
            </a:pPr>
            <a:r>
              <a:rPr lang="en-US" altLang="zh-TW" sz="1440" b="1" dirty="0"/>
              <a:t>Orthogonal experimental</a:t>
            </a:r>
            <a:r>
              <a:rPr lang="zh-CN" altLang="en-US" sz="1440" b="1" dirty="0"/>
              <a:t> </a:t>
            </a:r>
            <a:r>
              <a:rPr lang="en-US" altLang="zh-TW" sz="1440" b="1" dirty="0"/>
              <a:t>design</a:t>
            </a:r>
            <a:r>
              <a:rPr lang="en-US" altLang="zh-TW" sz="1440" dirty="0"/>
              <a:t> </a:t>
            </a:r>
            <a:endParaRPr lang="zh-CN" altLang="en-US" sz="1440" dirty="0"/>
          </a:p>
        </p:txBody>
      </p:sp>
      <p:pic>
        <p:nvPicPr>
          <p:cNvPr id="5" name="图片 4"/>
          <p:cNvPicPr>
            <a:picLocks noChangeAspect="1"/>
          </p:cNvPicPr>
          <p:nvPr/>
        </p:nvPicPr>
        <p:blipFill>
          <a:blip r:embed="rId1"/>
          <a:stretch>
            <a:fillRect/>
          </a:stretch>
        </p:blipFill>
        <p:spPr>
          <a:xfrm>
            <a:off x="5775252" y="1298777"/>
            <a:ext cx="2786710" cy="2322258"/>
          </a:xfrm>
          <a:prstGeom prst="rect">
            <a:avLst/>
          </a:prstGeom>
        </p:spPr>
      </p:pic>
      <p:sp>
        <p:nvSpPr>
          <p:cNvPr id="8" name="文本框 7"/>
          <p:cNvSpPr txBox="1"/>
          <p:nvPr/>
        </p:nvSpPr>
        <p:spPr>
          <a:xfrm>
            <a:off x="1655675" y="4521550"/>
            <a:ext cx="4734679" cy="306705"/>
          </a:xfrm>
          <a:prstGeom prst="rect">
            <a:avLst/>
          </a:prstGeom>
          <a:noFill/>
        </p:spPr>
        <p:txBody>
          <a:bodyPr wrap="square">
            <a:spAutoFit/>
          </a:bodyPr>
          <a:lstStyle/>
          <a:p>
            <a:pPr>
              <a:spcAft>
                <a:spcPts val="0"/>
              </a:spcAft>
            </a:pPr>
            <a:r>
              <a:rPr lang="zh-CN" altLang="en-US" sz="1400" dirty="0">
                <a:hlinkClick r:id="rId2"/>
              </a:rPr>
              <a:t>https://www.york.ac.uk/depts/maths/tables/orthogonal.htm</a:t>
            </a:r>
            <a:r>
              <a:rPr lang="zh-CN" altLang="en-US" sz="1400" dirty="0"/>
              <a:t> </a:t>
            </a:r>
            <a:endParaRPr lang="zh-CN" altLang="en-US" sz="1400" dirty="0"/>
          </a:p>
        </p:txBody>
      </p:sp>
      <p:sp>
        <p:nvSpPr>
          <p:cNvPr id="10" name="文本框 9"/>
          <p:cNvSpPr txBox="1"/>
          <p:nvPr/>
        </p:nvSpPr>
        <p:spPr>
          <a:xfrm>
            <a:off x="798853" y="4493376"/>
            <a:ext cx="893189" cy="368300"/>
          </a:xfrm>
          <a:prstGeom prst="rect">
            <a:avLst/>
          </a:prstGeom>
          <a:noFill/>
        </p:spPr>
        <p:txBody>
          <a:bodyPr wrap="square">
            <a:spAutoFit/>
          </a:bodyPr>
          <a:lstStyle/>
          <a:p>
            <a:pPr>
              <a:spcAft>
                <a:spcPts val="0"/>
              </a:spcAft>
            </a:pPr>
            <a:r>
              <a:rPr lang="zh-CN" altLang="en-US" sz="1800" dirty="0">
                <a:solidFill>
                  <a:srgbClr val="435CC8"/>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宋体" panose="02010600030101010101" pitchFamily="2" charset="-122"/>
              </a:rPr>
              <a:t>正交表</a:t>
            </a:r>
            <a:endParaRPr lang="zh-CN" altLang="en-US" dirty="0">
              <a:solidFill>
                <a:srgbClr val="435CC8"/>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2929" y="207467"/>
            <a:ext cx="4968552" cy="421481"/>
          </a:xfrm>
        </p:spPr>
        <p:txBody>
          <a:bodyPr>
            <a:noAutofit/>
          </a:bodyPr>
          <a:lstStyle/>
          <a:p>
            <a:pPr>
              <a:spcAft>
                <a:spcPts val="0"/>
              </a:spcAft>
            </a:pPr>
            <a:r>
              <a:rPr lang="zh-CN" altLang="en-US" dirty="0">
                <a:latin typeface="微软雅黑" panose="020B0503020204020204" pitchFamily="34" charset="-122"/>
                <a:ea typeface="微软雅黑" panose="020B0503020204020204" pitchFamily="34" charset="-122"/>
              </a:rPr>
              <a:t>方法论和具体方法</a:t>
            </a:r>
            <a:endParaRPr lang="zh-CN" altLang="en-US" dirty="0">
              <a:latin typeface="微软雅黑" panose="020B0503020204020204" pitchFamily="34" charset="-122"/>
              <a:ea typeface="微软雅黑" panose="020B0503020204020204" pitchFamily="34" charset="-122"/>
            </a:endParaRPr>
          </a:p>
        </p:txBody>
      </p:sp>
      <p:sp>
        <p:nvSpPr>
          <p:cNvPr id="8195" name="Text Box 3"/>
          <p:cNvSpPr txBox="1">
            <a:spLocks noChangeArrowheads="1"/>
          </p:cNvSpPr>
          <p:nvPr/>
        </p:nvSpPr>
        <p:spPr bwMode="auto">
          <a:xfrm>
            <a:off x="622929" y="1023058"/>
            <a:ext cx="7690375" cy="2173605"/>
          </a:xfrm>
          <a:prstGeom prst="rect">
            <a:avLst/>
          </a:prstGeom>
          <a:noFill/>
          <a:ln w="9525">
            <a:noFill/>
            <a:miter lim="800000"/>
          </a:ln>
        </p:spPr>
        <p:txBody>
          <a:bodyPr wrap="square" lIns="0" tIns="0" rIns="0" bIns="0">
            <a:spAutoFit/>
          </a:bodyPr>
          <a:lstStyle/>
          <a:p>
            <a:pPr marL="266700" indent="-266700">
              <a:lnSpc>
                <a:spcPct val="150000"/>
              </a:lnSpc>
              <a:spcBef>
                <a:spcPts val="750"/>
              </a:spcBef>
              <a:spcAft>
                <a:spcPts val="0"/>
              </a:spcAft>
              <a:buClr>
                <a:schemeClr val="accent1">
                  <a:lumMod val="50000"/>
                </a:schemeClr>
              </a:buClr>
              <a:buSzPct val="80000"/>
              <a:buFont typeface="Wingdings" panose="05000000000000000000" pitchFamily="2" charset="2"/>
              <a:buChar char="p"/>
              <a:defRPr/>
            </a:pPr>
            <a:r>
              <a:rPr lang="zh-CN" altLang="en-US" b="1" u="sng" dirty="0"/>
              <a:t>从方法论看，更多体现了一种哲学的思想</a:t>
            </a:r>
            <a:r>
              <a:rPr lang="zh-CN" altLang="en-US" dirty="0"/>
              <a:t>，</a:t>
            </a:r>
            <a:r>
              <a:rPr lang="zh-CN" altLang="en-US" dirty="0">
                <a:solidFill>
                  <a:srgbClr val="0C1C1D"/>
                </a:solidFill>
              </a:rPr>
              <a:t>例如辩证统一的方法，在测试中有许多对立统一体，如静态测试和动态测试、白盒测试和黑盒测试、自动化测试和手工测试等。</a:t>
            </a:r>
            <a:endParaRPr lang="zh-CN" altLang="en-US" dirty="0">
              <a:solidFill>
                <a:srgbClr val="0C1C1D"/>
              </a:solidFill>
            </a:endParaRPr>
          </a:p>
          <a:p>
            <a:pPr marL="266700" indent="-266700">
              <a:lnSpc>
                <a:spcPct val="150000"/>
              </a:lnSpc>
              <a:spcBef>
                <a:spcPts val="750"/>
              </a:spcBef>
              <a:buClr>
                <a:schemeClr val="accent1">
                  <a:lumMod val="50000"/>
                </a:schemeClr>
              </a:buClr>
              <a:buSzPct val="80000"/>
              <a:buFont typeface="Wingdings" panose="05000000000000000000" pitchFamily="2" charset="2"/>
              <a:buChar char="p"/>
              <a:defRPr/>
            </a:pPr>
            <a:r>
              <a:rPr lang="zh-CN" altLang="en-US" b="1" u="sng" dirty="0"/>
              <a:t>软件测试的方法论来源于软件工程的方法论</a:t>
            </a:r>
            <a:r>
              <a:rPr lang="zh-CN" altLang="en-US" dirty="0"/>
              <a:t>，例如有面向对象的开发方法，就有面向对象的测试方法；有敏捷方法，就有和敏捷方法对应的敏捷测试。</a:t>
            </a:r>
            <a:endParaRPr lang="zh-CN" altLang="en-US" dirty="0"/>
          </a:p>
        </p:txBody>
      </p:sp>
      <p:pic>
        <p:nvPicPr>
          <p:cNvPr id="7173" name="Picture 7" descr="http://2.bp.blogspot.com/_JdybrokZBAk/Ri-geJwwj9I/AAAAAAAAAdI/Y7MBbIcHmPw/s320/colored_boxes.png"/>
          <p:cNvPicPr>
            <a:picLocks noChangeAspect="1" noChangeArrowheads="1"/>
          </p:cNvPicPr>
          <p:nvPr/>
        </p:nvPicPr>
        <p:blipFill>
          <a:blip r:embed="rId1" cstate="print"/>
          <a:srcRect/>
          <a:stretch>
            <a:fillRect/>
          </a:stretch>
        </p:blipFill>
        <p:spPr bwMode="auto">
          <a:xfrm>
            <a:off x="2275192" y="3349788"/>
            <a:ext cx="3930574" cy="1454222"/>
          </a:xfrm>
          <a:prstGeom prst="rect">
            <a:avLst/>
          </a:prstGeom>
          <a:noFill/>
          <a:ln w="9525">
            <a:noFill/>
            <a:miter lim="800000"/>
            <a:headEnd/>
            <a:tailEnd/>
          </a:ln>
        </p:spPr>
      </p:pic>
    </p:spTree>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8354" name="Rectangle 2"/>
          <p:cNvSpPr>
            <a:spLocks noGrp="1" noChangeArrowheads="1"/>
          </p:cNvSpPr>
          <p:nvPr>
            <p:ph type="title"/>
          </p:nvPr>
        </p:nvSpPr>
        <p:spPr>
          <a:xfrm>
            <a:off x="567454" y="246742"/>
            <a:ext cx="4680567" cy="421481"/>
          </a:xfrm>
        </p:spPr>
        <p:txBody>
          <a:bodyPr>
            <a:noAutofit/>
          </a:bodyPr>
          <a:lstStyle/>
          <a:p>
            <a:pPr>
              <a:spcAft>
                <a:spcPts val="0"/>
              </a:spcAft>
            </a:pPr>
            <a:r>
              <a:rPr lang="zh-CN" altLang="en-US" dirty="0"/>
              <a:t>正交实验法示例</a:t>
            </a:r>
            <a:endParaRPr lang="zh-CN" altLang="en-US" dirty="0"/>
          </a:p>
        </p:txBody>
      </p:sp>
      <p:pic>
        <p:nvPicPr>
          <p:cNvPr id="3" name="图片 2"/>
          <p:cNvPicPr>
            <a:picLocks noChangeAspect="1"/>
          </p:cNvPicPr>
          <p:nvPr/>
        </p:nvPicPr>
        <p:blipFill>
          <a:blip r:embed="rId1"/>
          <a:stretch>
            <a:fillRect/>
          </a:stretch>
        </p:blipFill>
        <p:spPr>
          <a:xfrm>
            <a:off x="0" y="967393"/>
            <a:ext cx="7263359" cy="3208713"/>
          </a:xfrm>
          <a:prstGeom prst="rect">
            <a:avLst/>
          </a:prstGeom>
        </p:spPr>
      </p:pic>
      <p:sp>
        <p:nvSpPr>
          <p:cNvPr id="2" name="文本框 1"/>
          <p:cNvSpPr txBox="1"/>
          <p:nvPr/>
        </p:nvSpPr>
        <p:spPr>
          <a:xfrm>
            <a:off x="7083536" y="412413"/>
            <a:ext cx="1783080" cy="368300"/>
          </a:xfrm>
          <a:prstGeom prst="rect">
            <a:avLst/>
          </a:prstGeom>
          <a:noFill/>
        </p:spPr>
        <p:txBody>
          <a:bodyPr wrap="none" rtlCol="0">
            <a:spAutoFit/>
          </a:bodyPr>
          <a:lstStyle/>
          <a:p>
            <a:pPr>
              <a:spcAft>
                <a:spcPts val="0"/>
              </a:spcAft>
            </a:pPr>
            <a:r>
              <a:rPr kumimoji="1" lang="zh-CN" altLang="en-US" dirty="0">
                <a:solidFill>
                  <a:srgbClr val="C00000"/>
                </a:solidFill>
                <a:latin typeface="微软雅黑" panose="020B0503020204020204" pitchFamily="34" charset="-122"/>
                <a:ea typeface="微软雅黑" panose="020B0503020204020204" pitchFamily="34" charset="-122"/>
              </a:rPr>
              <a:t>与两两组合一致</a:t>
            </a:r>
            <a:endParaRPr kumimoji="1" lang="zh-CN" altLang="en-US" dirty="0">
              <a:solidFill>
                <a:srgbClr val="C00000"/>
              </a:solidFill>
              <a:latin typeface="微软雅黑" panose="020B0503020204020204" pitchFamily="34" charset="-122"/>
              <a:ea typeface="微软雅黑" panose="020B0503020204020204" pitchFamily="34" charset="-122"/>
            </a:endParaRPr>
          </a:p>
        </p:txBody>
      </p:sp>
      <p:sp>
        <p:nvSpPr>
          <p:cNvPr id="4" name="Rectangle 3"/>
          <p:cNvSpPr txBox="1">
            <a:spLocks noChangeArrowheads="1"/>
          </p:cNvSpPr>
          <p:nvPr/>
        </p:nvSpPr>
        <p:spPr>
          <a:xfrm>
            <a:off x="7149524" y="718480"/>
            <a:ext cx="2328452" cy="1235513"/>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indent="-266700" eaLnBrk="0" hangingPunct="0">
              <a:lnSpc>
                <a:spcPct val="150000"/>
              </a:lnSpc>
              <a:spcBef>
                <a:spcPct val="0"/>
              </a:spcBef>
              <a:spcAft>
                <a:spcPts val="0"/>
              </a:spcAft>
              <a:buClr>
                <a:srgbClr val="91AC4E"/>
              </a:buClr>
              <a:buSzPct val="80000"/>
              <a:buFont typeface="Wingdings" panose="05000000000000000000"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A1</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B1</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C1</a:t>
            </a:r>
            <a:endPar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endParaRPr>
          </a:p>
          <a:p>
            <a:pPr marL="266700" indent="-266700" eaLnBrk="0" hangingPunct="0">
              <a:lnSpc>
                <a:spcPct val="150000"/>
              </a:lnSpc>
              <a:spcBef>
                <a:spcPts val="0"/>
              </a:spcBef>
              <a:spcAft>
                <a:spcPts val="0"/>
              </a:spcAft>
              <a:buClr>
                <a:srgbClr val="91AC4E"/>
              </a:buClr>
              <a:buSzPct val="80000"/>
              <a:buFont typeface="Wingdings" panose="05000000000000000000"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A1</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B2</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C2</a:t>
            </a:r>
            <a:endPar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endParaRPr>
          </a:p>
          <a:p>
            <a:pPr marL="266700" indent="-266700" eaLnBrk="0" hangingPunct="0">
              <a:lnSpc>
                <a:spcPct val="150000"/>
              </a:lnSpc>
              <a:spcBef>
                <a:spcPts val="0"/>
              </a:spcBef>
              <a:buClr>
                <a:srgbClr val="91AC4E"/>
              </a:buClr>
              <a:buSzPct val="80000"/>
              <a:buFont typeface="Wingdings" panose="05000000000000000000"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A1</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B3</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C3</a:t>
            </a:r>
            <a:endPar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endParaRPr>
          </a:p>
        </p:txBody>
      </p:sp>
      <p:sp>
        <p:nvSpPr>
          <p:cNvPr id="5" name="Rectangle 3"/>
          <p:cNvSpPr txBox="1">
            <a:spLocks noChangeArrowheads="1"/>
          </p:cNvSpPr>
          <p:nvPr/>
        </p:nvSpPr>
        <p:spPr>
          <a:xfrm>
            <a:off x="7149524" y="1953993"/>
            <a:ext cx="2328452" cy="1235513"/>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indent="-266700" eaLnBrk="0" hangingPunct="0">
              <a:lnSpc>
                <a:spcPct val="150000"/>
              </a:lnSpc>
              <a:spcBef>
                <a:spcPct val="0"/>
              </a:spcBef>
              <a:spcAft>
                <a:spcPts val="0"/>
              </a:spcAft>
              <a:buClr>
                <a:srgbClr val="91AC4E"/>
              </a:buClr>
              <a:buSzPct val="80000"/>
              <a:buFont typeface="Wingdings" panose="05000000000000000000"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A2</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B1</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C2</a:t>
            </a:r>
            <a:endPar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endParaRPr>
          </a:p>
          <a:p>
            <a:pPr marL="266700" indent="-266700" eaLnBrk="0" hangingPunct="0">
              <a:lnSpc>
                <a:spcPct val="150000"/>
              </a:lnSpc>
              <a:spcBef>
                <a:spcPts val="0"/>
              </a:spcBef>
              <a:spcAft>
                <a:spcPts val="0"/>
              </a:spcAft>
              <a:buClr>
                <a:srgbClr val="91AC4E"/>
              </a:buClr>
              <a:buSzPct val="80000"/>
              <a:buFont typeface="Wingdings" panose="05000000000000000000"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A2</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B2</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C3</a:t>
            </a:r>
            <a:endPar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endParaRPr>
          </a:p>
          <a:p>
            <a:pPr marL="266700" indent="-266700" eaLnBrk="0" hangingPunct="0">
              <a:lnSpc>
                <a:spcPct val="150000"/>
              </a:lnSpc>
              <a:spcBef>
                <a:spcPts val="0"/>
              </a:spcBef>
              <a:buClr>
                <a:srgbClr val="91AC4E"/>
              </a:buClr>
              <a:buSzPct val="80000"/>
              <a:buFont typeface="Wingdings" panose="05000000000000000000"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A2</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B3</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C1</a:t>
            </a:r>
            <a:endPar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endParaRPr>
          </a:p>
        </p:txBody>
      </p:sp>
      <p:sp>
        <p:nvSpPr>
          <p:cNvPr id="6" name="Rectangle 3"/>
          <p:cNvSpPr txBox="1">
            <a:spLocks noChangeArrowheads="1"/>
          </p:cNvSpPr>
          <p:nvPr/>
        </p:nvSpPr>
        <p:spPr>
          <a:xfrm>
            <a:off x="7149524" y="3189506"/>
            <a:ext cx="2328452" cy="1235513"/>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indent="-266700" eaLnBrk="0" hangingPunct="0">
              <a:lnSpc>
                <a:spcPct val="150000"/>
              </a:lnSpc>
              <a:spcBef>
                <a:spcPct val="0"/>
              </a:spcBef>
              <a:spcAft>
                <a:spcPts val="0"/>
              </a:spcAft>
              <a:buClr>
                <a:srgbClr val="91AC4E"/>
              </a:buClr>
              <a:buSzPct val="80000"/>
              <a:buFont typeface="Wingdings" panose="05000000000000000000"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A3</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B1</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C3</a:t>
            </a:r>
            <a:endPar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endParaRPr>
          </a:p>
          <a:p>
            <a:pPr marL="266700" indent="-266700" eaLnBrk="0" hangingPunct="0">
              <a:lnSpc>
                <a:spcPct val="150000"/>
              </a:lnSpc>
              <a:spcBef>
                <a:spcPts val="0"/>
              </a:spcBef>
              <a:spcAft>
                <a:spcPts val="0"/>
              </a:spcAft>
              <a:buClr>
                <a:srgbClr val="91AC4E"/>
              </a:buClr>
              <a:buSzPct val="80000"/>
              <a:buFont typeface="Wingdings" panose="05000000000000000000"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A3</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B2</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C1</a:t>
            </a:r>
            <a:endPar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endParaRPr>
          </a:p>
          <a:p>
            <a:pPr marL="266700" indent="-266700" eaLnBrk="0" hangingPunct="0">
              <a:lnSpc>
                <a:spcPct val="150000"/>
              </a:lnSpc>
              <a:spcBef>
                <a:spcPts val="0"/>
              </a:spcBef>
              <a:buClr>
                <a:srgbClr val="91AC4E"/>
              </a:buClr>
              <a:buSzPct val="80000"/>
              <a:buFont typeface="Wingdings" panose="05000000000000000000"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A3</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B3</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C2</a:t>
            </a:r>
            <a:endPar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p:tgtEl>
                                          <p:spTgt spid="4"/>
                                        </p:tgtEl>
                                        <p:attrNameLst>
                                          <p:attrName>ppt_y</p:attrName>
                                        </p:attrNameLst>
                                      </p:cBhvr>
                                      <p:tavLst>
                                        <p:tav tm="0">
                                          <p:val>
                                            <p:strVal val="#ppt_y+#ppt_h*1.125000"/>
                                          </p:val>
                                        </p:tav>
                                        <p:tav tm="100000">
                                          <p:val>
                                            <p:strVal val="#ppt_y"/>
                                          </p:val>
                                        </p:tav>
                                      </p:tavLst>
                                    </p:anim>
                                    <p:animEffect transition="in" filter="wipe(up)">
                                      <p:cBhvr>
                                        <p:cTn id="11" dur="500"/>
                                        <p:tgtEl>
                                          <p:spTgt spid="4"/>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p:tgtEl>
                                          <p:spTgt spid="6"/>
                                        </p:tgtEl>
                                        <p:attrNameLst>
                                          <p:attrName>ppt_y</p:attrName>
                                        </p:attrNameLst>
                                      </p:cBhvr>
                                      <p:tavLst>
                                        <p:tav tm="0">
                                          <p:val>
                                            <p:strVal val="#ppt_y+#ppt_h*1.125000"/>
                                          </p:val>
                                        </p:tav>
                                        <p:tav tm="100000">
                                          <p:val>
                                            <p:strVal val="#ppt_y"/>
                                          </p:val>
                                        </p:tav>
                                      </p:tavLst>
                                    </p:anim>
                                    <p:animEffect transition="in" filter="wipe(up)">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8354" name="Rectangle 2"/>
          <p:cNvSpPr>
            <a:spLocks noGrp="1" noChangeArrowheads="1"/>
          </p:cNvSpPr>
          <p:nvPr>
            <p:ph type="title"/>
          </p:nvPr>
        </p:nvSpPr>
        <p:spPr>
          <a:xfrm>
            <a:off x="567454" y="246742"/>
            <a:ext cx="4680567" cy="421481"/>
          </a:xfrm>
        </p:spPr>
        <p:txBody>
          <a:bodyPr>
            <a:noAutofit/>
          </a:bodyPr>
          <a:lstStyle/>
          <a:p>
            <a:pPr>
              <a:spcAft>
                <a:spcPts val="0"/>
              </a:spcAft>
            </a:pPr>
            <a:r>
              <a:rPr lang="zh-CN" altLang="en-US" dirty="0"/>
              <a:t>正交表生成工具</a:t>
            </a:r>
            <a:endParaRPr lang="zh-CN" altLang="en-US" dirty="0"/>
          </a:p>
        </p:txBody>
      </p:sp>
      <p:pic>
        <p:nvPicPr>
          <p:cNvPr id="1026" name="Picture 2" descr="Design Wizar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761310"/>
            <a:ext cx="4912773" cy="36208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sign Wiz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527" y="1275879"/>
            <a:ext cx="4912773" cy="36208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8 Arr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4006" y="1610420"/>
            <a:ext cx="5965727" cy="277176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741036" y="4866501"/>
            <a:ext cx="4347165" cy="275590"/>
          </a:xfrm>
          <a:prstGeom prst="rect">
            <a:avLst/>
          </a:prstGeom>
          <a:noFill/>
        </p:spPr>
        <p:txBody>
          <a:bodyPr wrap="square">
            <a:spAutoFit/>
          </a:bodyPr>
          <a:lstStyle/>
          <a:p>
            <a:pPr>
              <a:spcAft>
                <a:spcPts val="0"/>
              </a:spcAft>
            </a:pPr>
            <a:r>
              <a:rPr lang="zh-CN" altLang="en-US" sz="1200" dirty="0">
                <a:latin typeface="Arial" panose="020B0604020202020204" pitchFamily="34" charset="0"/>
                <a:cs typeface="Arial" panose="020B0604020202020204" pitchFamily="34" charset="0"/>
                <a:hlinkClick r:id="rId4"/>
              </a:rPr>
              <a:t>https://www.weibull.com/hotwire/issue131/hottopics131.htm</a:t>
            </a:r>
            <a:r>
              <a:rPr lang="zh-CN" altLang="en-US" sz="1200" dirty="0">
                <a:latin typeface="Arial" panose="020B0604020202020204" pitchFamily="34" charset="0"/>
                <a:cs typeface="Arial" panose="020B0604020202020204" pitchFamily="34" charset="0"/>
              </a:rPr>
              <a:t> </a:t>
            </a:r>
            <a:endParaRPr lang="zh-CN" altLang="en-US" sz="1200" dirty="0">
              <a:latin typeface="Arial" panose="020B0604020202020204" pitchFamily="34" charset="0"/>
              <a:cs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dissolv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blinds(horizontal)">
                                      <p:cBhvr>
                                        <p:cTn id="12"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596427" y="238927"/>
            <a:ext cx="3483713" cy="377596"/>
          </a:xfrm>
        </p:spPr>
        <p:txBody>
          <a:bodyPr>
            <a:noAutofit/>
          </a:bodyPr>
          <a:lstStyle/>
          <a:p>
            <a:pPr>
              <a:spcAft>
                <a:spcPts val="0"/>
              </a:spcAft>
            </a:pPr>
            <a:r>
              <a:rPr lang="zh-CN" altLang="en-US" dirty="0"/>
              <a:t>小结</a:t>
            </a:r>
            <a:endParaRPr lang="zh-CN" altLang="en-US" dirty="0"/>
          </a:p>
        </p:txBody>
      </p:sp>
      <p:sp>
        <p:nvSpPr>
          <p:cNvPr id="6" name="TextBox 5"/>
          <p:cNvSpPr txBox="1"/>
          <p:nvPr/>
        </p:nvSpPr>
        <p:spPr>
          <a:xfrm>
            <a:off x="1730880" y="2326028"/>
            <a:ext cx="1377152" cy="1198880"/>
          </a:xfrm>
          <a:prstGeom prst="rect">
            <a:avLst/>
          </a:prstGeom>
          <a:noFill/>
        </p:spPr>
        <p:txBody>
          <a:bodyPr wrap="square" rtlCol="0">
            <a:spAutoFit/>
          </a:bodyPr>
          <a:lstStyle/>
          <a:p>
            <a:pPr>
              <a:spcAft>
                <a:spcPts val="0"/>
              </a:spcAft>
            </a:pPr>
            <a:r>
              <a:rPr lang="zh-CN" altLang="en-US" sz="2400" b="1" dirty="0">
                <a:solidFill>
                  <a:srgbClr val="C00000"/>
                </a:solidFill>
              </a:rPr>
              <a:t>基于需求的测试方法</a:t>
            </a:r>
            <a:endParaRPr lang="zh-CN" altLang="en-US" sz="2400" b="1" dirty="0">
              <a:solidFill>
                <a:srgbClr val="C00000"/>
              </a:solidFill>
            </a:endParaRPr>
          </a:p>
        </p:txBody>
      </p:sp>
      <p:sp>
        <p:nvSpPr>
          <p:cNvPr id="7" name="左大括号 6"/>
          <p:cNvSpPr/>
          <p:nvPr/>
        </p:nvSpPr>
        <p:spPr bwMode="auto">
          <a:xfrm>
            <a:off x="2838002" y="1848654"/>
            <a:ext cx="459051" cy="2295264"/>
          </a:xfrm>
          <a:prstGeom prst="leftBrace">
            <a:avLst>
              <a:gd name="adj1" fmla="val 24868"/>
              <a:gd name="adj2" fmla="val 50000"/>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lstStyle/>
          <a:p>
            <a:pPr defTabSz="685800" fontAlgn="base">
              <a:spcBef>
                <a:spcPct val="0"/>
              </a:spcBef>
              <a:spcAft>
                <a:spcPct val="0"/>
              </a:spcAft>
            </a:pPr>
            <a:endParaRPr lang="zh-CN" altLang="en-US" sz="1350">
              <a:latin typeface="Arial" panose="020B0604020202020204" pitchFamily="34" charset="0"/>
              <a:ea typeface="宋体" panose="02010600030101010101" pitchFamily="2" charset="-122"/>
            </a:endParaRPr>
          </a:p>
        </p:txBody>
      </p:sp>
      <p:sp>
        <p:nvSpPr>
          <p:cNvPr id="12" name="TextBox 11"/>
          <p:cNvSpPr txBox="1"/>
          <p:nvPr/>
        </p:nvSpPr>
        <p:spPr>
          <a:xfrm>
            <a:off x="3324056" y="1686636"/>
            <a:ext cx="756084" cy="414020"/>
          </a:xfrm>
          <a:prstGeom prst="rect">
            <a:avLst/>
          </a:prstGeom>
          <a:noFill/>
          <a:ln w="158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txBody>
          <a:bodyPr wrap="square" rtlCol="0">
            <a:spAutoFit/>
          </a:bodyPr>
          <a:lstStyle/>
          <a:p>
            <a:pPr algn="ctr">
              <a:spcAft>
                <a:spcPts val="0"/>
              </a:spcAft>
            </a:pPr>
            <a:r>
              <a:rPr lang="zh-CN" altLang="en-US" sz="2100" b="1" dirty="0">
                <a:solidFill>
                  <a:schemeClr val="accent5">
                    <a:lumMod val="25000"/>
                  </a:schemeClr>
                </a:solidFill>
              </a:rPr>
              <a:t>静态</a:t>
            </a:r>
            <a:endParaRPr lang="zh-CN" altLang="en-US" sz="2100" b="1" dirty="0">
              <a:solidFill>
                <a:schemeClr val="accent5">
                  <a:lumMod val="25000"/>
                </a:schemeClr>
              </a:solidFill>
            </a:endParaRPr>
          </a:p>
        </p:txBody>
      </p:sp>
      <p:sp>
        <p:nvSpPr>
          <p:cNvPr id="13" name="TextBox 12"/>
          <p:cNvSpPr txBox="1"/>
          <p:nvPr/>
        </p:nvSpPr>
        <p:spPr>
          <a:xfrm>
            <a:off x="3405065" y="3144798"/>
            <a:ext cx="756084" cy="414020"/>
          </a:xfrm>
          <a:prstGeom prst="rect">
            <a:avLst/>
          </a:prstGeom>
          <a:noFill/>
          <a:ln w="158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txBody>
          <a:bodyPr wrap="square" rtlCol="0">
            <a:spAutoFit/>
          </a:bodyPr>
          <a:lstStyle/>
          <a:p>
            <a:pPr algn="ctr">
              <a:spcAft>
                <a:spcPts val="0"/>
              </a:spcAft>
            </a:pPr>
            <a:r>
              <a:rPr lang="zh-CN" altLang="en-US" sz="2100" b="1" dirty="0">
                <a:solidFill>
                  <a:schemeClr val="accent5">
                    <a:lumMod val="25000"/>
                  </a:schemeClr>
                </a:solidFill>
              </a:rPr>
              <a:t>动态</a:t>
            </a:r>
            <a:endParaRPr lang="zh-CN" altLang="en-US" sz="2100" b="1" dirty="0">
              <a:solidFill>
                <a:schemeClr val="accent5">
                  <a:lumMod val="25000"/>
                </a:schemeClr>
              </a:solidFill>
            </a:endParaRPr>
          </a:p>
        </p:txBody>
      </p:sp>
      <p:sp>
        <p:nvSpPr>
          <p:cNvPr id="14" name="TextBox 13"/>
          <p:cNvSpPr txBox="1"/>
          <p:nvPr/>
        </p:nvSpPr>
        <p:spPr>
          <a:xfrm>
            <a:off x="3378062" y="3981891"/>
            <a:ext cx="756084" cy="414020"/>
          </a:xfrm>
          <a:prstGeom prst="rect">
            <a:avLst/>
          </a:prstGeom>
          <a:noFill/>
          <a:ln w="158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txBody>
          <a:bodyPr wrap="square" rtlCol="0">
            <a:spAutoFit/>
          </a:bodyPr>
          <a:lstStyle/>
          <a:p>
            <a:pPr algn="ctr">
              <a:spcAft>
                <a:spcPts val="0"/>
              </a:spcAft>
            </a:pPr>
            <a:r>
              <a:rPr lang="zh-CN" altLang="en-US" sz="2100" b="1" dirty="0">
                <a:solidFill>
                  <a:schemeClr val="accent5">
                    <a:lumMod val="25000"/>
                  </a:schemeClr>
                </a:solidFill>
              </a:rPr>
              <a:t>其它</a:t>
            </a:r>
            <a:endParaRPr lang="zh-CN" altLang="en-US" sz="2100" b="1" dirty="0">
              <a:solidFill>
                <a:schemeClr val="accent5">
                  <a:lumMod val="25000"/>
                </a:schemeClr>
              </a:solidFill>
            </a:endParaRPr>
          </a:p>
        </p:txBody>
      </p:sp>
      <p:grpSp>
        <p:nvGrpSpPr>
          <p:cNvPr id="29" name="组合 28"/>
          <p:cNvGrpSpPr/>
          <p:nvPr/>
        </p:nvGrpSpPr>
        <p:grpSpPr>
          <a:xfrm>
            <a:off x="4053137" y="1200582"/>
            <a:ext cx="1512168" cy="1414609"/>
            <a:chOff x="3707904" y="2024844"/>
            <a:chExt cx="2016224" cy="1886144"/>
          </a:xfrm>
        </p:grpSpPr>
        <p:sp>
          <p:nvSpPr>
            <p:cNvPr id="9" name="TextBox 8"/>
            <p:cNvSpPr txBox="1"/>
            <p:nvPr/>
          </p:nvSpPr>
          <p:spPr>
            <a:xfrm>
              <a:off x="4391980" y="3356991"/>
              <a:ext cx="1332148" cy="553997"/>
            </a:xfrm>
            <a:prstGeom prst="rect">
              <a:avLst/>
            </a:prstGeom>
            <a:noFill/>
          </p:spPr>
          <p:txBody>
            <a:bodyPr wrap="square" rtlCol="0">
              <a:spAutoFit/>
            </a:bodyPr>
            <a:lstStyle/>
            <a:p>
              <a:pPr algn="ctr"/>
              <a:r>
                <a:rPr lang="zh-CN" altLang="en-US" sz="2100" b="1" dirty="0">
                  <a:solidFill>
                    <a:srgbClr val="0070C0"/>
                  </a:solidFill>
                </a:rPr>
                <a:t>多因素</a:t>
              </a:r>
              <a:endParaRPr lang="zh-CN" altLang="en-US" sz="2100" b="1" dirty="0">
                <a:solidFill>
                  <a:srgbClr val="0070C0"/>
                </a:solidFill>
              </a:endParaRPr>
            </a:p>
          </p:txBody>
        </p:sp>
        <p:sp>
          <p:nvSpPr>
            <p:cNvPr id="11" name="TextBox 10"/>
            <p:cNvSpPr txBox="1"/>
            <p:nvPr/>
          </p:nvSpPr>
          <p:spPr>
            <a:xfrm>
              <a:off x="4355976" y="2024844"/>
              <a:ext cx="1332148" cy="553997"/>
            </a:xfrm>
            <a:prstGeom prst="rect">
              <a:avLst/>
            </a:prstGeom>
            <a:noFill/>
          </p:spPr>
          <p:txBody>
            <a:bodyPr wrap="square" rtlCol="0">
              <a:spAutoFit/>
            </a:bodyPr>
            <a:lstStyle/>
            <a:p>
              <a:pPr algn="ctr"/>
              <a:r>
                <a:rPr lang="zh-CN" altLang="en-US" sz="2100" b="1" dirty="0">
                  <a:solidFill>
                    <a:srgbClr val="0070C0"/>
                  </a:solidFill>
                </a:rPr>
                <a:t>单因素</a:t>
              </a:r>
              <a:endParaRPr lang="zh-CN" altLang="en-US" sz="2100" b="1" dirty="0">
                <a:solidFill>
                  <a:srgbClr val="0070C0"/>
                </a:solidFill>
              </a:endParaRPr>
            </a:p>
          </p:txBody>
        </p:sp>
        <p:sp>
          <p:nvSpPr>
            <p:cNvPr id="15" name="左大括号 14"/>
            <p:cNvSpPr/>
            <p:nvPr/>
          </p:nvSpPr>
          <p:spPr bwMode="auto">
            <a:xfrm>
              <a:off x="3707904" y="2132856"/>
              <a:ext cx="612068" cy="1620180"/>
            </a:xfrm>
            <a:prstGeom prst="leftBrace">
              <a:avLst>
                <a:gd name="adj1" fmla="val 24868"/>
                <a:gd name="adj2" fmla="val 50000"/>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lstStyle/>
            <a:p>
              <a:pPr defTabSz="685800" fontAlgn="base">
                <a:spcBef>
                  <a:spcPct val="0"/>
                </a:spcBef>
                <a:spcAft>
                  <a:spcPct val="0"/>
                </a:spcAft>
              </a:pPr>
              <a:endParaRPr lang="zh-CN" altLang="en-US" sz="1350">
                <a:latin typeface="Arial" panose="020B0604020202020204" pitchFamily="34" charset="0"/>
                <a:ea typeface="宋体" panose="02010600030101010101" pitchFamily="2" charset="-122"/>
              </a:endParaRPr>
            </a:p>
          </p:txBody>
        </p:sp>
      </p:grpSp>
      <p:grpSp>
        <p:nvGrpSpPr>
          <p:cNvPr id="28" name="组合 27"/>
          <p:cNvGrpSpPr/>
          <p:nvPr/>
        </p:nvGrpSpPr>
        <p:grpSpPr>
          <a:xfrm>
            <a:off x="5430290" y="957555"/>
            <a:ext cx="2214246" cy="774377"/>
            <a:chOff x="5544108" y="1700808"/>
            <a:chExt cx="2952328" cy="1032503"/>
          </a:xfrm>
        </p:grpSpPr>
        <p:sp>
          <p:nvSpPr>
            <p:cNvPr id="16" name="左大括号 15"/>
            <p:cNvSpPr/>
            <p:nvPr/>
          </p:nvSpPr>
          <p:spPr bwMode="auto">
            <a:xfrm>
              <a:off x="5544108" y="1736812"/>
              <a:ext cx="612068" cy="972108"/>
            </a:xfrm>
            <a:prstGeom prst="leftBrace">
              <a:avLst>
                <a:gd name="adj1" fmla="val 24868"/>
                <a:gd name="adj2" fmla="val 50000"/>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lstStyle/>
            <a:p>
              <a:pPr defTabSz="685800" fontAlgn="base">
                <a:spcBef>
                  <a:spcPct val="0"/>
                </a:spcBef>
                <a:spcAft>
                  <a:spcPct val="0"/>
                </a:spcAft>
              </a:pPr>
              <a:endParaRPr lang="zh-CN" altLang="en-US" sz="1350">
                <a:latin typeface="Arial" panose="020B0604020202020204" pitchFamily="34" charset="0"/>
                <a:ea typeface="宋体" panose="02010600030101010101" pitchFamily="2" charset="-122"/>
              </a:endParaRPr>
            </a:p>
          </p:txBody>
        </p:sp>
        <p:sp>
          <p:nvSpPr>
            <p:cNvPr id="18" name="TextBox 17"/>
            <p:cNvSpPr txBox="1"/>
            <p:nvPr/>
          </p:nvSpPr>
          <p:spPr>
            <a:xfrm>
              <a:off x="6192180" y="1700808"/>
              <a:ext cx="1800200" cy="492443"/>
            </a:xfrm>
            <a:prstGeom prst="rect">
              <a:avLst/>
            </a:prstGeom>
            <a:noFill/>
          </p:spPr>
          <p:txBody>
            <a:bodyPr wrap="square" rtlCol="0">
              <a:spAutoFit/>
            </a:bodyPr>
            <a:lstStyle/>
            <a:p>
              <a:r>
                <a:rPr lang="zh-CN" altLang="en-US" dirty="0"/>
                <a:t>等价类划分</a:t>
              </a:r>
              <a:endParaRPr lang="zh-CN" altLang="en-US" dirty="0"/>
            </a:p>
          </p:txBody>
        </p:sp>
        <p:sp>
          <p:nvSpPr>
            <p:cNvPr id="19" name="TextBox 18"/>
            <p:cNvSpPr txBox="1"/>
            <p:nvPr/>
          </p:nvSpPr>
          <p:spPr>
            <a:xfrm>
              <a:off x="6120172" y="2240868"/>
              <a:ext cx="2376264" cy="492443"/>
            </a:xfrm>
            <a:prstGeom prst="rect">
              <a:avLst/>
            </a:prstGeom>
            <a:noFill/>
          </p:spPr>
          <p:txBody>
            <a:bodyPr wrap="square" rtlCol="0">
              <a:spAutoFit/>
            </a:bodyPr>
            <a:lstStyle/>
            <a:p>
              <a:r>
                <a:rPr lang="zh-CN" altLang="en-US" dirty="0"/>
                <a:t>边界值分析</a:t>
              </a:r>
              <a:endParaRPr lang="zh-CN" altLang="en-US" dirty="0"/>
            </a:p>
          </p:txBody>
        </p:sp>
      </p:grpSp>
      <p:grpSp>
        <p:nvGrpSpPr>
          <p:cNvPr id="27" name="组合 26"/>
          <p:cNvGrpSpPr/>
          <p:nvPr/>
        </p:nvGrpSpPr>
        <p:grpSpPr>
          <a:xfrm>
            <a:off x="5457293" y="1848653"/>
            <a:ext cx="2214246" cy="1071410"/>
            <a:chOff x="5580112" y="2888940"/>
            <a:chExt cx="2952328" cy="1428547"/>
          </a:xfrm>
        </p:grpSpPr>
        <p:sp>
          <p:nvSpPr>
            <p:cNvPr id="17" name="左大括号 16"/>
            <p:cNvSpPr/>
            <p:nvPr/>
          </p:nvSpPr>
          <p:spPr bwMode="auto">
            <a:xfrm>
              <a:off x="5580112" y="3032956"/>
              <a:ext cx="612068" cy="1224136"/>
            </a:xfrm>
            <a:prstGeom prst="leftBrace">
              <a:avLst>
                <a:gd name="adj1" fmla="val 24868"/>
                <a:gd name="adj2" fmla="val 50000"/>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lstStyle/>
            <a:p>
              <a:pPr defTabSz="685800" fontAlgn="base">
                <a:spcBef>
                  <a:spcPct val="0"/>
                </a:spcBef>
                <a:spcAft>
                  <a:spcPct val="0"/>
                </a:spcAft>
              </a:pPr>
              <a:endParaRPr lang="zh-CN" altLang="en-US" sz="1350">
                <a:latin typeface="Arial" panose="020B0604020202020204" pitchFamily="34" charset="0"/>
                <a:ea typeface="宋体" panose="02010600030101010101" pitchFamily="2" charset="-122"/>
              </a:endParaRPr>
            </a:p>
          </p:txBody>
        </p:sp>
        <p:sp>
          <p:nvSpPr>
            <p:cNvPr id="20" name="TextBox 19"/>
            <p:cNvSpPr txBox="1"/>
            <p:nvPr/>
          </p:nvSpPr>
          <p:spPr>
            <a:xfrm>
              <a:off x="6156176" y="2888940"/>
              <a:ext cx="2376264" cy="492443"/>
            </a:xfrm>
            <a:prstGeom prst="rect">
              <a:avLst/>
            </a:prstGeom>
            <a:noFill/>
          </p:spPr>
          <p:txBody>
            <a:bodyPr wrap="square" rtlCol="0">
              <a:spAutoFit/>
            </a:bodyPr>
            <a:lstStyle/>
            <a:p>
              <a:r>
                <a:rPr lang="zh-CN" altLang="en-US" dirty="0"/>
                <a:t>因果分析法</a:t>
              </a:r>
              <a:endParaRPr lang="zh-CN" altLang="en-US" dirty="0"/>
            </a:p>
          </p:txBody>
        </p:sp>
        <p:sp>
          <p:nvSpPr>
            <p:cNvPr id="21" name="TextBox 20"/>
            <p:cNvSpPr txBox="1"/>
            <p:nvPr/>
          </p:nvSpPr>
          <p:spPr>
            <a:xfrm>
              <a:off x="6120172" y="3356992"/>
              <a:ext cx="2376264" cy="492443"/>
            </a:xfrm>
            <a:prstGeom prst="rect">
              <a:avLst/>
            </a:prstGeom>
            <a:noFill/>
          </p:spPr>
          <p:txBody>
            <a:bodyPr wrap="square" rtlCol="0">
              <a:spAutoFit/>
            </a:bodyPr>
            <a:lstStyle/>
            <a:p>
              <a:r>
                <a:rPr lang="zh-CN" altLang="en-US" dirty="0"/>
                <a:t>决策表</a:t>
              </a:r>
              <a:endParaRPr lang="zh-CN" altLang="en-US" dirty="0"/>
            </a:p>
          </p:txBody>
        </p:sp>
        <p:sp>
          <p:nvSpPr>
            <p:cNvPr id="22" name="TextBox 21"/>
            <p:cNvSpPr txBox="1"/>
            <p:nvPr/>
          </p:nvSpPr>
          <p:spPr>
            <a:xfrm>
              <a:off x="6156176" y="3825044"/>
              <a:ext cx="2376264" cy="492443"/>
            </a:xfrm>
            <a:prstGeom prst="rect">
              <a:avLst/>
            </a:prstGeom>
            <a:noFill/>
          </p:spPr>
          <p:txBody>
            <a:bodyPr wrap="square" rtlCol="0">
              <a:spAutoFit/>
            </a:bodyPr>
            <a:lstStyle/>
            <a:p>
              <a:r>
                <a:rPr lang="zh-CN" altLang="en-US" dirty="0"/>
                <a:t>正交试验法</a:t>
              </a:r>
              <a:endParaRPr lang="zh-CN" altLang="en-US" dirty="0"/>
            </a:p>
          </p:txBody>
        </p:sp>
      </p:grpSp>
      <p:grpSp>
        <p:nvGrpSpPr>
          <p:cNvPr id="30" name="组合 29"/>
          <p:cNvGrpSpPr/>
          <p:nvPr/>
        </p:nvGrpSpPr>
        <p:grpSpPr>
          <a:xfrm>
            <a:off x="4080140" y="2901770"/>
            <a:ext cx="2214246" cy="828383"/>
            <a:chOff x="3743908" y="4293096"/>
            <a:chExt cx="2952328" cy="1104511"/>
          </a:xfrm>
        </p:grpSpPr>
        <p:sp>
          <p:nvSpPr>
            <p:cNvPr id="23" name="左大括号 22"/>
            <p:cNvSpPr/>
            <p:nvPr/>
          </p:nvSpPr>
          <p:spPr bwMode="auto">
            <a:xfrm>
              <a:off x="3743908" y="4365104"/>
              <a:ext cx="612068" cy="1008112"/>
            </a:xfrm>
            <a:prstGeom prst="leftBrace">
              <a:avLst>
                <a:gd name="adj1" fmla="val 24868"/>
                <a:gd name="adj2" fmla="val 50000"/>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lstStyle/>
            <a:p>
              <a:pPr defTabSz="685800" fontAlgn="base">
                <a:spcBef>
                  <a:spcPct val="0"/>
                </a:spcBef>
                <a:spcAft>
                  <a:spcPct val="0"/>
                </a:spcAft>
              </a:pPr>
              <a:endParaRPr lang="zh-CN" altLang="en-US" sz="1350">
                <a:latin typeface="Arial" panose="020B0604020202020204" pitchFamily="34" charset="0"/>
                <a:ea typeface="宋体" panose="02010600030101010101" pitchFamily="2" charset="-122"/>
              </a:endParaRPr>
            </a:p>
          </p:txBody>
        </p:sp>
        <p:sp>
          <p:nvSpPr>
            <p:cNvPr id="24" name="TextBox 23"/>
            <p:cNvSpPr txBox="1"/>
            <p:nvPr/>
          </p:nvSpPr>
          <p:spPr>
            <a:xfrm>
              <a:off x="4319972" y="4293096"/>
              <a:ext cx="2376264" cy="492443"/>
            </a:xfrm>
            <a:prstGeom prst="rect">
              <a:avLst/>
            </a:prstGeom>
            <a:noFill/>
          </p:spPr>
          <p:txBody>
            <a:bodyPr wrap="square" rtlCol="0">
              <a:spAutoFit/>
            </a:bodyPr>
            <a:lstStyle/>
            <a:p>
              <a:r>
                <a:rPr lang="zh-CN" altLang="en-US" dirty="0"/>
                <a:t>功能图</a:t>
              </a:r>
              <a:endParaRPr lang="zh-CN" altLang="en-US" dirty="0"/>
            </a:p>
          </p:txBody>
        </p:sp>
        <p:sp>
          <p:nvSpPr>
            <p:cNvPr id="25" name="TextBox 24"/>
            <p:cNvSpPr txBox="1"/>
            <p:nvPr/>
          </p:nvSpPr>
          <p:spPr>
            <a:xfrm>
              <a:off x="4247964" y="4905164"/>
              <a:ext cx="2376264" cy="492443"/>
            </a:xfrm>
            <a:prstGeom prst="rect">
              <a:avLst/>
            </a:prstGeom>
            <a:noFill/>
          </p:spPr>
          <p:txBody>
            <a:bodyPr wrap="square" rtlCol="0">
              <a:spAutoFit/>
            </a:bodyPr>
            <a:lstStyle/>
            <a:p>
              <a:r>
                <a:rPr lang="zh-CN" altLang="en-US" dirty="0"/>
                <a:t>有限状态机</a:t>
              </a:r>
              <a:endParaRPr lang="zh-CN" altLang="en-US" dirty="0"/>
            </a:p>
          </p:txBody>
        </p:sp>
      </p:grpSp>
      <p:sp>
        <p:nvSpPr>
          <p:cNvPr id="26" name="TextBox 25"/>
          <p:cNvSpPr txBox="1"/>
          <p:nvPr/>
        </p:nvSpPr>
        <p:spPr>
          <a:xfrm>
            <a:off x="4215155" y="3981891"/>
            <a:ext cx="1782198" cy="368300"/>
          </a:xfrm>
          <a:prstGeom prst="rect">
            <a:avLst/>
          </a:prstGeom>
          <a:noFill/>
        </p:spPr>
        <p:txBody>
          <a:bodyPr wrap="square" rtlCol="0">
            <a:spAutoFit/>
          </a:bodyPr>
          <a:lstStyle/>
          <a:p>
            <a:pPr>
              <a:spcAft>
                <a:spcPts val="0"/>
              </a:spcAft>
            </a:pPr>
            <a:r>
              <a:rPr lang="zh-CN" altLang="en-US" dirty="0"/>
              <a:t>错误推测法</a:t>
            </a:r>
            <a:endParaRPr lang="zh-CN" altLang="en-US" dirty="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1+#ppt_w/2"/>
                                          </p:val>
                                        </p:tav>
                                        <p:tav tm="100000">
                                          <p:val>
                                            <p:strVal val="#ppt_x"/>
                                          </p:val>
                                        </p:tav>
                                      </p:tavLst>
                                    </p:anim>
                                    <p:anim calcmode="lin" valueType="num">
                                      <p:cBhvr additive="base">
                                        <p:cTn id="1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1+#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1+#ppt_w/2"/>
                                          </p:val>
                                        </p:tav>
                                        <p:tav tm="100000">
                                          <p:val>
                                            <p:strVal val="#ppt_x"/>
                                          </p:val>
                                        </p:tav>
                                      </p:tavLst>
                                    </p:anim>
                                    <p:anim calcmode="lin" valueType="num">
                                      <p:cBhvr additive="base">
                                        <p:cTn id="26"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18486" y="2005267"/>
            <a:ext cx="7110505" cy="783590"/>
          </a:xfrm>
          <a:prstGeom prst="rect">
            <a:avLst/>
          </a:prstGeom>
        </p:spPr>
        <p:txBody>
          <a:bodyPr wrap="square">
            <a:spAutoFit/>
          </a:bodyPr>
          <a:lstStyle/>
          <a:p>
            <a:pPr algn="ctr">
              <a:spcAft>
                <a:spcPts val="0"/>
              </a:spcAft>
            </a:pPr>
            <a:r>
              <a:rPr lang="en-US" altLang="zh-CN" sz="4500" b="1" dirty="0">
                <a:ln w="19050">
                  <a:noFill/>
                </a:ln>
                <a:solidFill>
                  <a:srgbClr val="FFFFFF"/>
                </a:solidFill>
                <a:latin typeface="微软雅黑" panose="020B0503020204020204" pitchFamily="34" charset="-122"/>
                <a:ea typeface="微软雅黑" panose="020B0503020204020204" pitchFamily="34" charset="-122"/>
              </a:rPr>
              <a:t>3.4</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 基于逻辑覆盖的方法</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799233" y="3009037"/>
            <a:ext cx="2382906" cy="1889760"/>
          </a:xfrm>
          <a:prstGeom prst="rect">
            <a:avLst/>
          </a:prstGeom>
          <a:noFill/>
        </p:spPr>
        <p:txBody>
          <a:bodyPr wrap="square">
            <a:spAutoFit/>
          </a:bodyPr>
          <a:lstStyle/>
          <a:p>
            <a:pPr algn="just">
              <a:lnSpc>
                <a:spcPct val="130000"/>
              </a:lnSpc>
              <a:spcAft>
                <a:spcPts val="0"/>
              </a:spcAft>
            </a:pPr>
            <a:r>
              <a:rPr lang="en-US"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3.4.1 </a:t>
            </a:r>
            <a:r>
              <a:rPr lang="zh-CN"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判定覆盖</a:t>
            </a:r>
            <a:endParaRPr lang="en-US"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0000"/>
              </a:lnSpc>
              <a:spcBef>
                <a:spcPts val="0"/>
              </a:spcBef>
              <a:spcAft>
                <a:spcPts val="0"/>
              </a:spcAft>
            </a:pPr>
            <a:r>
              <a:rPr lang="en-US"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3.4.2 </a:t>
            </a:r>
            <a:r>
              <a:rPr lang="zh-CN"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条件覆盖</a:t>
            </a:r>
            <a:endParaRPr lang="zh-CN"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0000"/>
              </a:lnSpc>
              <a:spcBef>
                <a:spcPts val="0"/>
              </a:spcBef>
              <a:spcAft>
                <a:spcPts val="0"/>
              </a:spcAft>
            </a:pPr>
            <a:r>
              <a:rPr lang="en-US"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3.4.3 </a:t>
            </a:r>
            <a:r>
              <a:rPr lang="zh-CN"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判定条件覆盖</a:t>
            </a:r>
            <a:endParaRPr lang="zh-CN"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0000"/>
              </a:lnSpc>
              <a:spcBef>
                <a:spcPts val="0"/>
              </a:spcBef>
              <a:spcAft>
                <a:spcPts val="0"/>
              </a:spcAft>
            </a:pPr>
            <a:r>
              <a:rPr lang="en-US"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3.4.4 </a:t>
            </a:r>
            <a:r>
              <a:rPr lang="zh-CN"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条件组合覆盖</a:t>
            </a:r>
            <a:endParaRPr lang="zh-CN"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0000"/>
              </a:lnSpc>
              <a:spcBef>
                <a:spcPts val="0"/>
              </a:spcBef>
            </a:pPr>
            <a:r>
              <a:rPr lang="en-US"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3.4.5 </a:t>
            </a:r>
            <a:r>
              <a:rPr lang="zh-CN"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基本路径覆盖</a:t>
            </a:r>
            <a:endParaRPr lang="zh-CN"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36782" y="246256"/>
            <a:ext cx="4698206" cy="667941"/>
          </a:xfrm>
        </p:spPr>
        <p:txBody>
          <a:bodyPr/>
          <a:lstStyle/>
          <a:p>
            <a:pPr>
              <a:spcAft>
                <a:spcPts val="0"/>
              </a:spcAft>
            </a:pPr>
            <a:r>
              <a:rPr kumimoji="1" lang="zh-CN" altLang="en-US" dirty="0">
                <a:latin typeface="微软雅黑" panose="020B0503020204020204" pitchFamily="34" charset="-122"/>
                <a:ea typeface="微软雅黑" panose="020B0503020204020204" pitchFamily="34" charset="-122"/>
              </a:rPr>
              <a:t>结构化测试方法</a:t>
            </a:r>
            <a:endParaRPr kumimoji="1" lang="zh-CN" altLang="en-US" dirty="0">
              <a:latin typeface="微软雅黑" panose="020B0503020204020204" pitchFamily="34" charset="-122"/>
              <a:ea typeface="微软雅黑" panose="020B0503020204020204" pitchFamily="34" charset="-122"/>
            </a:endParaRPr>
          </a:p>
        </p:txBody>
      </p:sp>
      <p:sp>
        <p:nvSpPr>
          <p:cNvPr id="31747" name="Rectangle 3"/>
          <p:cNvSpPr>
            <a:spLocks noChangeArrowheads="1"/>
          </p:cNvSpPr>
          <p:nvPr/>
        </p:nvSpPr>
        <p:spPr bwMode="auto">
          <a:xfrm>
            <a:off x="5575946" y="1053435"/>
            <a:ext cx="2324368" cy="3322955"/>
          </a:xfrm>
          <a:prstGeom prst="rect">
            <a:avLst/>
          </a:prstGeom>
          <a:noFill/>
          <a:ln w="9525" algn="ctr">
            <a:noFill/>
            <a:miter lim="800000"/>
          </a:ln>
        </p:spPr>
        <p:txBody>
          <a:bodyPr wrap="square" anchor="ctr">
            <a:spAutoFit/>
          </a:bodyPr>
          <a:lstStyle/>
          <a:p>
            <a:pPr marL="342900" lvl="0" indent="-342900" algn="just">
              <a:lnSpc>
                <a:spcPct val="150000"/>
              </a:lnSpc>
              <a:spcAft>
                <a:spcPts val="0"/>
              </a:spcAft>
              <a:buClr>
                <a:srgbClr val="2E74B5"/>
              </a:buClr>
              <a:buFont typeface="+mj-lt"/>
              <a:buAutoNum type="arabicPeriod"/>
            </a:pP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语句覆盖</a:t>
            </a:r>
            <a:endParaRPr lang="en-US" altLang="zh-CN" sz="2000" kern="100" dirty="0">
              <a:solidFill>
                <a:srgbClr val="3F3F3F"/>
              </a:solidFill>
              <a:latin typeface="Calibri" panose="020F0502020204030204" pitchFamily="34" charset="0"/>
              <a:ea typeface="微软雅黑" panose="020B0503020204020204" pitchFamily="34" charset="-122"/>
              <a:cs typeface="宋体" panose="02010600030101010101" pitchFamily="2" charset="-122"/>
            </a:endParaRPr>
          </a:p>
          <a:p>
            <a:pPr marL="342900" lvl="0" indent="-342900" algn="just">
              <a:lnSpc>
                <a:spcPct val="150000"/>
              </a:lnSpc>
              <a:spcBef>
                <a:spcPts val="0"/>
              </a:spcBef>
              <a:spcAft>
                <a:spcPts val="0"/>
              </a:spcAft>
              <a:buClr>
                <a:srgbClr val="2E74B5"/>
              </a:buClr>
              <a:buFont typeface="+mj-lt"/>
              <a:buAutoNum type="arabicPeriod"/>
            </a:pP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判定覆盖</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Bef>
                <a:spcPts val="0"/>
              </a:spcBef>
              <a:spcAft>
                <a:spcPts val="0"/>
              </a:spcAft>
              <a:buClr>
                <a:srgbClr val="2E74B5"/>
              </a:buClr>
              <a:buFont typeface="+mj-lt"/>
              <a:buAutoNum type="arabicPeriod"/>
            </a:pP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条件覆盖</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Bef>
                <a:spcPts val="0"/>
              </a:spcBef>
              <a:spcAft>
                <a:spcPts val="0"/>
              </a:spcAft>
              <a:buClr>
                <a:srgbClr val="2E74B5"/>
              </a:buClr>
              <a:buFont typeface="+mj-lt"/>
              <a:buAutoNum type="arabicPeriod"/>
            </a:pP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判定</a:t>
            </a:r>
            <a:r>
              <a:rPr lang="en-US"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条件覆盖</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Bef>
                <a:spcPts val="0"/>
              </a:spcBef>
              <a:spcAft>
                <a:spcPts val="0"/>
              </a:spcAft>
              <a:buClr>
                <a:srgbClr val="2E74B5"/>
              </a:buClr>
              <a:buFont typeface="+mj-lt"/>
              <a:buAutoNum type="arabicPeriod"/>
            </a:pP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条件组合覆盖</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Bef>
                <a:spcPts val="0"/>
              </a:spcBef>
              <a:spcAft>
                <a:spcPts val="0"/>
              </a:spcAft>
              <a:buClr>
                <a:srgbClr val="2E74B5"/>
              </a:buClr>
              <a:buFont typeface="+mj-lt"/>
              <a:buAutoNum type="arabicPeriod"/>
            </a:pPr>
            <a:r>
              <a:rPr lang="en-US" altLang="zh-CN" sz="20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MC/DC</a:t>
            </a: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覆盖</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Bef>
                <a:spcPts val="0"/>
              </a:spcBef>
              <a:buClr>
                <a:srgbClr val="2E74B5"/>
              </a:buClr>
              <a:buFont typeface="+mj-lt"/>
              <a:buAutoNum type="arabicPeriod"/>
            </a:pP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基本路径覆盖</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nvGrpSpPr>
          <p:cNvPr id="2" name="Group 34"/>
          <p:cNvGrpSpPr/>
          <p:nvPr/>
        </p:nvGrpSpPr>
        <p:grpSpPr bwMode="auto">
          <a:xfrm>
            <a:off x="1046480" y="1281401"/>
            <a:ext cx="3217863" cy="3205162"/>
            <a:chOff x="3216" y="2109"/>
            <a:chExt cx="2027" cy="2019"/>
          </a:xfrm>
        </p:grpSpPr>
        <p:grpSp>
          <p:nvGrpSpPr>
            <p:cNvPr id="3" name="Group 35"/>
            <p:cNvGrpSpPr/>
            <p:nvPr/>
          </p:nvGrpSpPr>
          <p:grpSpPr bwMode="auto">
            <a:xfrm>
              <a:off x="4218" y="2445"/>
              <a:ext cx="1025" cy="1683"/>
              <a:chOff x="4218" y="2445"/>
              <a:chExt cx="1025" cy="1683"/>
            </a:xfrm>
          </p:grpSpPr>
          <p:sp>
            <p:nvSpPr>
              <p:cNvPr id="5" name="Oval 36"/>
              <p:cNvSpPr>
                <a:spLocks noChangeArrowheads="1"/>
              </p:cNvSpPr>
              <p:nvPr/>
            </p:nvSpPr>
            <p:spPr bwMode="auto">
              <a:xfrm>
                <a:off x="4666" y="2454"/>
                <a:ext cx="40" cy="72"/>
              </a:xfrm>
              <a:prstGeom prst="ellipse">
                <a:avLst/>
              </a:prstGeom>
              <a:solidFill>
                <a:srgbClr val="FFFFFF"/>
              </a:solidFill>
              <a:ln w="25400">
                <a:solidFill>
                  <a:schemeClr val="tx1"/>
                </a:solidFill>
                <a:round/>
              </a:ln>
            </p:spPr>
            <p:txBody>
              <a:bodyPr wrap="none" anchor="ctr"/>
              <a:lstStyle/>
              <a:p>
                <a:endParaRPr lang="zh-CN" altLang="en-US"/>
              </a:p>
            </p:txBody>
          </p:sp>
          <p:sp>
            <p:nvSpPr>
              <p:cNvPr id="6" name="Oval 37"/>
              <p:cNvSpPr>
                <a:spLocks noChangeArrowheads="1"/>
              </p:cNvSpPr>
              <p:nvPr/>
            </p:nvSpPr>
            <p:spPr bwMode="auto">
              <a:xfrm>
                <a:off x="4658" y="2445"/>
                <a:ext cx="56" cy="90"/>
              </a:xfrm>
              <a:prstGeom prst="ellipse">
                <a:avLst/>
              </a:prstGeom>
              <a:noFill/>
              <a:ln w="25400">
                <a:solidFill>
                  <a:schemeClr val="tx1"/>
                </a:solidFill>
                <a:round/>
              </a:ln>
            </p:spPr>
            <p:txBody>
              <a:bodyPr wrap="none" anchor="ctr"/>
              <a:lstStyle/>
              <a:p>
                <a:endParaRPr lang="zh-CN" altLang="en-US"/>
              </a:p>
            </p:txBody>
          </p:sp>
          <p:sp>
            <p:nvSpPr>
              <p:cNvPr id="7" name="Line 38"/>
              <p:cNvSpPr>
                <a:spLocks noChangeShapeType="1"/>
              </p:cNvSpPr>
              <p:nvPr/>
            </p:nvSpPr>
            <p:spPr bwMode="auto">
              <a:xfrm>
                <a:off x="4690" y="2544"/>
                <a:ext cx="1" cy="54"/>
              </a:xfrm>
              <a:prstGeom prst="line">
                <a:avLst/>
              </a:prstGeom>
              <a:noFill/>
              <a:ln w="25400">
                <a:solidFill>
                  <a:schemeClr val="tx1"/>
                </a:solidFill>
                <a:round/>
              </a:ln>
            </p:spPr>
            <p:txBody>
              <a:bodyPr wrap="none" anchor="ctr"/>
              <a:lstStyle/>
              <a:p>
                <a:endParaRPr lang="zh-CN" altLang="en-US"/>
              </a:p>
            </p:txBody>
          </p:sp>
          <p:sp>
            <p:nvSpPr>
              <p:cNvPr id="8" name="Rectangle 39"/>
              <p:cNvSpPr>
                <a:spLocks noChangeArrowheads="1"/>
              </p:cNvSpPr>
              <p:nvPr/>
            </p:nvSpPr>
            <p:spPr bwMode="auto">
              <a:xfrm>
                <a:off x="4578" y="2634"/>
                <a:ext cx="224" cy="126"/>
              </a:xfrm>
              <a:prstGeom prst="rect">
                <a:avLst/>
              </a:prstGeom>
              <a:solidFill>
                <a:schemeClr val="folHlink"/>
              </a:solidFill>
              <a:ln w="25400">
                <a:solidFill>
                  <a:schemeClr val="tx1"/>
                </a:solidFill>
                <a:miter lim="800000"/>
              </a:ln>
            </p:spPr>
            <p:txBody>
              <a:bodyPr wrap="none" anchor="ctr"/>
              <a:lstStyle/>
              <a:p>
                <a:endParaRPr lang="zh-CN" altLang="en-US"/>
              </a:p>
            </p:txBody>
          </p:sp>
          <p:sp>
            <p:nvSpPr>
              <p:cNvPr id="9" name="Rectangle 40"/>
              <p:cNvSpPr>
                <a:spLocks noChangeArrowheads="1"/>
              </p:cNvSpPr>
              <p:nvPr/>
            </p:nvSpPr>
            <p:spPr bwMode="auto">
              <a:xfrm>
                <a:off x="4570" y="2625"/>
                <a:ext cx="240" cy="144"/>
              </a:xfrm>
              <a:prstGeom prst="rect">
                <a:avLst/>
              </a:prstGeom>
              <a:solidFill>
                <a:schemeClr val="accent1"/>
              </a:solidFill>
              <a:ln w="25400">
                <a:solidFill>
                  <a:schemeClr val="tx1"/>
                </a:solidFill>
                <a:miter lim="800000"/>
              </a:ln>
            </p:spPr>
            <p:txBody>
              <a:bodyPr wrap="none" anchor="ctr"/>
              <a:lstStyle/>
              <a:p>
                <a:endParaRPr lang="zh-CN" altLang="en-US"/>
              </a:p>
            </p:txBody>
          </p:sp>
          <p:sp>
            <p:nvSpPr>
              <p:cNvPr id="10" name="Line 41"/>
              <p:cNvSpPr>
                <a:spLocks noChangeShapeType="1"/>
              </p:cNvSpPr>
              <p:nvPr/>
            </p:nvSpPr>
            <p:spPr bwMode="auto">
              <a:xfrm>
                <a:off x="4690" y="2778"/>
                <a:ext cx="1" cy="45"/>
              </a:xfrm>
              <a:prstGeom prst="line">
                <a:avLst/>
              </a:prstGeom>
              <a:noFill/>
              <a:ln w="25400">
                <a:solidFill>
                  <a:schemeClr val="tx1"/>
                </a:solidFill>
                <a:round/>
              </a:ln>
            </p:spPr>
            <p:txBody>
              <a:bodyPr wrap="none" anchor="ctr"/>
              <a:lstStyle/>
              <a:p>
                <a:endParaRPr lang="zh-CN" altLang="en-US"/>
              </a:p>
            </p:txBody>
          </p:sp>
          <p:sp>
            <p:nvSpPr>
              <p:cNvPr id="11" name="Line 42"/>
              <p:cNvSpPr>
                <a:spLocks noChangeShapeType="1"/>
              </p:cNvSpPr>
              <p:nvPr/>
            </p:nvSpPr>
            <p:spPr bwMode="auto">
              <a:xfrm flipH="1">
                <a:off x="4330" y="2895"/>
                <a:ext cx="224" cy="1"/>
              </a:xfrm>
              <a:prstGeom prst="line">
                <a:avLst/>
              </a:prstGeom>
              <a:noFill/>
              <a:ln w="25400">
                <a:solidFill>
                  <a:schemeClr val="tx1"/>
                </a:solidFill>
                <a:round/>
              </a:ln>
            </p:spPr>
            <p:txBody>
              <a:bodyPr wrap="none" anchor="ctr"/>
              <a:lstStyle/>
              <a:p>
                <a:endParaRPr lang="zh-CN" altLang="en-US"/>
              </a:p>
            </p:txBody>
          </p:sp>
          <p:sp>
            <p:nvSpPr>
              <p:cNvPr id="12" name="Rectangle 43"/>
              <p:cNvSpPr>
                <a:spLocks noChangeArrowheads="1"/>
              </p:cNvSpPr>
              <p:nvPr/>
            </p:nvSpPr>
            <p:spPr bwMode="auto">
              <a:xfrm>
                <a:off x="4226" y="3021"/>
                <a:ext cx="224" cy="126"/>
              </a:xfrm>
              <a:prstGeom prst="rect">
                <a:avLst/>
              </a:prstGeom>
              <a:solidFill>
                <a:schemeClr val="accent2"/>
              </a:solidFill>
              <a:ln w="25400">
                <a:solidFill>
                  <a:schemeClr val="tx1"/>
                </a:solidFill>
                <a:miter lim="800000"/>
              </a:ln>
            </p:spPr>
            <p:txBody>
              <a:bodyPr wrap="none" anchor="ctr"/>
              <a:lstStyle/>
              <a:p>
                <a:endParaRPr lang="zh-CN" altLang="en-US"/>
              </a:p>
            </p:txBody>
          </p:sp>
          <p:sp>
            <p:nvSpPr>
              <p:cNvPr id="13" name="Rectangle 44"/>
              <p:cNvSpPr>
                <a:spLocks noChangeArrowheads="1"/>
              </p:cNvSpPr>
              <p:nvPr/>
            </p:nvSpPr>
            <p:spPr bwMode="auto">
              <a:xfrm>
                <a:off x="4218" y="3012"/>
                <a:ext cx="240" cy="144"/>
              </a:xfrm>
              <a:prstGeom prst="rect">
                <a:avLst/>
              </a:prstGeom>
              <a:solidFill>
                <a:schemeClr val="accent1"/>
              </a:solidFill>
              <a:ln w="25400">
                <a:solidFill>
                  <a:schemeClr val="tx1"/>
                </a:solidFill>
                <a:miter lim="800000"/>
              </a:ln>
            </p:spPr>
            <p:txBody>
              <a:bodyPr wrap="none" anchor="ctr"/>
              <a:lstStyle/>
              <a:p>
                <a:endParaRPr lang="zh-CN" altLang="en-US"/>
              </a:p>
            </p:txBody>
          </p:sp>
          <p:sp>
            <p:nvSpPr>
              <p:cNvPr id="14" name="Rectangle 45"/>
              <p:cNvSpPr>
                <a:spLocks noChangeArrowheads="1"/>
              </p:cNvSpPr>
              <p:nvPr/>
            </p:nvSpPr>
            <p:spPr bwMode="auto">
              <a:xfrm>
                <a:off x="4930" y="3039"/>
                <a:ext cx="224" cy="126"/>
              </a:xfrm>
              <a:prstGeom prst="rect">
                <a:avLst/>
              </a:prstGeom>
              <a:solidFill>
                <a:schemeClr val="accent2"/>
              </a:solidFill>
              <a:ln w="25400">
                <a:solidFill>
                  <a:schemeClr val="tx1"/>
                </a:solidFill>
                <a:miter lim="800000"/>
              </a:ln>
            </p:spPr>
            <p:txBody>
              <a:bodyPr wrap="none" anchor="ctr"/>
              <a:lstStyle/>
              <a:p>
                <a:endParaRPr lang="zh-CN" altLang="en-US"/>
              </a:p>
            </p:txBody>
          </p:sp>
          <p:sp>
            <p:nvSpPr>
              <p:cNvPr id="15" name="Rectangle 46"/>
              <p:cNvSpPr>
                <a:spLocks noChangeArrowheads="1"/>
              </p:cNvSpPr>
              <p:nvPr/>
            </p:nvSpPr>
            <p:spPr bwMode="auto">
              <a:xfrm>
                <a:off x="4922" y="3030"/>
                <a:ext cx="240" cy="144"/>
              </a:xfrm>
              <a:prstGeom prst="rect">
                <a:avLst/>
              </a:prstGeom>
              <a:solidFill>
                <a:schemeClr val="accent1"/>
              </a:solidFill>
              <a:ln w="25400">
                <a:solidFill>
                  <a:schemeClr val="tx1"/>
                </a:solidFill>
                <a:miter lim="800000"/>
              </a:ln>
            </p:spPr>
            <p:txBody>
              <a:bodyPr wrap="none" anchor="ctr"/>
              <a:lstStyle/>
              <a:p>
                <a:endParaRPr lang="zh-CN" altLang="en-US"/>
              </a:p>
            </p:txBody>
          </p:sp>
          <p:sp>
            <p:nvSpPr>
              <p:cNvPr id="16" name="Line 47"/>
              <p:cNvSpPr>
                <a:spLocks noChangeShapeType="1"/>
              </p:cNvSpPr>
              <p:nvPr/>
            </p:nvSpPr>
            <p:spPr bwMode="auto">
              <a:xfrm>
                <a:off x="4338" y="2895"/>
                <a:ext cx="1" cy="108"/>
              </a:xfrm>
              <a:prstGeom prst="line">
                <a:avLst/>
              </a:prstGeom>
              <a:noFill/>
              <a:ln w="25400">
                <a:solidFill>
                  <a:schemeClr val="tx1"/>
                </a:solidFill>
                <a:round/>
              </a:ln>
            </p:spPr>
            <p:txBody>
              <a:bodyPr wrap="none" anchor="ctr"/>
              <a:lstStyle/>
              <a:p>
                <a:endParaRPr lang="zh-CN" altLang="en-US"/>
              </a:p>
            </p:txBody>
          </p:sp>
          <p:sp>
            <p:nvSpPr>
              <p:cNvPr id="17" name="Line 48"/>
              <p:cNvSpPr>
                <a:spLocks noChangeShapeType="1"/>
              </p:cNvSpPr>
              <p:nvPr/>
            </p:nvSpPr>
            <p:spPr bwMode="auto">
              <a:xfrm flipH="1">
                <a:off x="4818" y="2895"/>
                <a:ext cx="224" cy="1"/>
              </a:xfrm>
              <a:prstGeom prst="line">
                <a:avLst/>
              </a:prstGeom>
              <a:noFill/>
              <a:ln w="25400">
                <a:solidFill>
                  <a:schemeClr val="tx1"/>
                </a:solidFill>
                <a:round/>
              </a:ln>
            </p:spPr>
            <p:txBody>
              <a:bodyPr wrap="none" anchor="ctr"/>
              <a:lstStyle/>
              <a:p>
                <a:endParaRPr lang="zh-CN" altLang="en-US"/>
              </a:p>
            </p:txBody>
          </p:sp>
          <p:sp>
            <p:nvSpPr>
              <p:cNvPr id="18" name="Line 49"/>
              <p:cNvSpPr>
                <a:spLocks noChangeShapeType="1"/>
              </p:cNvSpPr>
              <p:nvPr/>
            </p:nvSpPr>
            <p:spPr bwMode="auto">
              <a:xfrm>
                <a:off x="5042" y="2895"/>
                <a:ext cx="1" cy="108"/>
              </a:xfrm>
              <a:prstGeom prst="line">
                <a:avLst/>
              </a:prstGeom>
              <a:noFill/>
              <a:ln w="25400">
                <a:solidFill>
                  <a:schemeClr val="tx1"/>
                </a:solidFill>
                <a:round/>
              </a:ln>
            </p:spPr>
            <p:txBody>
              <a:bodyPr wrap="none" anchor="ctr"/>
              <a:lstStyle/>
              <a:p>
                <a:endParaRPr lang="zh-CN" altLang="en-US"/>
              </a:p>
            </p:txBody>
          </p:sp>
          <p:sp>
            <p:nvSpPr>
              <p:cNvPr id="19" name="Line 50"/>
              <p:cNvSpPr>
                <a:spLocks noChangeShapeType="1"/>
              </p:cNvSpPr>
              <p:nvPr/>
            </p:nvSpPr>
            <p:spPr bwMode="auto">
              <a:xfrm>
                <a:off x="4338" y="3165"/>
                <a:ext cx="1" cy="72"/>
              </a:xfrm>
              <a:prstGeom prst="line">
                <a:avLst/>
              </a:prstGeom>
              <a:noFill/>
              <a:ln w="25400">
                <a:solidFill>
                  <a:schemeClr val="tx1"/>
                </a:solidFill>
                <a:round/>
              </a:ln>
            </p:spPr>
            <p:txBody>
              <a:bodyPr wrap="none" anchor="ctr"/>
              <a:lstStyle/>
              <a:p>
                <a:endParaRPr lang="zh-CN" altLang="en-US"/>
              </a:p>
            </p:txBody>
          </p:sp>
          <p:sp>
            <p:nvSpPr>
              <p:cNvPr id="20" name="Line 51"/>
              <p:cNvSpPr>
                <a:spLocks noChangeShapeType="1"/>
              </p:cNvSpPr>
              <p:nvPr/>
            </p:nvSpPr>
            <p:spPr bwMode="auto">
              <a:xfrm>
                <a:off x="5042" y="3183"/>
                <a:ext cx="1" cy="72"/>
              </a:xfrm>
              <a:prstGeom prst="line">
                <a:avLst/>
              </a:prstGeom>
              <a:noFill/>
              <a:ln w="25400">
                <a:solidFill>
                  <a:schemeClr val="tx1"/>
                </a:solidFill>
                <a:round/>
              </a:ln>
            </p:spPr>
            <p:txBody>
              <a:bodyPr wrap="none" anchor="ctr"/>
              <a:lstStyle/>
              <a:p>
                <a:endParaRPr lang="zh-CN" altLang="en-US"/>
              </a:p>
            </p:txBody>
          </p:sp>
          <p:sp>
            <p:nvSpPr>
              <p:cNvPr id="21" name="Line 52"/>
              <p:cNvSpPr>
                <a:spLocks noChangeShapeType="1"/>
              </p:cNvSpPr>
              <p:nvPr/>
            </p:nvSpPr>
            <p:spPr bwMode="auto">
              <a:xfrm>
                <a:off x="4338" y="3264"/>
                <a:ext cx="696" cy="1"/>
              </a:xfrm>
              <a:prstGeom prst="line">
                <a:avLst/>
              </a:prstGeom>
              <a:noFill/>
              <a:ln w="25400">
                <a:solidFill>
                  <a:schemeClr val="tx1"/>
                </a:solidFill>
                <a:round/>
              </a:ln>
            </p:spPr>
            <p:txBody>
              <a:bodyPr wrap="none" anchor="ctr"/>
              <a:lstStyle/>
              <a:p>
                <a:endParaRPr lang="zh-CN" altLang="en-US"/>
              </a:p>
            </p:txBody>
          </p:sp>
          <p:sp>
            <p:nvSpPr>
              <p:cNvPr id="22" name="Line 53"/>
              <p:cNvSpPr>
                <a:spLocks noChangeShapeType="1"/>
              </p:cNvSpPr>
              <p:nvPr/>
            </p:nvSpPr>
            <p:spPr bwMode="auto">
              <a:xfrm>
                <a:off x="4690" y="3264"/>
                <a:ext cx="1" cy="108"/>
              </a:xfrm>
              <a:prstGeom prst="line">
                <a:avLst/>
              </a:prstGeom>
              <a:noFill/>
              <a:ln w="25400">
                <a:solidFill>
                  <a:schemeClr val="tx1"/>
                </a:solidFill>
                <a:round/>
              </a:ln>
            </p:spPr>
            <p:txBody>
              <a:bodyPr wrap="none" anchor="ctr"/>
              <a:lstStyle/>
              <a:p>
                <a:endParaRPr lang="zh-CN" altLang="en-US"/>
              </a:p>
            </p:txBody>
          </p:sp>
          <p:sp>
            <p:nvSpPr>
              <p:cNvPr id="23" name="Rectangle 54"/>
              <p:cNvSpPr>
                <a:spLocks noChangeArrowheads="1"/>
              </p:cNvSpPr>
              <p:nvPr/>
            </p:nvSpPr>
            <p:spPr bwMode="auto">
              <a:xfrm>
                <a:off x="4578" y="3408"/>
                <a:ext cx="224" cy="126"/>
              </a:xfrm>
              <a:prstGeom prst="rect">
                <a:avLst/>
              </a:prstGeom>
              <a:solidFill>
                <a:schemeClr val="accent1"/>
              </a:solidFill>
              <a:ln w="25400">
                <a:solidFill>
                  <a:schemeClr val="tx1"/>
                </a:solidFill>
                <a:miter lim="800000"/>
              </a:ln>
            </p:spPr>
            <p:txBody>
              <a:bodyPr wrap="none" anchor="ctr"/>
              <a:lstStyle/>
              <a:p>
                <a:endParaRPr lang="zh-CN" altLang="en-US"/>
              </a:p>
            </p:txBody>
          </p:sp>
          <p:sp>
            <p:nvSpPr>
              <p:cNvPr id="24" name="Rectangle 55"/>
              <p:cNvSpPr>
                <a:spLocks noChangeArrowheads="1"/>
              </p:cNvSpPr>
              <p:nvPr/>
            </p:nvSpPr>
            <p:spPr bwMode="auto">
              <a:xfrm>
                <a:off x="4570" y="3399"/>
                <a:ext cx="240" cy="144"/>
              </a:xfrm>
              <a:prstGeom prst="rect">
                <a:avLst/>
              </a:prstGeom>
              <a:noFill/>
              <a:ln w="25400">
                <a:solidFill>
                  <a:schemeClr val="tx1"/>
                </a:solidFill>
                <a:miter lim="800000"/>
              </a:ln>
            </p:spPr>
            <p:txBody>
              <a:bodyPr wrap="none" anchor="ctr"/>
              <a:lstStyle/>
              <a:p>
                <a:endParaRPr lang="zh-CN" altLang="en-US"/>
              </a:p>
            </p:txBody>
          </p:sp>
          <p:sp>
            <p:nvSpPr>
              <p:cNvPr id="25" name="Line 56"/>
              <p:cNvSpPr>
                <a:spLocks noChangeShapeType="1"/>
              </p:cNvSpPr>
              <p:nvPr/>
            </p:nvSpPr>
            <p:spPr bwMode="auto">
              <a:xfrm>
                <a:off x="4690" y="3552"/>
                <a:ext cx="1" cy="135"/>
              </a:xfrm>
              <a:prstGeom prst="line">
                <a:avLst/>
              </a:prstGeom>
              <a:noFill/>
              <a:ln w="25400">
                <a:solidFill>
                  <a:schemeClr val="tx1"/>
                </a:solidFill>
                <a:round/>
              </a:ln>
            </p:spPr>
            <p:txBody>
              <a:bodyPr wrap="none" anchor="ctr"/>
              <a:lstStyle/>
              <a:p>
                <a:endParaRPr lang="zh-CN" altLang="en-US"/>
              </a:p>
            </p:txBody>
          </p:sp>
          <p:sp>
            <p:nvSpPr>
              <p:cNvPr id="26" name="Line 57"/>
              <p:cNvSpPr>
                <a:spLocks noChangeShapeType="1"/>
              </p:cNvSpPr>
              <p:nvPr/>
            </p:nvSpPr>
            <p:spPr bwMode="auto">
              <a:xfrm>
                <a:off x="4690" y="3768"/>
                <a:ext cx="1" cy="45"/>
              </a:xfrm>
              <a:prstGeom prst="line">
                <a:avLst/>
              </a:prstGeom>
              <a:noFill/>
              <a:ln w="25400">
                <a:solidFill>
                  <a:schemeClr val="tx1"/>
                </a:solidFill>
                <a:round/>
              </a:ln>
            </p:spPr>
            <p:txBody>
              <a:bodyPr wrap="none" anchor="ctr"/>
              <a:lstStyle/>
              <a:p>
                <a:endParaRPr lang="zh-CN" altLang="en-US"/>
              </a:p>
            </p:txBody>
          </p:sp>
          <p:sp>
            <p:nvSpPr>
              <p:cNvPr id="27" name="Line 58"/>
              <p:cNvSpPr>
                <a:spLocks noChangeShapeType="1"/>
              </p:cNvSpPr>
              <p:nvPr/>
            </p:nvSpPr>
            <p:spPr bwMode="auto">
              <a:xfrm>
                <a:off x="4690" y="2580"/>
                <a:ext cx="544" cy="1"/>
              </a:xfrm>
              <a:prstGeom prst="line">
                <a:avLst/>
              </a:prstGeom>
              <a:noFill/>
              <a:ln w="25400">
                <a:solidFill>
                  <a:schemeClr val="tx1"/>
                </a:solidFill>
                <a:round/>
              </a:ln>
            </p:spPr>
            <p:txBody>
              <a:bodyPr wrap="none" anchor="ctr"/>
              <a:lstStyle/>
              <a:p>
                <a:endParaRPr lang="zh-CN" altLang="en-US"/>
              </a:p>
            </p:txBody>
          </p:sp>
          <p:sp>
            <p:nvSpPr>
              <p:cNvPr id="28" name="Line 59"/>
              <p:cNvSpPr>
                <a:spLocks noChangeShapeType="1"/>
              </p:cNvSpPr>
              <p:nvPr/>
            </p:nvSpPr>
            <p:spPr bwMode="auto">
              <a:xfrm>
                <a:off x="4690" y="3804"/>
                <a:ext cx="544" cy="1"/>
              </a:xfrm>
              <a:prstGeom prst="line">
                <a:avLst/>
              </a:prstGeom>
              <a:noFill/>
              <a:ln w="25400">
                <a:solidFill>
                  <a:schemeClr val="tx1"/>
                </a:solidFill>
                <a:round/>
              </a:ln>
            </p:spPr>
            <p:txBody>
              <a:bodyPr wrap="none" anchor="ctr"/>
              <a:lstStyle/>
              <a:p>
                <a:endParaRPr lang="zh-CN" altLang="en-US"/>
              </a:p>
            </p:txBody>
          </p:sp>
          <p:sp>
            <p:nvSpPr>
              <p:cNvPr id="29" name="Line 60"/>
              <p:cNvSpPr>
                <a:spLocks noChangeShapeType="1"/>
              </p:cNvSpPr>
              <p:nvPr/>
            </p:nvSpPr>
            <p:spPr bwMode="auto">
              <a:xfrm>
                <a:off x="5242" y="2580"/>
                <a:ext cx="1" cy="1215"/>
              </a:xfrm>
              <a:prstGeom prst="line">
                <a:avLst/>
              </a:prstGeom>
              <a:noFill/>
              <a:ln w="25400">
                <a:solidFill>
                  <a:schemeClr val="tx1"/>
                </a:solidFill>
                <a:round/>
              </a:ln>
            </p:spPr>
            <p:txBody>
              <a:bodyPr wrap="none" anchor="ctr"/>
              <a:lstStyle/>
              <a:p>
                <a:endParaRPr lang="zh-CN" altLang="en-US"/>
              </a:p>
            </p:txBody>
          </p:sp>
          <p:sp>
            <p:nvSpPr>
              <p:cNvPr id="30" name="AutoShape 61"/>
              <p:cNvSpPr>
                <a:spLocks noChangeArrowheads="1"/>
              </p:cNvSpPr>
              <p:nvPr/>
            </p:nvSpPr>
            <p:spPr bwMode="auto">
              <a:xfrm>
                <a:off x="4546" y="2814"/>
                <a:ext cx="280" cy="171"/>
              </a:xfrm>
              <a:prstGeom prst="diamond">
                <a:avLst/>
              </a:prstGeom>
              <a:solidFill>
                <a:srgbClr val="FFCC00"/>
              </a:solidFill>
              <a:ln w="25400">
                <a:solidFill>
                  <a:schemeClr val="tx1"/>
                </a:solidFill>
                <a:miter lim="800000"/>
              </a:ln>
            </p:spPr>
            <p:txBody>
              <a:bodyPr wrap="none" anchor="ctr"/>
              <a:lstStyle/>
              <a:p>
                <a:endParaRPr lang="zh-CN" altLang="en-US"/>
              </a:p>
            </p:txBody>
          </p:sp>
          <p:sp>
            <p:nvSpPr>
              <p:cNvPr id="31" name="AutoShape 62"/>
              <p:cNvSpPr>
                <a:spLocks noChangeArrowheads="1"/>
              </p:cNvSpPr>
              <p:nvPr/>
            </p:nvSpPr>
            <p:spPr bwMode="auto">
              <a:xfrm>
                <a:off x="4546" y="3705"/>
                <a:ext cx="280" cy="171"/>
              </a:xfrm>
              <a:prstGeom prst="diamond">
                <a:avLst/>
              </a:prstGeom>
              <a:solidFill>
                <a:srgbClr val="FFCC00"/>
              </a:solidFill>
              <a:ln w="25400">
                <a:solidFill>
                  <a:schemeClr val="tx1"/>
                </a:solidFill>
                <a:miter lim="800000"/>
              </a:ln>
            </p:spPr>
            <p:txBody>
              <a:bodyPr wrap="none" anchor="ctr"/>
              <a:lstStyle/>
              <a:p>
                <a:endParaRPr lang="zh-CN" altLang="en-US"/>
              </a:p>
            </p:txBody>
          </p:sp>
          <p:sp>
            <p:nvSpPr>
              <p:cNvPr id="32" name="Line 63"/>
              <p:cNvSpPr>
                <a:spLocks noChangeShapeType="1"/>
              </p:cNvSpPr>
              <p:nvPr/>
            </p:nvSpPr>
            <p:spPr bwMode="auto">
              <a:xfrm>
                <a:off x="4690" y="3903"/>
                <a:ext cx="1" cy="225"/>
              </a:xfrm>
              <a:prstGeom prst="line">
                <a:avLst/>
              </a:prstGeom>
              <a:noFill/>
              <a:ln w="25400">
                <a:solidFill>
                  <a:schemeClr val="tx1"/>
                </a:solidFill>
                <a:round/>
                <a:tailEnd type="triangle" w="med" len="med"/>
              </a:ln>
            </p:spPr>
            <p:txBody>
              <a:bodyPr wrap="none" anchor="ctr"/>
              <a:lstStyle/>
              <a:p>
                <a:endParaRPr lang="zh-CN" altLang="en-US"/>
              </a:p>
            </p:txBody>
          </p:sp>
        </p:grpSp>
        <p:pic>
          <p:nvPicPr>
            <p:cNvPr id="4" name="Picture 64"/>
            <p:cNvPicPr>
              <a:picLocks noChangeArrowheads="1"/>
            </p:cNvPicPr>
            <p:nvPr/>
          </p:nvPicPr>
          <p:blipFill>
            <a:blip r:embed="rId1" cstate="print"/>
            <a:srcRect/>
            <a:stretch>
              <a:fillRect/>
            </a:stretch>
          </p:blipFill>
          <p:spPr bwMode="auto">
            <a:xfrm>
              <a:off x="3216" y="2109"/>
              <a:ext cx="1226" cy="1536"/>
            </a:xfrm>
            <a:prstGeom prst="rect">
              <a:avLst/>
            </a:prstGeom>
            <a:noFill/>
            <a:ln w="12700">
              <a:noFill/>
              <a:miter lim="800000"/>
              <a:headEnd/>
              <a:tailEnd/>
            </a:ln>
          </p:spPr>
        </p:pic>
      </p:grpSp>
    </p:spTree>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584650" y="212903"/>
            <a:ext cx="4698522" cy="571500"/>
          </a:xfrm>
        </p:spPr>
        <p:txBody>
          <a:bodyPr/>
          <a:lstStyle/>
          <a:p>
            <a:pPr>
              <a:spcAft>
                <a:spcPts val="0"/>
              </a:spcAft>
            </a:pPr>
            <a:r>
              <a:rPr lang="zh-CN" altLang="en-US" dirty="0">
                <a:latin typeface="微软雅黑" panose="020B0503020204020204" pitchFamily="34" charset="-122"/>
                <a:ea typeface="微软雅黑" panose="020B0503020204020204" pitchFamily="34" charset="-122"/>
              </a:rPr>
              <a:t>逻辑覆盖 </a:t>
            </a:r>
            <a:r>
              <a:rPr lang="en-US" altLang="zh-CN" dirty="0">
                <a:latin typeface="微软雅黑" panose="020B0503020204020204" pitchFamily="34" charset="-122"/>
                <a:ea typeface="微软雅黑" panose="020B0503020204020204" pitchFamily="34" charset="-122"/>
              </a:rPr>
              <a:t>vs.</a:t>
            </a:r>
            <a:r>
              <a:rPr lang="zh-CN" altLang="en-US" dirty="0">
                <a:latin typeface="微软雅黑" panose="020B0503020204020204" pitchFamily="34" charset="-122"/>
                <a:ea typeface="微软雅黑" panose="020B0503020204020204" pitchFamily="34" charset="-122"/>
              </a:rPr>
              <a:t> 路径覆盖</a:t>
            </a:r>
            <a:endParaRPr lang="zh-CN" altLang="en-US" dirty="0">
              <a:latin typeface="微软雅黑" panose="020B0503020204020204" pitchFamily="34" charset="-122"/>
              <a:ea typeface="微软雅黑" panose="020B0503020204020204" pitchFamily="34" charset="-122"/>
            </a:endParaRPr>
          </a:p>
        </p:txBody>
      </p:sp>
      <p:sp>
        <p:nvSpPr>
          <p:cNvPr id="13315" name="Rectangle 3"/>
          <p:cNvSpPr>
            <a:spLocks noGrp="1" noChangeArrowheads="1"/>
          </p:cNvSpPr>
          <p:nvPr>
            <p:ph type="body" idx="1"/>
          </p:nvPr>
        </p:nvSpPr>
        <p:spPr>
          <a:xfrm>
            <a:off x="584650" y="1563869"/>
            <a:ext cx="7950926" cy="2015762"/>
          </a:xfrm>
        </p:spPr>
        <p:txBody>
          <a:bodyPr>
            <a:normAutofit/>
          </a:bodyPr>
          <a:lstStyle/>
          <a:p>
            <a:pPr marL="358775" lvl="1" indent="-358775" defTabSz="457200">
              <a:lnSpc>
                <a:spcPct val="160000"/>
              </a:lnSpc>
              <a:spcBef>
                <a:spcPts val="600"/>
              </a:spcBef>
              <a:spcAft>
                <a:spcPts val="0"/>
              </a:spcAft>
              <a:buClr>
                <a:schemeClr val="accent1"/>
              </a:buClr>
              <a:buSzPct val="75000"/>
              <a:buFont typeface="Wingdings" panose="05000000000000000000" pitchFamily="2" charset="2"/>
              <a:buChar char="p"/>
              <a:tabLst>
                <a:tab pos="428625" algn="l"/>
              </a:tabLst>
              <a:defRPr/>
            </a:pPr>
            <a:r>
              <a:rPr lang="zh-CN" altLang="en-US" b="1" dirty="0">
                <a:cs typeface="+mn-cs"/>
              </a:rPr>
              <a:t>逻辑覆盖</a:t>
            </a:r>
            <a:r>
              <a:rPr lang="zh-CN" altLang="en-US" dirty="0">
                <a:cs typeface="+mn-cs"/>
              </a:rPr>
              <a:t>：以程序或系统的内部逻辑结构为基础，分为语句覆盖、判定覆盖、判定</a:t>
            </a:r>
            <a:r>
              <a:rPr lang="en-US" altLang="zh-CN" dirty="0">
                <a:cs typeface="+mn-cs"/>
              </a:rPr>
              <a:t>-</a:t>
            </a:r>
            <a:r>
              <a:rPr lang="zh-CN" altLang="en-US" dirty="0">
                <a:cs typeface="+mn-cs"/>
              </a:rPr>
              <a:t>条件覆盖、条件组合覆盖等；</a:t>
            </a:r>
            <a:endParaRPr lang="zh-CN" altLang="en-US" dirty="0">
              <a:cs typeface="+mn-cs"/>
            </a:endParaRPr>
          </a:p>
          <a:p>
            <a:pPr marL="358775" lvl="1" indent="-358775" defTabSz="457200">
              <a:lnSpc>
                <a:spcPct val="160000"/>
              </a:lnSpc>
              <a:spcBef>
                <a:spcPts val="600"/>
              </a:spcBef>
              <a:buClr>
                <a:schemeClr val="accent1"/>
              </a:buClr>
              <a:buSzPct val="75000"/>
              <a:buFont typeface="Wingdings" panose="05000000000000000000" pitchFamily="2" charset="2"/>
              <a:buChar char="p"/>
              <a:tabLst>
                <a:tab pos="428625" algn="l"/>
              </a:tabLst>
              <a:defRPr/>
            </a:pPr>
            <a:r>
              <a:rPr lang="zh-CN" altLang="en-US" b="1" dirty="0">
                <a:cs typeface="+mn-cs"/>
              </a:rPr>
              <a:t>基本路径测试</a:t>
            </a:r>
            <a:r>
              <a:rPr lang="zh-CN" altLang="en-US" dirty="0">
                <a:cs typeface="+mn-cs"/>
              </a:rPr>
              <a:t>：在程序或业务控制流程的基础上，分析控制构造的环路复杂性，导出基本可执行路径集合，从而设计出测试用例。</a:t>
            </a:r>
            <a:endParaRPr lang="zh-CN" altLang="en-US" dirty="0">
              <a:cs typeface="+mn-cs"/>
            </a:endParaRPr>
          </a:p>
        </p:txBody>
      </p:sp>
    </p:spTree>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02132" y="294789"/>
            <a:ext cx="3888432" cy="400050"/>
          </a:xfrm>
        </p:spPr>
        <p:txBody>
          <a:bodyPr vert="horz" lIns="0" tIns="0" rIns="0" bIns="0" rtlCol="0" anchor="ctr">
            <a:normAutofit fontScale="90000"/>
          </a:bodyPr>
          <a:lstStyle/>
          <a:p>
            <a:pPr>
              <a:spcAft>
                <a:spcPts val="0"/>
              </a:spcAft>
              <a:defRPr/>
            </a:pPr>
            <a:r>
              <a:rPr lang="zh-CN" altLang="en-US" dirty="0">
                <a:latin typeface="微软雅黑" panose="020B0503020204020204" pitchFamily="34" charset="-122"/>
                <a:ea typeface="微软雅黑" panose="020B0503020204020204" pitchFamily="34" charset="-122"/>
              </a:rPr>
              <a:t>（代码行）语句覆盖</a:t>
            </a:r>
            <a:endParaRPr lang="en-US" altLang="zh-CN" dirty="0">
              <a:latin typeface="微软雅黑" panose="020B0503020204020204" pitchFamily="34" charset="-122"/>
              <a:ea typeface="微软雅黑" panose="020B0503020204020204" pitchFamily="34" charset="-122"/>
            </a:endParaRPr>
          </a:p>
        </p:txBody>
      </p:sp>
      <p:sp>
        <p:nvSpPr>
          <p:cNvPr id="1676291" name="Rectangle 3"/>
          <p:cNvSpPr>
            <a:spLocks noChangeArrowheads="1"/>
          </p:cNvSpPr>
          <p:nvPr/>
        </p:nvSpPr>
        <p:spPr bwMode="auto">
          <a:xfrm>
            <a:off x="602132" y="785881"/>
            <a:ext cx="8298028" cy="506730"/>
          </a:xfrm>
          <a:prstGeom prst="rect">
            <a:avLst/>
          </a:prstGeom>
          <a:noFill/>
          <a:ln w="9525">
            <a:noFill/>
            <a:miter lim="800000"/>
          </a:ln>
          <a:effectLst/>
        </p:spPr>
        <p:txBody>
          <a:bodyPr wrap="square">
            <a:spAutoFit/>
          </a:bodyPr>
          <a:lstStyle/>
          <a:p>
            <a:pPr eaLnBrk="0" hangingPunct="0">
              <a:lnSpc>
                <a:spcPct val="150000"/>
              </a:lnSpc>
              <a:spcAft>
                <a:spcPts val="0"/>
              </a:spcAft>
              <a:buClr>
                <a:srgbClr val="91AC4E"/>
              </a:buClr>
              <a:buSzPct val="80000"/>
              <a:defRPr/>
            </a:pPr>
            <a:r>
              <a:rPr lang="zh-CN" altLang="en-US" dirty="0">
                <a:ea typeface="宋体" panose="02010600030101010101" pitchFamily="2" charset="-122"/>
              </a:rPr>
              <a:t>设计若干测试用例，运行被测程序，使程序中的每个可执行语句至少被执行一次</a:t>
            </a:r>
            <a:endParaRPr lang="en-US" altLang="zh-CN" dirty="0">
              <a:ea typeface="宋体" panose="02010600030101010101" pitchFamily="2" charset="-122"/>
            </a:endParaRPr>
          </a:p>
        </p:txBody>
      </p:sp>
      <p:grpSp>
        <p:nvGrpSpPr>
          <p:cNvPr id="2" name="Group 66"/>
          <p:cNvGrpSpPr/>
          <p:nvPr/>
        </p:nvGrpSpPr>
        <p:grpSpPr bwMode="auto">
          <a:xfrm>
            <a:off x="5700096" y="1388066"/>
            <a:ext cx="1241822" cy="3252788"/>
            <a:chOff x="3198" y="1152"/>
            <a:chExt cx="1043" cy="2732"/>
          </a:xfrm>
        </p:grpSpPr>
        <p:sp>
          <p:nvSpPr>
            <p:cNvPr id="3" name="Line 3"/>
            <p:cNvSpPr>
              <a:spLocks noChangeShapeType="1"/>
            </p:cNvSpPr>
            <p:nvPr/>
          </p:nvSpPr>
          <p:spPr bwMode="auto">
            <a:xfrm flipH="1">
              <a:off x="3789" y="1160"/>
              <a:ext cx="0" cy="266"/>
            </a:xfrm>
            <a:prstGeom prst="line">
              <a:avLst/>
            </a:prstGeom>
            <a:noFill/>
            <a:ln w="38100">
              <a:solidFill>
                <a:srgbClr val="4D4D4D"/>
              </a:solidFill>
              <a:round/>
              <a:tailEnd type="triangle" w="med" len="med"/>
            </a:ln>
          </p:spPr>
          <p:txBody>
            <a:bodyPr wrap="none" anchor="ctr"/>
            <a:lstStyle/>
            <a:p>
              <a:endParaRPr lang="zh-CN" altLang="en-US" sz="1350"/>
            </a:p>
          </p:txBody>
        </p:sp>
        <p:sp>
          <p:nvSpPr>
            <p:cNvPr id="4" name="Line 4"/>
            <p:cNvSpPr>
              <a:spLocks noChangeShapeType="1"/>
            </p:cNvSpPr>
            <p:nvPr/>
          </p:nvSpPr>
          <p:spPr bwMode="auto">
            <a:xfrm flipH="1">
              <a:off x="3878" y="1888"/>
              <a:ext cx="272" cy="363"/>
            </a:xfrm>
            <a:prstGeom prst="line">
              <a:avLst/>
            </a:prstGeom>
            <a:noFill/>
            <a:ln w="38100">
              <a:solidFill>
                <a:srgbClr val="4D4D4D"/>
              </a:solidFill>
              <a:round/>
              <a:tailEnd type="triangle" w="med" len="med"/>
            </a:ln>
          </p:spPr>
          <p:txBody>
            <a:bodyPr wrap="none" anchor="ctr"/>
            <a:lstStyle/>
            <a:p>
              <a:endParaRPr lang="zh-CN" altLang="en-US" sz="1350"/>
            </a:p>
          </p:txBody>
        </p:sp>
        <p:sp>
          <p:nvSpPr>
            <p:cNvPr id="5" name="Line 5"/>
            <p:cNvSpPr>
              <a:spLocks noChangeShapeType="1"/>
            </p:cNvSpPr>
            <p:nvPr/>
          </p:nvSpPr>
          <p:spPr bwMode="auto">
            <a:xfrm flipH="1">
              <a:off x="3787" y="2297"/>
              <a:ext cx="0" cy="272"/>
            </a:xfrm>
            <a:prstGeom prst="line">
              <a:avLst/>
            </a:prstGeom>
            <a:noFill/>
            <a:ln w="38100">
              <a:solidFill>
                <a:srgbClr val="4D4D4D"/>
              </a:solidFill>
              <a:round/>
              <a:tailEnd type="triangle" w="med" len="med"/>
            </a:ln>
          </p:spPr>
          <p:txBody>
            <a:bodyPr wrap="none" anchor="ctr"/>
            <a:lstStyle/>
            <a:p>
              <a:endParaRPr lang="zh-CN" altLang="en-US" sz="1350"/>
            </a:p>
          </p:txBody>
        </p:sp>
        <p:sp>
          <p:nvSpPr>
            <p:cNvPr id="6" name="Line 6"/>
            <p:cNvSpPr>
              <a:spLocks noChangeShapeType="1"/>
            </p:cNvSpPr>
            <p:nvPr/>
          </p:nvSpPr>
          <p:spPr bwMode="auto">
            <a:xfrm flipH="1">
              <a:off x="3789" y="3476"/>
              <a:ext cx="0" cy="266"/>
            </a:xfrm>
            <a:prstGeom prst="line">
              <a:avLst/>
            </a:prstGeom>
            <a:noFill/>
            <a:ln w="38100">
              <a:solidFill>
                <a:srgbClr val="4D4D4D"/>
              </a:solidFill>
              <a:round/>
              <a:tailEnd type="triangle" w="med" len="med"/>
            </a:ln>
          </p:spPr>
          <p:txBody>
            <a:bodyPr wrap="none" anchor="ctr"/>
            <a:lstStyle/>
            <a:p>
              <a:endParaRPr lang="zh-CN" altLang="en-US" sz="1350"/>
            </a:p>
          </p:txBody>
        </p:sp>
        <p:sp>
          <p:nvSpPr>
            <p:cNvPr id="7" name="Line 12"/>
            <p:cNvSpPr>
              <a:spLocks noChangeShapeType="1"/>
            </p:cNvSpPr>
            <p:nvPr/>
          </p:nvSpPr>
          <p:spPr bwMode="auto">
            <a:xfrm flipH="1">
              <a:off x="3787" y="1571"/>
              <a:ext cx="0" cy="635"/>
            </a:xfrm>
            <a:prstGeom prst="line">
              <a:avLst/>
            </a:prstGeom>
            <a:noFill/>
            <a:ln w="38100">
              <a:solidFill>
                <a:srgbClr val="4D4D4D"/>
              </a:solidFill>
              <a:round/>
              <a:tailEnd type="triangle" w="med" len="med"/>
            </a:ln>
          </p:spPr>
          <p:txBody>
            <a:bodyPr wrap="none" anchor="ctr"/>
            <a:lstStyle/>
            <a:p>
              <a:endParaRPr lang="zh-CN" altLang="en-US" sz="1350"/>
            </a:p>
          </p:txBody>
        </p:sp>
        <p:sp>
          <p:nvSpPr>
            <p:cNvPr id="8" name="Line 15"/>
            <p:cNvSpPr>
              <a:spLocks noChangeShapeType="1"/>
            </p:cNvSpPr>
            <p:nvPr/>
          </p:nvSpPr>
          <p:spPr bwMode="auto">
            <a:xfrm>
              <a:off x="3789" y="1502"/>
              <a:ext cx="361" cy="296"/>
            </a:xfrm>
            <a:prstGeom prst="line">
              <a:avLst/>
            </a:prstGeom>
            <a:noFill/>
            <a:ln w="38100">
              <a:solidFill>
                <a:srgbClr val="4D4D4D"/>
              </a:solidFill>
              <a:round/>
            </a:ln>
          </p:spPr>
          <p:txBody>
            <a:bodyPr wrap="none" anchor="ctr"/>
            <a:lstStyle/>
            <a:p>
              <a:endParaRPr lang="zh-CN" altLang="en-US" sz="1350"/>
            </a:p>
          </p:txBody>
        </p:sp>
        <p:sp>
          <p:nvSpPr>
            <p:cNvPr id="9" name="Line 17"/>
            <p:cNvSpPr>
              <a:spLocks noChangeShapeType="1"/>
            </p:cNvSpPr>
            <p:nvPr/>
          </p:nvSpPr>
          <p:spPr bwMode="auto">
            <a:xfrm flipH="1" flipV="1">
              <a:off x="3878" y="2660"/>
              <a:ext cx="272" cy="317"/>
            </a:xfrm>
            <a:prstGeom prst="line">
              <a:avLst/>
            </a:prstGeom>
            <a:noFill/>
            <a:ln w="38100">
              <a:solidFill>
                <a:srgbClr val="4D4D4D"/>
              </a:solidFill>
              <a:round/>
              <a:headEnd type="triangle" w="med" len="med"/>
            </a:ln>
          </p:spPr>
          <p:txBody>
            <a:bodyPr wrap="none" anchor="ctr"/>
            <a:lstStyle/>
            <a:p>
              <a:endParaRPr lang="zh-CN" altLang="en-US" sz="1350"/>
            </a:p>
          </p:txBody>
        </p:sp>
        <p:sp>
          <p:nvSpPr>
            <p:cNvPr id="10" name="Oval 24"/>
            <p:cNvSpPr>
              <a:spLocks noChangeArrowheads="1"/>
            </p:cNvSpPr>
            <p:nvPr/>
          </p:nvSpPr>
          <p:spPr bwMode="auto">
            <a:xfrm>
              <a:off x="3713" y="1426"/>
              <a:ext cx="152" cy="152"/>
            </a:xfrm>
            <a:prstGeom prst="ellipse">
              <a:avLst/>
            </a:prstGeom>
            <a:solidFill>
              <a:srgbClr val="CC99FF"/>
            </a:solidFill>
            <a:ln w="9525">
              <a:solidFill>
                <a:srgbClr val="4D4D4D"/>
              </a:solidFill>
              <a:round/>
            </a:ln>
          </p:spPr>
          <p:txBody>
            <a:bodyPr wrap="none" anchor="ctr"/>
            <a:lstStyle/>
            <a:p>
              <a:r>
                <a:rPr lang="en-US" altLang="zh-CN" sz="900" b="1"/>
                <a:t>3</a:t>
              </a:r>
              <a:endParaRPr lang="en-US" altLang="zh-CN" sz="900" b="1"/>
            </a:p>
          </p:txBody>
        </p:sp>
        <p:sp>
          <p:nvSpPr>
            <p:cNvPr id="11" name="Oval 25"/>
            <p:cNvSpPr>
              <a:spLocks noChangeArrowheads="1"/>
            </p:cNvSpPr>
            <p:nvPr/>
          </p:nvSpPr>
          <p:spPr bwMode="auto">
            <a:xfrm>
              <a:off x="3726" y="2553"/>
              <a:ext cx="152" cy="152"/>
            </a:xfrm>
            <a:prstGeom prst="ellipse">
              <a:avLst/>
            </a:prstGeom>
            <a:solidFill>
              <a:srgbClr val="CC99FF"/>
            </a:solidFill>
            <a:ln w="9525">
              <a:solidFill>
                <a:srgbClr val="4D4D4D"/>
              </a:solidFill>
              <a:round/>
            </a:ln>
          </p:spPr>
          <p:txBody>
            <a:bodyPr wrap="none" anchor="ctr"/>
            <a:lstStyle/>
            <a:p>
              <a:r>
                <a:rPr lang="en-US" altLang="zh-CN" sz="900" b="1"/>
                <a:t>6</a:t>
              </a:r>
              <a:endParaRPr lang="en-US" altLang="zh-CN" sz="900" b="1"/>
            </a:p>
          </p:txBody>
        </p:sp>
        <p:sp>
          <p:nvSpPr>
            <p:cNvPr id="12" name="Oval 27"/>
            <p:cNvSpPr>
              <a:spLocks noChangeArrowheads="1"/>
            </p:cNvSpPr>
            <p:nvPr/>
          </p:nvSpPr>
          <p:spPr bwMode="auto">
            <a:xfrm>
              <a:off x="3726" y="3340"/>
              <a:ext cx="152" cy="152"/>
            </a:xfrm>
            <a:prstGeom prst="ellipse">
              <a:avLst/>
            </a:prstGeom>
            <a:solidFill>
              <a:srgbClr val="CC99FF"/>
            </a:solidFill>
            <a:ln w="9525">
              <a:solidFill>
                <a:srgbClr val="4D4D4D"/>
              </a:solidFill>
              <a:round/>
            </a:ln>
          </p:spPr>
          <p:txBody>
            <a:bodyPr wrap="none" anchor="ctr"/>
            <a:lstStyle/>
            <a:p>
              <a:r>
                <a:rPr lang="en-US" altLang="zh-CN" sz="900" b="1"/>
                <a:t>8</a:t>
              </a:r>
              <a:endParaRPr lang="en-US" altLang="zh-CN" sz="900" b="1"/>
            </a:p>
          </p:txBody>
        </p:sp>
        <p:sp>
          <p:nvSpPr>
            <p:cNvPr id="13" name="Oval 28"/>
            <p:cNvSpPr>
              <a:spLocks noChangeArrowheads="1"/>
            </p:cNvSpPr>
            <p:nvPr/>
          </p:nvSpPr>
          <p:spPr bwMode="auto">
            <a:xfrm>
              <a:off x="3713" y="3732"/>
              <a:ext cx="152" cy="152"/>
            </a:xfrm>
            <a:prstGeom prst="ellipse">
              <a:avLst/>
            </a:prstGeom>
            <a:solidFill>
              <a:srgbClr val="CC99FF"/>
            </a:solidFill>
            <a:ln w="9525">
              <a:solidFill>
                <a:srgbClr val="4D4D4D"/>
              </a:solidFill>
              <a:round/>
            </a:ln>
          </p:spPr>
          <p:txBody>
            <a:bodyPr wrap="none" anchor="ctr"/>
            <a:lstStyle/>
            <a:p>
              <a:r>
                <a:rPr lang="en-US" altLang="zh-CN" sz="900" b="1"/>
                <a:t>9</a:t>
              </a:r>
              <a:endParaRPr lang="en-US" altLang="zh-CN" sz="900" b="1"/>
            </a:p>
          </p:txBody>
        </p:sp>
        <p:sp>
          <p:nvSpPr>
            <p:cNvPr id="14" name="Text Box 31"/>
            <p:cNvSpPr txBox="1">
              <a:spLocks noChangeArrowheads="1"/>
            </p:cNvSpPr>
            <p:nvPr/>
          </p:nvSpPr>
          <p:spPr bwMode="auto">
            <a:xfrm>
              <a:off x="3516" y="1300"/>
              <a:ext cx="330" cy="252"/>
            </a:xfrm>
            <a:prstGeom prst="rect">
              <a:avLst/>
            </a:prstGeom>
            <a:noFill/>
            <a:ln w="9525">
              <a:noFill/>
              <a:miter lim="800000"/>
            </a:ln>
          </p:spPr>
          <p:txBody>
            <a:bodyPr wrap="none">
              <a:spAutoFit/>
            </a:bodyPr>
            <a:lstStyle/>
            <a:p>
              <a:pPr algn="l"/>
              <a:r>
                <a:rPr lang="de-DE" altLang="zh-CN" sz="1350">
                  <a:solidFill>
                    <a:srgbClr val="4D4D4D"/>
                  </a:solidFill>
                  <a:latin typeface="Courier New" panose="02070309020205020404" pitchFamily="49" charset="0"/>
                </a:rPr>
                <a:t>IF</a:t>
              </a:r>
              <a:endParaRPr lang="de-DE" altLang="zh-CN" sz="1350">
                <a:solidFill>
                  <a:srgbClr val="4D4D4D"/>
                </a:solidFill>
                <a:latin typeface="Courier New" panose="02070309020205020404" pitchFamily="49" charset="0"/>
              </a:endParaRPr>
            </a:p>
          </p:txBody>
        </p:sp>
        <p:sp>
          <p:nvSpPr>
            <p:cNvPr id="15" name="Text Box 32"/>
            <p:cNvSpPr txBox="1">
              <a:spLocks noChangeArrowheads="1"/>
            </p:cNvSpPr>
            <p:nvPr/>
          </p:nvSpPr>
          <p:spPr bwMode="auto">
            <a:xfrm>
              <a:off x="3424" y="2523"/>
              <a:ext cx="330" cy="252"/>
            </a:xfrm>
            <a:prstGeom prst="rect">
              <a:avLst/>
            </a:prstGeom>
            <a:noFill/>
            <a:ln w="9525">
              <a:noFill/>
              <a:miter lim="800000"/>
            </a:ln>
          </p:spPr>
          <p:txBody>
            <a:bodyPr wrap="none">
              <a:spAutoFit/>
            </a:bodyPr>
            <a:lstStyle/>
            <a:p>
              <a:pPr algn="l"/>
              <a:r>
                <a:rPr lang="de-DE" altLang="zh-CN" sz="1350">
                  <a:solidFill>
                    <a:srgbClr val="4D4D4D"/>
                  </a:solidFill>
                  <a:latin typeface="Courier New" panose="02070309020205020404" pitchFamily="49" charset="0"/>
                </a:rPr>
                <a:t>IF</a:t>
              </a:r>
              <a:endParaRPr lang="de-DE" altLang="zh-CN" sz="1350">
                <a:solidFill>
                  <a:srgbClr val="4D4D4D"/>
                </a:solidFill>
                <a:latin typeface="Courier New" panose="02070309020205020404" pitchFamily="49" charset="0"/>
              </a:endParaRPr>
            </a:p>
          </p:txBody>
        </p:sp>
        <p:sp>
          <p:nvSpPr>
            <p:cNvPr id="16" name="Text Box 33"/>
            <p:cNvSpPr txBox="1">
              <a:spLocks noChangeArrowheads="1"/>
            </p:cNvSpPr>
            <p:nvPr/>
          </p:nvSpPr>
          <p:spPr bwMode="auto">
            <a:xfrm>
              <a:off x="3198" y="2161"/>
              <a:ext cx="593" cy="252"/>
            </a:xfrm>
            <a:prstGeom prst="rect">
              <a:avLst/>
            </a:prstGeom>
            <a:noFill/>
            <a:ln w="9525">
              <a:noFill/>
              <a:miter lim="800000"/>
            </a:ln>
          </p:spPr>
          <p:txBody>
            <a:bodyPr wrap="none">
              <a:spAutoFit/>
            </a:bodyPr>
            <a:lstStyle/>
            <a:p>
              <a:pPr algn="l"/>
              <a:r>
                <a:rPr lang="de-DE" altLang="zh-CN" sz="1350">
                  <a:solidFill>
                    <a:srgbClr val="4D4D4D"/>
                  </a:solidFill>
                  <a:latin typeface="Courier New" panose="02070309020205020404" pitchFamily="49" charset="0"/>
                </a:rPr>
                <a:t>ENDIF</a:t>
              </a:r>
              <a:endParaRPr lang="de-DE" altLang="zh-CN" sz="1350">
                <a:solidFill>
                  <a:srgbClr val="4D4D4D"/>
                </a:solidFill>
                <a:latin typeface="Courier New" panose="02070309020205020404" pitchFamily="49" charset="0"/>
              </a:endParaRPr>
            </a:p>
          </p:txBody>
        </p:sp>
        <p:sp>
          <p:nvSpPr>
            <p:cNvPr id="17" name="Text Box 34"/>
            <p:cNvSpPr txBox="1">
              <a:spLocks noChangeArrowheads="1"/>
            </p:cNvSpPr>
            <p:nvPr/>
          </p:nvSpPr>
          <p:spPr bwMode="auto">
            <a:xfrm>
              <a:off x="3198" y="3340"/>
              <a:ext cx="593" cy="252"/>
            </a:xfrm>
            <a:prstGeom prst="rect">
              <a:avLst/>
            </a:prstGeom>
            <a:noFill/>
            <a:ln w="9525">
              <a:noFill/>
              <a:miter lim="800000"/>
            </a:ln>
          </p:spPr>
          <p:txBody>
            <a:bodyPr wrap="none">
              <a:spAutoFit/>
            </a:bodyPr>
            <a:lstStyle/>
            <a:p>
              <a:pPr algn="l"/>
              <a:r>
                <a:rPr lang="de-DE" altLang="zh-CN" sz="1350">
                  <a:solidFill>
                    <a:srgbClr val="4D4D4D"/>
                  </a:solidFill>
                  <a:latin typeface="Courier New" panose="02070309020205020404" pitchFamily="49" charset="0"/>
                </a:rPr>
                <a:t>ENDIF</a:t>
              </a:r>
              <a:endParaRPr lang="de-DE" altLang="zh-CN" sz="1350">
                <a:solidFill>
                  <a:srgbClr val="4D4D4D"/>
                </a:solidFill>
                <a:latin typeface="Courier New" panose="02070309020205020404" pitchFamily="49" charset="0"/>
              </a:endParaRPr>
            </a:p>
          </p:txBody>
        </p:sp>
        <p:sp>
          <p:nvSpPr>
            <p:cNvPr id="18" name="Text Box 39"/>
            <p:cNvSpPr txBox="1">
              <a:spLocks noChangeArrowheads="1"/>
            </p:cNvSpPr>
            <p:nvPr/>
          </p:nvSpPr>
          <p:spPr bwMode="auto">
            <a:xfrm>
              <a:off x="3969" y="2614"/>
              <a:ext cx="200" cy="252"/>
            </a:xfrm>
            <a:prstGeom prst="rect">
              <a:avLst/>
            </a:prstGeom>
            <a:noFill/>
            <a:ln w="9525">
              <a:noFill/>
              <a:miter lim="800000"/>
            </a:ln>
          </p:spPr>
          <p:txBody>
            <a:bodyPr wrap="none">
              <a:spAutoFit/>
            </a:bodyPr>
            <a:lstStyle/>
            <a:p>
              <a:pPr algn="l"/>
              <a:r>
                <a:rPr lang="de-DE" altLang="zh-CN" sz="1350" i="1">
                  <a:solidFill>
                    <a:srgbClr val="4D4D4D"/>
                  </a:solidFill>
                </a:rPr>
                <a:t>f</a:t>
              </a:r>
              <a:endParaRPr lang="de-DE" altLang="zh-CN" sz="1350" i="1">
                <a:solidFill>
                  <a:srgbClr val="4D4D4D"/>
                </a:solidFill>
              </a:endParaRPr>
            </a:p>
          </p:txBody>
        </p:sp>
        <p:sp>
          <p:nvSpPr>
            <p:cNvPr id="19" name="Text Box 40"/>
            <p:cNvSpPr txBox="1">
              <a:spLocks noChangeArrowheads="1"/>
            </p:cNvSpPr>
            <p:nvPr/>
          </p:nvSpPr>
          <p:spPr bwMode="auto">
            <a:xfrm>
              <a:off x="3787" y="2342"/>
              <a:ext cx="225" cy="252"/>
            </a:xfrm>
            <a:prstGeom prst="rect">
              <a:avLst/>
            </a:prstGeom>
            <a:noFill/>
            <a:ln w="9525">
              <a:noFill/>
              <a:miter lim="800000"/>
            </a:ln>
          </p:spPr>
          <p:txBody>
            <a:bodyPr wrap="none">
              <a:spAutoFit/>
            </a:bodyPr>
            <a:lstStyle/>
            <a:p>
              <a:pPr algn="l"/>
              <a:r>
                <a:rPr lang="de-DE" altLang="zh-CN" sz="1350" i="1">
                  <a:solidFill>
                    <a:srgbClr val="4D4D4D"/>
                  </a:solidFill>
                </a:rPr>
                <a:t>e</a:t>
              </a:r>
              <a:endParaRPr lang="de-DE" altLang="zh-CN" sz="1350" i="1">
                <a:solidFill>
                  <a:srgbClr val="4D4D4D"/>
                </a:solidFill>
              </a:endParaRPr>
            </a:p>
          </p:txBody>
        </p:sp>
        <p:sp>
          <p:nvSpPr>
            <p:cNvPr id="20" name="Text Box 41"/>
            <p:cNvSpPr txBox="1">
              <a:spLocks noChangeArrowheads="1"/>
            </p:cNvSpPr>
            <p:nvPr/>
          </p:nvSpPr>
          <p:spPr bwMode="auto">
            <a:xfrm>
              <a:off x="3787" y="3546"/>
              <a:ext cx="189" cy="252"/>
            </a:xfrm>
            <a:prstGeom prst="rect">
              <a:avLst/>
            </a:prstGeom>
            <a:noFill/>
            <a:ln w="9525">
              <a:noFill/>
              <a:miter lim="800000"/>
            </a:ln>
          </p:spPr>
          <p:txBody>
            <a:bodyPr wrap="none">
              <a:spAutoFit/>
            </a:bodyPr>
            <a:lstStyle/>
            <a:p>
              <a:pPr algn="l"/>
              <a:r>
                <a:rPr lang="de-DE" altLang="zh-CN" sz="1350" i="1">
                  <a:solidFill>
                    <a:srgbClr val="4D4D4D"/>
                  </a:solidFill>
                  <a:ea typeface="宋体" panose="02010600030101010101" pitchFamily="2" charset="-122"/>
                </a:rPr>
                <a:t>i</a:t>
              </a:r>
              <a:endParaRPr lang="de-DE" altLang="zh-CN" sz="1350" i="1">
                <a:solidFill>
                  <a:srgbClr val="4D4D4D"/>
                </a:solidFill>
              </a:endParaRPr>
            </a:p>
          </p:txBody>
        </p:sp>
        <p:sp>
          <p:nvSpPr>
            <p:cNvPr id="21" name="Text Box 43"/>
            <p:cNvSpPr txBox="1">
              <a:spLocks noChangeArrowheads="1"/>
            </p:cNvSpPr>
            <p:nvPr/>
          </p:nvSpPr>
          <p:spPr bwMode="auto">
            <a:xfrm>
              <a:off x="3607" y="1722"/>
              <a:ext cx="216" cy="252"/>
            </a:xfrm>
            <a:prstGeom prst="rect">
              <a:avLst/>
            </a:prstGeom>
            <a:noFill/>
            <a:ln w="9525">
              <a:noFill/>
              <a:miter lim="800000"/>
            </a:ln>
          </p:spPr>
          <p:txBody>
            <a:bodyPr wrap="none">
              <a:spAutoFit/>
            </a:bodyPr>
            <a:lstStyle/>
            <a:p>
              <a:pPr algn="l"/>
              <a:r>
                <a:rPr lang="de-DE" altLang="zh-CN" sz="1350" i="1">
                  <a:solidFill>
                    <a:srgbClr val="4D4D4D"/>
                  </a:solidFill>
                </a:rPr>
                <a:t>c</a:t>
              </a:r>
              <a:endParaRPr lang="de-DE" altLang="zh-CN" sz="1350" i="1">
                <a:solidFill>
                  <a:srgbClr val="4D4D4D"/>
                </a:solidFill>
              </a:endParaRPr>
            </a:p>
          </p:txBody>
        </p:sp>
        <p:sp>
          <p:nvSpPr>
            <p:cNvPr id="22" name="Text Box 44"/>
            <p:cNvSpPr txBox="1">
              <a:spLocks noChangeArrowheads="1"/>
            </p:cNvSpPr>
            <p:nvPr/>
          </p:nvSpPr>
          <p:spPr bwMode="auto">
            <a:xfrm>
              <a:off x="3963" y="1495"/>
              <a:ext cx="230" cy="252"/>
            </a:xfrm>
            <a:prstGeom prst="rect">
              <a:avLst/>
            </a:prstGeom>
            <a:noFill/>
            <a:ln w="9525">
              <a:noFill/>
              <a:miter lim="800000"/>
            </a:ln>
          </p:spPr>
          <p:txBody>
            <a:bodyPr wrap="none">
              <a:spAutoFit/>
            </a:bodyPr>
            <a:lstStyle/>
            <a:p>
              <a:pPr algn="l"/>
              <a:r>
                <a:rPr lang="de-DE" altLang="zh-CN" sz="1350" i="1">
                  <a:solidFill>
                    <a:srgbClr val="4D4D4D"/>
                  </a:solidFill>
                </a:rPr>
                <a:t>b</a:t>
              </a:r>
              <a:endParaRPr lang="de-DE" altLang="zh-CN" sz="1350" i="1">
                <a:solidFill>
                  <a:srgbClr val="4D4D4D"/>
                </a:solidFill>
              </a:endParaRPr>
            </a:p>
          </p:txBody>
        </p:sp>
        <p:sp>
          <p:nvSpPr>
            <p:cNvPr id="23" name="Text Box 45"/>
            <p:cNvSpPr txBox="1">
              <a:spLocks noChangeArrowheads="1"/>
            </p:cNvSpPr>
            <p:nvPr/>
          </p:nvSpPr>
          <p:spPr bwMode="auto">
            <a:xfrm>
              <a:off x="3806" y="1152"/>
              <a:ext cx="230" cy="252"/>
            </a:xfrm>
            <a:prstGeom prst="rect">
              <a:avLst/>
            </a:prstGeom>
            <a:noFill/>
            <a:ln w="9525">
              <a:noFill/>
              <a:miter lim="800000"/>
            </a:ln>
          </p:spPr>
          <p:txBody>
            <a:bodyPr wrap="none">
              <a:spAutoFit/>
            </a:bodyPr>
            <a:lstStyle/>
            <a:p>
              <a:pPr algn="l"/>
              <a:r>
                <a:rPr lang="de-DE" altLang="zh-CN" sz="1350" i="1">
                  <a:solidFill>
                    <a:srgbClr val="4D4D4D"/>
                  </a:solidFill>
                </a:rPr>
                <a:t>a</a:t>
              </a:r>
              <a:endParaRPr lang="de-DE" altLang="zh-CN" sz="1350" i="1">
                <a:solidFill>
                  <a:srgbClr val="4D4D4D"/>
                </a:solidFill>
              </a:endParaRPr>
            </a:p>
          </p:txBody>
        </p:sp>
        <p:sp>
          <p:nvSpPr>
            <p:cNvPr id="24" name="Text Box 51"/>
            <p:cNvSpPr txBox="1">
              <a:spLocks noChangeArrowheads="1"/>
            </p:cNvSpPr>
            <p:nvPr/>
          </p:nvSpPr>
          <p:spPr bwMode="auto">
            <a:xfrm>
              <a:off x="3969" y="1979"/>
              <a:ext cx="230" cy="252"/>
            </a:xfrm>
            <a:prstGeom prst="rect">
              <a:avLst/>
            </a:prstGeom>
            <a:noFill/>
            <a:ln w="9525">
              <a:noFill/>
              <a:miter lim="800000"/>
            </a:ln>
          </p:spPr>
          <p:txBody>
            <a:bodyPr wrap="none">
              <a:spAutoFit/>
            </a:bodyPr>
            <a:lstStyle/>
            <a:p>
              <a:pPr algn="l"/>
              <a:r>
                <a:rPr lang="de-DE" altLang="zh-CN" sz="1350" i="1">
                  <a:solidFill>
                    <a:srgbClr val="4D4D4D"/>
                  </a:solidFill>
                </a:rPr>
                <a:t>d</a:t>
              </a:r>
              <a:endParaRPr lang="de-DE" altLang="zh-CN" sz="1350" i="1">
                <a:solidFill>
                  <a:srgbClr val="4D4D4D"/>
                </a:solidFill>
              </a:endParaRPr>
            </a:p>
          </p:txBody>
        </p:sp>
        <p:sp>
          <p:nvSpPr>
            <p:cNvPr id="25" name="Oval 52"/>
            <p:cNvSpPr>
              <a:spLocks noChangeArrowheads="1"/>
            </p:cNvSpPr>
            <p:nvPr/>
          </p:nvSpPr>
          <p:spPr bwMode="auto">
            <a:xfrm>
              <a:off x="4089" y="1752"/>
              <a:ext cx="152" cy="152"/>
            </a:xfrm>
            <a:prstGeom prst="ellipse">
              <a:avLst/>
            </a:prstGeom>
            <a:solidFill>
              <a:srgbClr val="CC99FF"/>
            </a:solidFill>
            <a:ln w="9525">
              <a:solidFill>
                <a:srgbClr val="4D4D4D"/>
              </a:solidFill>
              <a:round/>
            </a:ln>
          </p:spPr>
          <p:txBody>
            <a:bodyPr wrap="none" anchor="ctr"/>
            <a:lstStyle/>
            <a:p>
              <a:r>
                <a:rPr lang="en-US" altLang="zh-CN" sz="900" b="1"/>
                <a:t>4</a:t>
              </a:r>
              <a:endParaRPr lang="en-US" altLang="zh-CN" sz="900" b="1"/>
            </a:p>
          </p:txBody>
        </p:sp>
        <p:sp>
          <p:nvSpPr>
            <p:cNvPr id="26" name="Oval 53"/>
            <p:cNvSpPr>
              <a:spLocks noChangeArrowheads="1"/>
            </p:cNvSpPr>
            <p:nvPr/>
          </p:nvSpPr>
          <p:spPr bwMode="auto">
            <a:xfrm>
              <a:off x="3726" y="2190"/>
              <a:ext cx="152" cy="152"/>
            </a:xfrm>
            <a:prstGeom prst="ellipse">
              <a:avLst/>
            </a:prstGeom>
            <a:solidFill>
              <a:srgbClr val="CC99FF"/>
            </a:solidFill>
            <a:ln w="9525">
              <a:solidFill>
                <a:srgbClr val="4D4D4D"/>
              </a:solidFill>
              <a:round/>
            </a:ln>
          </p:spPr>
          <p:txBody>
            <a:bodyPr wrap="none" anchor="ctr"/>
            <a:lstStyle/>
            <a:p>
              <a:r>
                <a:rPr lang="en-US" altLang="zh-CN" sz="900" b="1"/>
                <a:t>5</a:t>
              </a:r>
              <a:endParaRPr lang="en-US" altLang="zh-CN" sz="900" b="1"/>
            </a:p>
          </p:txBody>
        </p:sp>
        <p:sp>
          <p:nvSpPr>
            <p:cNvPr id="27" name="Line 54"/>
            <p:cNvSpPr>
              <a:spLocks noChangeShapeType="1"/>
            </p:cNvSpPr>
            <p:nvPr/>
          </p:nvSpPr>
          <p:spPr bwMode="auto">
            <a:xfrm flipH="1">
              <a:off x="3878" y="3068"/>
              <a:ext cx="272" cy="363"/>
            </a:xfrm>
            <a:prstGeom prst="line">
              <a:avLst/>
            </a:prstGeom>
            <a:noFill/>
            <a:ln w="38100">
              <a:solidFill>
                <a:srgbClr val="4D4D4D"/>
              </a:solidFill>
              <a:round/>
              <a:tailEnd type="triangle" w="med" len="med"/>
            </a:ln>
          </p:spPr>
          <p:txBody>
            <a:bodyPr wrap="none" anchor="ctr"/>
            <a:lstStyle/>
            <a:p>
              <a:endParaRPr lang="zh-CN" altLang="en-US" sz="1350"/>
            </a:p>
          </p:txBody>
        </p:sp>
        <p:sp>
          <p:nvSpPr>
            <p:cNvPr id="28" name="Line 55"/>
            <p:cNvSpPr>
              <a:spLocks noChangeShapeType="1"/>
            </p:cNvSpPr>
            <p:nvPr/>
          </p:nvSpPr>
          <p:spPr bwMode="auto">
            <a:xfrm flipH="1">
              <a:off x="3787" y="2705"/>
              <a:ext cx="0" cy="635"/>
            </a:xfrm>
            <a:prstGeom prst="line">
              <a:avLst/>
            </a:prstGeom>
            <a:noFill/>
            <a:ln w="38100">
              <a:solidFill>
                <a:srgbClr val="4D4D4D"/>
              </a:solidFill>
              <a:round/>
              <a:tailEnd type="triangle" w="med" len="med"/>
            </a:ln>
          </p:spPr>
          <p:txBody>
            <a:bodyPr wrap="none" anchor="ctr"/>
            <a:lstStyle/>
            <a:p>
              <a:endParaRPr lang="zh-CN" altLang="en-US" sz="1350"/>
            </a:p>
          </p:txBody>
        </p:sp>
        <p:sp>
          <p:nvSpPr>
            <p:cNvPr id="29" name="Oval 56"/>
            <p:cNvSpPr>
              <a:spLocks noChangeArrowheads="1"/>
            </p:cNvSpPr>
            <p:nvPr/>
          </p:nvSpPr>
          <p:spPr bwMode="auto">
            <a:xfrm>
              <a:off x="4089" y="2961"/>
              <a:ext cx="152" cy="152"/>
            </a:xfrm>
            <a:prstGeom prst="ellipse">
              <a:avLst/>
            </a:prstGeom>
            <a:solidFill>
              <a:srgbClr val="CC99FF"/>
            </a:solidFill>
            <a:ln w="9525">
              <a:solidFill>
                <a:srgbClr val="4D4D4D"/>
              </a:solidFill>
              <a:round/>
            </a:ln>
          </p:spPr>
          <p:txBody>
            <a:bodyPr wrap="none" anchor="ctr"/>
            <a:lstStyle/>
            <a:p>
              <a:r>
                <a:rPr lang="en-US" altLang="zh-CN" sz="900" b="1"/>
                <a:t>7</a:t>
              </a:r>
              <a:endParaRPr lang="en-US" altLang="zh-CN" sz="900" b="1"/>
            </a:p>
          </p:txBody>
        </p:sp>
        <p:sp>
          <p:nvSpPr>
            <p:cNvPr id="30" name="Text Box 57"/>
            <p:cNvSpPr txBox="1">
              <a:spLocks noChangeArrowheads="1"/>
            </p:cNvSpPr>
            <p:nvPr/>
          </p:nvSpPr>
          <p:spPr bwMode="auto">
            <a:xfrm>
              <a:off x="3606" y="2901"/>
              <a:ext cx="190" cy="252"/>
            </a:xfrm>
            <a:prstGeom prst="rect">
              <a:avLst/>
            </a:prstGeom>
            <a:noFill/>
            <a:ln w="9525">
              <a:noFill/>
              <a:miter lim="800000"/>
            </a:ln>
          </p:spPr>
          <p:txBody>
            <a:bodyPr wrap="none">
              <a:spAutoFit/>
            </a:bodyPr>
            <a:lstStyle/>
            <a:p>
              <a:pPr algn="l"/>
              <a:r>
                <a:rPr lang="de-DE" altLang="zh-CN" sz="1350" i="1">
                  <a:solidFill>
                    <a:srgbClr val="4D4D4D"/>
                  </a:solidFill>
                  <a:ea typeface="宋体" panose="02010600030101010101" pitchFamily="2" charset="-122"/>
                </a:rPr>
                <a:t>j</a:t>
              </a:r>
              <a:endParaRPr lang="de-DE" altLang="zh-CN" sz="1350" i="1">
                <a:solidFill>
                  <a:srgbClr val="4D4D4D"/>
                </a:solidFill>
              </a:endParaRPr>
            </a:p>
          </p:txBody>
        </p:sp>
        <p:sp>
          <p:nvSpPr>
            <p:cNvPr id="31" name="Text Box 58"/>
            <p:cNvSpPr txBox="1">
              <a:spLocks noChangeArrowheads="1"/>
            </p:cNvSpPr>
            <p:nvPr/>
          </p:nvSpPr>
          <p:spPr bwMode="auto">
            <a:xfrm>
              <a:off x="3969" y="3219"/>
              <a:ext cx="230" cy="252"/>
            </a:xfrm>
            <a:prstGeom prst="rect">
              <a:avLst/>
            </a:prstGeom>
            <a:noFill/>
            <a:ln w="9525">
              <a:noFill/>
              <a:miter lim="800000"/>
            </a:ln>
          </p:spPr>
          <p:txBody>
            <a:bodyPr wrap="none">
              <a:spAutoFit/>
            </a:bodyPr>
            <a:lstStyle/>
            <a:p>
              <a:pPr algn="l"/>
              <a:r>
                <a:rPr lang="de-DE" altLang="zh-CN" sz="1350" i="1">
                  <a:solidFill>
                    <a:srgbClr val="4D4D4D"/>
                  </a:solidFill>
                  <a:ea typeface="宋体" panose="02010600030101010101" pitchFamily="2" charset="-122"/>
                </a:rPr>
                <a:t>h</a:t>
              </a:r>
              <a:endParaRPr lang="de-DE" altLang="zh-CN" sz="1350" i="1">
                <a:solidFill>
                  <a:srgbClr val="4D4D4D"/>
                </a:solidFill>
              </a:endParaRPr>
            </a:p>
          </p:txBody>
        </p:sp>
      </p:grpSp>
      <p:sp>
        <p:nvSpPr>
          <p:cNvPr id="32" name="Text Box 59"/>
          <p:cNvSpPr txBox="1">
            <a:spLocks noChangeArrowheads="1"/>
          </p:cNvSpPr>
          <p:nvPr/>
        </p:nvSpPr>
        <p:spPr bwMode="auto">
          <a:xfrm>
            <a:off x="1150788" y="1467117"/>
            <a:ext cx="2862263" cy="2204720"/>
          </a:xfrm>
          <a:prstGeom prst="rect">
            <a:avLst/>
          </a:prstGeom>
          <a:noFill/>
          <a:ln w="12700">
            <a:noFill/>
            <a:miter lim="800000"/>
          </a:ln>
        </p:spPr>
        <p:txBody>
          <a:bodyPr wrap="square" lIns="67500" tIns="35100" rIns="67500" bIns="35100">
            <a:spAutoFit/>
          </a:bodyPr>
          <a:lstStyle/>
          <a:p>
            <a:pPr marL="342900" indent="-342900">
              <a:spcBef>
                <a:spcPct val="50000"/>
              </a:spcBef>
              <a:spcAft>
                <a:spcPts val="0"/>
              </a:spcAft>
            </a:pPr>
            <a:r>
              <a:rPr lang="zh-CN" altLang="en-US" sz="1350" dirty="0">
                <a:solidFill>
                  <a:srgbClr val="0070C0"/>
                </a:solidFill>
                <a:latin typeface="微软雅黑" panose="020B0503020204020204" pitchFamily="34" charset="-122"/>
                <a:ea typeface="微软雅黑" panose="020B0503020204020204" pitchFamily="34" charset="-122"/>
              </a:rPr>
              <a:t>程序源代码</a:t>
            </a:r>
            <a:endParaRPr lang="zh-CN" altLang="en-US" sz="1350" dirty="0">
              <a:solidFill>
                <a:srgbClr val="0070C0"/>
              </a:solidFill>
              <a:latin typeface="微软雅黑" panose="020B0503020204020204" pitchFamily="34" charset="-122"/>
              <a:ea typeface="微软雅黑" panose="020B0503020204020204" pitchFamily="34" charset="-122"/>
            </a:endParaRPr>
          </a:p>
          <a:p>
            <a:pPr marL="342900" indent="-342900">
              <a:spcBef>
                <a:spcPts val="50"/>
              </a:spcBef>
              <a:spcAft>
                <a:spcPts val="0"/>
              </a:spcAft>
            </a:pPr>
            <a:r>
              <a:rPr lang="en-US" altLang="zh-CN" sz="1350" dirty="0"/>
              <a:t>1.	dim a, b as integer</a:t>
            </a:r>
            <a:endParaRPr lang="en-US" altLang="zh-CN" sz="1350" dirty="0"/>
          </a:p>
          <a:p>
            <a:pPr marL="342900" indent="-342900">
              <a:spcBef>
                <a:spcPts val="50"/>
              </a:spcBef>
              <a:spcAft>
                <a:spcPts val="0"/>
              </a:spcAft>
              <a:buFontTx/>
              <a:buAutoNum type="arabicPeriod" startAt="2"/>
            </a:pPr>
            <a:r>
              <a:rPr lang="en-US" altLang="zh-CN" sz="1350" dirty="0"/>
              <a:t>dim c as double</a:t>
            </a:r>
            <a:endParaRPr lang="en-US" altLang="zh-CN" sz="1350" dirty="0"/>
          </a:p>
          <a:p>
            <a:pPr marL="342900" indent="-342900">
              <a:spcBef>
                <a:spcPts val="50"/>
              </a:spcBef>
              <a:spcAft>
                <a:spcPts val="0"/>
              </a:spcAft>
              <a:buFontTx/>
              <a:buAutoNum type="arabicPeriod" startAt="2"/>
            </a:pPr>
            <a:r>
              <a:rPr lang="en-US" altLang="zh-CN" sz="1350" dirty="0"/>
              <a:t>if (a &gt;0 and b &gt; 0) then</a:t>
            </a:r>
            <a:endParaRPr lang="en-US" altLang="zh-CN" sz="1350" dirty="0"/>
          </a:p>
          <a:p>
            <a:pPr marL="342900" indent="-342900">
              <a:spcBef>
                <a:spcPts val="50"/>
              </a:spcBef>
              <a:spcAft>
                <a:spcPts val="0"/>
              </a:spcAft>
              <a:buFontTx/>
              <a:buAutoNum type="arabicPeriod" startAt="2"/>
            </a:pPr>
            <a:r>
              <a:rPr lang="en-US" altLang="zh-CN" sz="1350" dirty="0"/>
              <a:t>     c = c / a</a:t>
            </a:r>
            <a:endParaRPr lang="en-US" altLang="zh-CN" sz="1350" dirty="0"/>
          </a:p>
          <a:p>
            <a:pPr marL="342900" indent="-342900">
              <a:spcBef>
                <a:spcPts val="50"/>
              </a:spcBef>
              <a:spcAft>
                <a:spcPts val="0"/>
              </a:spcAft>
              <a:buFontTx/>
              <a:buAutoNum type="arabicPeriod" startAt="2"/>
            </a:pPr>
            <a:r>
              <a:rPr lang="en-US" altLang="zh-CN" sz="1350" dirty="0"/>
              <a:t>end if</a:t>
            </a:r>
            <a:endParaRPr lang="en-US" altLang="zh-CN" sz="1350" dirty="0"/>
          </a:p>
          <a:p>
            <a:pPr marL="342900" indent="-342900">
              <a:spcBef>
                <a:spcPts val="50"/>
              </a:spcBef>
              <a:spcAft>
                <a:spcPts val="0"/>
              </a:spcAft>
              <a:buFontTx/>
              <a:buAutoNum type="arabicPeriod" startAt="2"/>
            </a:pPr>
            <a:r>
              <a:rPr lang="en-US" altLang="zh-CN" sz="1350" dirty="0"/>
              <a:t>if (a &gt; 1 or c &gt; 1) then</a:t>
            </a:r>
            <a:endParaRPr lang="en-US" altLang="zh-CN" sz="1350" dirty="0"/>
          </a:p>
          <a:p>
            <a:pPr marL="342900" indent="-342900">
              <a:spcBef>
                <a:spcPts val="50"/>
              </a:spcBef>
              <a:spcAft>
                <a:spcPts val="0"/>
              </a:spcAft>
              <a:buFontTx/>
              <a:buAutoNum type="arabicPeriod" startAt="2"/>
            </a:pPr>
            <a:r>
              <a:rPr lang="en-US" altLang="zh-CN" sz="1350" dirty="0"/>
              <a:t>     c = c + 1</a:t>
            </a:r>
            <a:endParaRPr lang="en-US" altLang="zh-CN" sz="1350" dirty="0"/>
          </a:p>
          <a:p>
            <a:pPr marL="342900" indent="-342900">
              <a:spcBef>
                <a:spcPts val="50"/>
              </a:spcBef>
              <a:spcAft>
                <a:spcPts val="0"/>
              </a:spcAft>
              <a:buFontTx/>
              <a:buAutoNum type="arabicPeriod" startAt="2"/>
            </a:pPr>
            <a:r>
              <a:rPr lang="en-US" altLang="zh-CN" sz="1350" dirty="0"/>
              <a:t>end if</a:t>
            </a:r>
            <a:endParaRPr lang="en-US" altLang="zh-CN" sz="1350" dirty="0"/>
          </a:p>
          <a:p>
            <a:pPr marL="342900" indent="-342900">
              <a:spcBef>
                <a:spcPts val="50"/>
              </a:spcBef>
              <a:buFontTx/>
              <a:buAutoNum type="arabicPeriod" startAt="2"/>
            </a:pPr>
            <a:r>
              <a:rPr lang="en-US" altLang="zh-CN" sz="1350" dirty="0"/>
              <a:t>c = b + c</a:t>
            </a:r>
            <a:endParaRPr lang="en-US" altLang="zh-CN" sz="1350" dirty="0"/>
          </a:p>
        </p:txBody>
      </p:sp>
      <p:sp>
        <p:nvSpPr>
          <p:cNvPr id="33" name="Text Box 67"/>
          <p:cNvSpPr txBox="1">
            <a:spLocks noChangeArrowheads="1"/>
          </p:cNvSpPr>
          <p:nvPr/>
        </p:nvSpPr>
        <p:spPr bwMode="auto">
          <a:xfrm>
            <a:off x="7454964" y="2513003"/>
            <a:ext cx="723117" cy="900430"/>
          </a:xfrm>
          <a:prstGeom prst="rect">
            <a:avLst/>
          </a:prstGeom>
          <a:noFill/>
          <a:ln w="12700">
            <a:noFill/>
            <a:miter lim="800000"/>
          </a:ln>
        </p:spPr>
        <p:txBody>
          <a:bodyPr wrap="square" lIns="67500" tIns="35100" rIns="67500" bIns="35100">
            <a:spAutoFit/>
          </a:bodyPr>
          <a:lstStyle/>
          <a:p>
            <a:pPr>
              <a:spcBef>
                <a:spcPct val="50000"/>
              </a:spcBef>
              <a:spcAft>
                <a:spcPts val="0"/>
              </a:spcAft>
            </a:pPr>
            <a:r>
              <a:rPr lang="zh-CN" altLang="en-US" dirty="0">
                <a:solidFill>
                  <a:srgbClr val="0070C0"/>
                </a:solidFill>
                <a:latin typeface="微软雅黑" panose="020B0503020204020204" pitchFamily="34" charset="-122"/>
                <a:ea typeface="微软雅黑" panose="020B0503020204020204" pitchFamily="34" charset="-122"/>
              </a:rPr>
              <a:t>程序控制流图</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34" name="TextBox 34"/>
          <p:cNvSpPr txBox="1"/>
          <p:nvPr/>
        </p:nvSpPr>
        <p:spPr>
          <a:xfrm>
            <a:off x="3491804" y="2554760"/>
            <a:ext cx="1731645" cy="368300"/>
          </a:xfrm>
          <a:prstGeom prst="rect">
            <a:avLst/>
          </a:prstGeom>
          <a:noFill/>
        </p:spPr>
        <p:txBody>
          <a:bodyPr wrap="none" rtlCol="0">
            <a:spAutoFit/>
          </a:bodyPr>
          <a:lstStyle/>
          <a:p>
            <a:pPr>
              <a:spcAft>
                <a:spcPts val="0"/>
              </a:spcAft>
            </a:pPr>
            <a:r>
              <a:rPr lang="en-US" altLang="zh-CN" dirty="0">
                <a:solidFill>
                  <a:srgbClr val="FF0000"/>
                </a:solidFill>
              </a:rPr>
              <a:t>(a, b ,c)= (1, 1, 2)</a:t>
            </a:r>
            <a:endParaRPr lang="zh-CN" altLang="en-US" dirty="0">
              <a:solidFill>
                <a:srgbClr val="FF0000"/>
              </a:solidFill>
            </a:endParaRPr>
          </a:p>
        </p:txBody>
      </p:sp>
      <p:sp>
        <p:nvSpPr>
          <p:cNvPr id="35" name="下箭头 34"/>
          <p:cNvSpPr/>
          <p:nvPr/>
        </p:nvSpPr>
        <p:spPr>
          <a:xfrm rot="16200000">
            <a:off x="4339695" y="2620277"/>
            <a:ext cx="226205" cy="1100308"/>
          </a:xfrm>
          <a:prstGeom prst="downArrow">
            <a:avLst>
              <a:gd name="adj1" fmla="val 26901"/>
              <a:gd name="adj2" fmla="val 884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宋体" panose="02010600030101010101" pitchFamily="2" charset="-122"/>
              <a:ea typeface="宋体" panose="02010600030101010101" pitchFamily="2" charset="-122"/>
            </a:endParaRPr>
          </a:p>
        </p:txBody>
      </p:sp>
      <p:sp>
        <p:nvSpPr>
          <p:cNvPr id="36" name="文本框 35"/>
          <p:cNvSpPr txBox="1"/>
          <p:nvPr/>
        </p:nvSpPr>
        <p:spPr>
          <a:xfrm>
            <a:off x="4088061" y="3207675"/>
            <a:ext cx="589280" cy="337185"/>
          </a:xfrm>
          <a:prstGeom prst="rect">
            <a:avLst/>
          </a:prstGeom>
          <a:noFill/>
        </p:spPr>
        <p:txBody>
          <a:bodyPr wrap="none" rtlCol="0">
            <a:spAutoFit/>
          </a:bodyPr>
          <a:lstStyle/>
          <a:p>
            <a:pPr>
              <a:spcAft>
                <a:spcPts val="0"/>
              </a:spcAft>
            </a:pPr>
            <a:r>
              <a:rPr kumimoji="1" lang="zh-CN" altLang="en-US" sz="1600" dirty="0">
                <a:latin typeface="宋体" panose="02010600030101010101" pitchFamily="2" charset="-122"/>
                <a:ea typeface="宋体" panose="02010600030101010101" pitchFamily="2" charset="-122"/>
              </a:rPr>
              <a:t>覆盖</a:t>
            </a:r>
            <a:endParaRPr kumimoji="1" lang="zh-CN" altLang="en-US" sz="1600" dirty="0">
              <a:latin typeface="宋体" panose="02010600030101010101" pitchFamily="2" charset="-122"/>
              <a:ea typeface="宋体" panose="02010600030101010101" pitchFamily="2"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02132" y="258096"/>
            <a:ext cx="3888432" cy="400050"/>
          </a:xfrm>
        </p:spPr>
        <p:txBody>
          <a:bodyPr vert="horz" lIns="0" tIns="0" rIns="0" bIns="0" rtlCol="0" anchor="ctr">
            <a:normAutofit fontScale="90000"/>
          </a:bodyPr>
          <a:lstStyle/>
          <a:p>
            <a:pPr>
              <a:spcAft>
                <a:spcPts val="0"/>
              </a:spcAft>
              <a:defRPr/>
            </a:pPr>
            <a:r>
              <a:rPr lang="zh-CN" altLang="en-US" dirty="0">
                <a:latin typeface="微软雅黑" panose="020B0503020204020204" pitchFamily="34" charset="-122"/>
                <a:ea typeface="微软雅黑" panose="020B0503020204020204" pitchFamily="34" charset="-122"/>
              </a:rPr>
              <a:t>语句覆盖不能发现的问题</a:t>
            </a:r>
            <a:endParaRPr lang="en-US" altLang="zh-CN" dirty="0">
              <a:latin typeface="微软雅黑" panose="020B0503020204020204" pitchFamily="34" charset="-122"/>
              <a:ea typeface="微软雅黑" panose="020B0503020204020204" pitchFamily="34" charset="-122"/>
            </a:endParaRPr>
          </a:p>
        </p:txBody>
      </p:sp>
      <p:sp>
        <p:nvSpPr>
          <p:cNvPr id="28676" name="Text Box 59"/>
          <p:cNvSpPr txBox="1">
            <a:spLocks noChangeArrowheads="1"/>
          </p:cNvSpPr>
          <p:nvPr/>
        </p:nvSpPr>
        <p:spPr bwMode="auto">
          <a:xfrm>
            <a:off x="5302284" y="995501"/>
            <a:ext cx="2862263" cy="2273935"/>
          </a:xfrm>
          <a:prstGeom prst="rect">
            <a:avLst/>
          </a:prstGeom>
          <a:noFill/>
          <a:ln w="12700">
            <a:noFill/>
            <a:miter lim="800000"/>
          </a:ln>
        </p:spPr>
        <p:txBody>
          <a:bodyPr lIns="67500" tIns="35100" rIns="67500" bIns="35100">
            <a:spAutoFit/>
          </a:bodyPr>
          <a:lstStyle/>
          <a:p>
            <a:pPr marL="342900" indent="-342900">
              <a:spcBef>
                <a:spcPct val="50000"/>
              </a:spcBef>
              <a:spcAft>
                <a:spcPts val="0"/>
              </a:spcAft>
            </a:pPr>
            <a:r>
              <a:rPr lang="zh-CN" altLang="en-US" dirty="0">
                <a:solidFill>
                  <a:schemeClr val="accent1"/>
                </a:solidFill>
                <a:latin typeface="微软雅黑" panose="020B0503020204020204" pitchFamily="34" charset="-122"/>
                <a:ea typeface="微软雅黑" panose="020B0503020204020204" pitchFamily="34" charset="-122"/>
              </a:rPr>
              <a:t>程序源代码</a:t>
            </a:r>
            <a:endParaRPr lang="zh-CN" altLang="en-US" dirty="0">
              <a:solidFill>
                <a:schemeClr val="accent1"/>
              </a:solidFill>
              <a:latin typeface="微软雅黑" panose="020B0503020204020204" pitchFamily="34" charset="-122"/>
              <a:ea typeface="微软雅黑" panose="020B0503020204020204" pitchFamily="34" charset="-122"/>
            </a:endParaRPr>
          </a:p>
          <a:p>
            <a:pPr marL="342900" indent="-342900">
              <a:spcBef>
                <a:spcPts val="50"/>
              </a:spcBef>
              <a:spcAft>
                <a:spcPts val="0"/>
              </a:spcAft>
            </a:pPr>
            <a:r>
              <a:rPr lang="en-US" altLang="zh-CN" sz="1350" dirty="0"/>
              <a:t>1.	dim a, b as integer</a:t>
            </a:r>
            <a:endParaRPr lang="en-US" altLang="zh-CN" sz="1350" dirty="0"/>
          </a:p>
          <a:p>
            <a:pPr marL="342900" indent="-342900">
              <a:spcBef>
                <a:spcPts val="50"/>
              </a:spcBef>
              <a:spcAft>
                <a:spcPts val="0"/>
              </a:spcAft>
              <a:buFontTx/>
              <a:buAutoNum type="arabicPeriod" startAt="2"/>
            </a:pPr>
            <a:r>
              <a:rPr lang="en-US" altLang="zh-CN" sz="1350" dirty="0"/>
              <a:t>dim c as double</a:t>
            </a:r>
            <a:endParaRPr lang="en-US" altLang="zh-CN" sz="1350" dirty="0"/>
          </a:p>
          <a:p>
            <a:pPr marL="342900" indent="-342900">
              <a:spcBef>
                <a:spcPts val="50"/>
              </a:spcBef>
              <a:spcAft>
                <a:spcPts val="0"/>
              </a:spcAft>
              <a:buFontTx/>
              <a:buAutoNum type="arabicPeriod" startAt="2"/>
            </a:pPr>
            <a:r>
              <a:rPr lang="en-US" altLang="zh-CN" sz="1350" dirty="0"/>
              <a:t>if (a &gt;0 </a:t>
            </a:r>
            <a:r>
              <a:rPr lang="en-US" altLang="zh-CN" sz="1350" dirty="0">
                <a:solidFill>
                  <a:srgbClr val="FF0000"/>
                </a:solidFill>
              </a:rPr>
              <a:t>or</a:t>
            </a:r>
            <a:r>
              <a:rPr lang="en-US" altLang="zh-CN" sz="1350" dirty="0"/>
              <a:t> b &gt; 0) then</a:t>
            </a:r>
            <a:endParaRPr lang="en-US" altLang="zh-CN" sz="1350" dirty="0"/>
          </a:p>
          <a:p>
            <a:pPr marL="342900" indent="-342900">
              <a:spcBef>
                <a:spcPts val="50"/>
              </a:spcBef>
              <a:spcAft>
                <a:spcPts val="0"/>
              </a:spcAft>
              <a:buFontTx/>
              <a:buAutoNum type="arabicPeriod" startAt="2"/>
            </a:pPr>
            <a:r>
              <a:rPr lang="en-US" altLang="zh-CN" sz="1350" dirty="0"/>
              <a:t>     c = c / a</a:t>
            </a:r>
            <a:endParaRPr lang="en-US" altLang="zh-CN" sz="1350" dirty="0"/>
          </a:p>
          <a:p>
            <a:pPr marL="342900" indent="-342900">
              <a:spcBef>
                <a:spcPts val="50"/>
              </a:spcBef>
              <a:spcAft>
                <a:spcPts val="0"/>
              </a:spcAft>
              <a:buFontTx/>
              <a:buAutoNum type="arabicPeriod" startAt="2"/>
            </a:pPr>
            <a:r>
              <a:rPr lang="en-US" altLang="zh-CN" sz="1350" dirty="0"/>
              <a:t>end if</a:t>
            </a:r>
            <a:endParaRPr lang="en-US" altLang="zh-CN" sz="1350" dirty="0"/>
          </a:p>
          <a:p>
            <a:pPr marL="342900" indent="-342900">
              <a:spcBef>
                <a:spcPts val="50"/>
              </a:spcBef>
              <a:spcAft>
                <a:spcPts val="0"/>
              </a:spcAft>
              <a:buFontTx/>
              <a:buAutoNum type="arabicPeriod" startAt="2"/>
            </a:pPr>
            <a:r>
              <a:rPr lang="en-US" altLang="zh-CN" sz="1350" dirty="0"/>
              <a:t>if (a &gt; 1 </a:t>
            </a:r>
            <a:r>
              <a:rPr lang="en-US" altLang="zh-CN" sz="1350" dirty="0">
                <a:solidFill>
                  <a:srgbClr val="FF0000"/>
                </a:solidFill>
              </a:rPr>
              <a:t>and</a:t>
            </a:r>
            <a:r>
              <a:rPr lang="en-US" altLang="zh-CN" sz="1350" dirty="0"/>
              <a:t> c &gt; 1) then</a:t>
            </a:r>
            <a:endParaRPr lang="en-US" altLang="zh-CN" sz="1350" dirty="0"/>
          </a:p>
          <a:p>
            <a:pPr marL="342900" indent="-342900">
              <a:spcBef>
                <a:spcPts val="50"/>
              </a:spcBef>
              <a:spcAft>
                <a:spcPts val="0"/>
              </a:spcAft>
              <a:buFontTx/>
              <a:buAutoNum type="arabicPeriod" startAt="2"/>
            </a:pPr>
            <a:r>
              <a:rPr lang="en-US" altLang="zh-CN" sz="1350" dirty="0"/>
              <a:t>     c = c + 1</a:t>
            </a:r>
            <a:endParaRPr lang="en-US" altLang="zh-CN" sz="1350" dirty="0"/>
          </a:p>
          <a:p>
            <a:pPr marL="342900" indent="-342900">
              <a:spcBef>
                <a:spcPts val="50"/>
              </a:spcBef>
              <a:spcAft>
                <a:spcPts val="0"/>
              </a:spcAft>
              <a:buFontTx/>
              <a:buAutoNum type="arabicPeriod" startAt="2"/>
            </a:pPr>
            <a:r>
              <a:rPr lang="en-US" altLang="zh-CN" sz="1350" dirty="0"/>
              <a:t>end if</a:t>
            </a:r>
            <a:endParaRPr lang="en-US" altLang="zh-CN" sz="1350" dirty="0"/>
          </a:p>
          <a:p>
            <a:pPr marL="342900" indent="-342900">
              <a:spcBef>
                <a:spcPts val="50"/>
              </a:spcBef>
              <a:buFontTx/>
              <a:buAutoNum type="arabicPeriod" startAt="2"/>
            </a:pPr>
            <a:r>
              <a:rPr lang="en-US" altLang="zh-CN" sz="1350" dirty="0"/>
              <a:t>c = b + c</a:t>
            </a:r>
            <a:endParaRPr lang="en-US" altLang="zh-CN" sz="1350" dirty="0"/>
          </a:p>
        </p:txBody>
      </p:sp>
      <p:sp>
        <p:nvSpPr>
          <p:cNvPr id="28678" name="TextBox 37"/>
          <p:cNvSpPr txBox="1"/>
          <p:nvPr/>
        </p:nvSpPr>
        <p:spPr>
          <a:xfrm>
            <a:off x="5302284" y="4320019"/>
            <a:ext cx="1731645" cy="368300"/>
          </a:xfrm>
          <a:prstGeom prst="rect">
            <a:avLst/>
          </a:prstGeom>
          <a:noFill/>
        </p:spPr>
        <p:txBody>
          <a:bodyPr wrap="none" rtlCol="0">
            <a:spAutoFit/>
          </a:bodyPr>
          <a:lstStyle/>
          <a:p>
            <a:pPr>
              <a:spcAft>
                <a:spcPts val="0"/>
              </a:spcAft>
            </a:pPr>
            <a:r>
              <a:rPr lang="en-US" altLang="zh-CN" dirty="0">
                <a:solidFill>
                  <a:srgbClr val="FF0000"/>
                </a:solidFill>
              </a:rPr>
              <a:t>(a, b ,c)= (1, 1, 2)</a:t>
            </a:r>
            <a:endParaRPr lang="zh-CN" altLang="en-US" dirty="0">
              <a:solidFill>
                <a:srgbClr val="FF0000"/>
              </a:solidFill>
            </a:endParaRPr>
          </a:p>
        </p:txBody>
      </p:sp>
      <p:sp>
        <p:nvSpPr>
          <p:cNvPr id="28679" name="矩形 28678"/>
          <p:cNvSpPr/>
          <p:nvPr/>
        </p:nvSpPr>
        <p:spPr>
          <a:xfrm>
            <a:off x="7466331" y="2296659"/>
            <a:ext cx="450764" cy="299085"/>
          </a:xfrm>
          <a:prstGeom prst="rect">
            <a:avLst/>
          </a:prstGeom>
          <a:solidFill>
            <a:schemeClr val="accent2">
              <a:lumMod val="20000"/>
              <a:lumOff val="80000"/>
            </a:schemeClr>
          </a:solidFill>
        </p:spPr>
        <p:txBody>
          <a:bodyPr wrap="square">
            <a:spAutoFit/>
          </a:bodyPr>
          <a:lstStyle/>
          <a:p>
            <a:pPr>
              <a:spcAft>
                <a:spcPts val="0"/>
              </a:spcAft>
            </a:pPr>
            <a:r>
              <a:rPr lang="en-US" altLang="zh-CN" sz="1350" dirty="0">
                <a:solidFill>
                  <a:srgbClr val="FF6600"/>
                </a:solidFill>
              </a:rPr>
              <a:t>and</a:t>
            </a:r>
            <a:endParaRPr lang="zh-CN" altLang="en-US" sz="1350" dirty="0">
              <a:solidFill>
                <a:srgbClr val="FF6600"/>
              </a:solidFill>
            </a:endParaRPr>
          </a:p>
        </p:txBody>
      </p:sp>
      <p:sp>
        <p:nvSpPr>
          <p:cNvPr id="28680" name="矩形 28679"/>
          <p:cNvSpPr/>
          <p:nvPr/>
        </p:nvSpPr>
        <p:spPr>
          <a:xfrm>
            <a:off x="7520337" y="3430785"/>
            <a:ext cx="336952" cy="299085"/>
          </a:xfrm>
          <a:prstGeom prst="rect">
            <a:avLst/>
          </a:prstGeom>
          <a:solidFill>
            <a:srgbClr val="D4ECED"/>
          </a:solidFill>
        </p:spPr>
        <p:txBody>
          <a:bodyPr wrap="square">
            <a:spAutoFit/>
          </a:bodyPr>
          <a:lstStyle/>
          <a:p>
            <a:pPr>
              <a:spcAft>
                <a:spcPts val="0"/>
              </a:spcAft>
            </a:pPr>
            <a:r>
              <a:rPr lang="en-US" altLang="zh-CN" sz="1350" dirty="0">
                <a:solidFill>
                  <a:srgbClr val="FF6600"/>
                </a:solidFill>
              </a:rPr>
              <a:t>or</a:t>
            </a:r>
            <a:endParaRPr lang="zh-CN" altLang="en-US" sz="1350" dirty="0">
              <a:solidFill>
                <a:srgbClr val="FF6600"/>
              </a:solidFill>
            </a:endParaRPr>
          </a:p>
        </p:txBody>
      </p:sp>
      <p:cxnSp>
        <p:nvCxnSpPr>
          <p:cNvPr id="28681" name="曲线连接符 28680"/>
          <p:cNvCxnSpPr>
            <a:stCxn id="28679" idx="1"/>
          </p:cNvCxnSpPr>
          <p:nvPr/>
        </p:nvCxnSpPr>
        <p:spPr bwMode="auto">
          <a:xfrm rot="10800000">
            <a:off x="6346391" y="2192944"/>
            <a:ext cx="1119941" cy="253756"/>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28682" name="曲线连接符 28681"/>
          <p:cNvCxnSpPr>
            <a:stCxn id="28680" idx="1"/>
          </p:cNvCxnSpPr>
          <p:nvPr/>
        </p:nvCxnSpPr>
        <p:spPr bwMode="auto">
          <a:xfrm rot="10800000">
            <a:off x="6537975" y="3098636"/>
            <a:ext cx="982362" cy="482190"/>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28687" name="Text Box 59"/>
          <p:cNvSpPr txBox="1">
            <a:spLocks noChangeArrowheads="1"/>
          </p:cNvSpPr>
          <p:nvPr/>
        </p:nvSpPr>
        <p:spPr bwMode="auto">
          <a:xfrm>
            <a:off x="979453" y="1153451"/>
            <a:ext cx="2350570" cy="2204720"/>
          </a:xfrm>
          <a:prstGeom prst="rect">
            <a:avLst/>
          </a:prstGeom>
          <a:noFill/>
          <a:ln w="12700">
            <a:noFill/>
            <a:miter lim="800000"/>
          </a:ln>
        </p:spPr>
        <p:txBody>
          <a:bodyPr wrap="square" lIns="67500" tIns="35100" rIns="67500" bIns="35100">
            <a:spAutoFit/>
          </a:bodyPr>
          <a:lstStyle/>
          <a:p>
            <a:pPr marL="342900" indent="-342900">
              <a:spcBef>
                <a:spcPct val="50000"/>
              </a:spcBef>
              <a:spcAft>
                <a:spcPts val="0"/>
              </a:spcAft>
            </a:pPr>
            <a:r>
              <a:rPr lang="zh-CN" altLang="en-US" sz="1350" dirty="0">
                <a:solidFill>
                  <a:srgbClr val="0070C0"/>
                </a:solidFill>
                <a:latin typeface="微软雅黑" panose="020B0503020204020204" pitchFamily="34" charset="-122"/>
                <a:ea typeface="微软雅黑" panose="020B0503020204020204" pitchFamily="34" charset="-122"/>
              </a:rPr>
              <a:t>程序源代码</a:t>
            </a:r>
            <a:endParaRPr lang="zh-CN" altLang="en-US" sz="1350" dirty="0">
              <a:solidFill>
                <a:srgbClr val="0070C0"/>
              </a:solidFill>
              <a:latin typeface="微软雅黑" panose="020B0503020204020204" pitchFamily="34" charset="-122"/>
              <a:ea typeface="微软雅黑" panose="020B0503020204020204" pitchFamily="34" charset="-122"/>
            </a:endParaRPr>
          </a:p>
          <a:p>
            <a:pPr marL="342900" indent="-342900">
              <a:spcBef>
                <a:spcPts val="50"/>
              </a:spcBef>
              <a:spcAft>
                <a:spcPts val="0"/>
              </a:spcAft>
            </a:pPr>
            <a:r>
              <a:rPr lang="en-US" altLang="zh-CN" sz="1350" dirty="0"/>
              <a:t>1.	dim a, b as integer</a:t>
            </a:r>
            <a:endParaRPr lang="en-US" altLang="zh-CN" sz="1350" dirty="0"/>
          </a:p>
          <a:p>
            <a:pPr marL="342900" indent="-342900">
              <a:spcBef>
                <a:spcPts val="50"/>
              </a:spcBef>
              <a:spcAft>
                <a:spcPts val="0"/>
              </a:spcAft>
              <a:buFontTx/>
              <a:buAutoNum type="arabicPeriod" startAt="2"/>
            </a:pPr>
            <a:r>
              <a:rPr lang="en-US" altLang="zh-CN" sz="1350" dirty="0"/>
              <a:t>dim c as double</a:t>
            </a:r>
            <a:endParaRPr lang="en-US" altLang="zh-CN" sz="1350" dirty="0"/>
          </a:p>
          <a:p>
            <a:pPr marL="342900" indent="-342900">
              <a:spcBef>
                <a:spcPts val="50"/>
              </a:spcBef>
              <a:spcAft>
                <a:spcPts val="0"/>
              </a:spcAft>
              <a:buFontTx/>
              <a:buAutoNum type="arabicPeriod" startAt="2"/>
            </a:pPr>
            <a:r>
              <a:rPr lang="en-US" altLang="zh-CN" sz="1350" dirty="0"/>
              <a:t>if (a &gt;0 and b &gt; 0) then</a:t>
            </a:r>
            <a:endParaRPr lang="en-US" altLang="zh-CN" sz="1350" dirty="0"/>
          </a:p>
          <a:p>
            <a:pPr marL="342900" indent="-342900">
              <a:spcBef>
                <a:spcPts val="50"/>
              </a:spcBef>
              <a:spcAft>
                <a:spcPts val="0"/>
              </a:spcAft>
              <a:buFontTx/>
              <a:buAutoNum type="arabicPeriod" startAt="2"/>
            </a:pPr>
            <a:r>
              <a:rPr lang="en-US" altLang="zh-CN" sz="1350" dirty="0"/>
              <a:t>     c = c / a</a:t>
            </a:r>
            <a:endParaRPr lang="en-US" altLang="zh-CN" sz="1350" dirty="0"/>
          </a:p>
          <a:p>
            <a:pPr marL="342900" indent="-342900">
              <a:spcBef>
                <a:spcPts val="50"/>
              </a:spcBef>
              <a:spcAft>
                <a:spcPts val="0"/>
              </a:spcAft>
              <a:buFontTx/>
              <a:buAutoNum type="arabicPeriod" startAt="2"/>
            </a:pPr>
            <a:r>
              <a:rPr lang="en-US" altLang="zh-CN" sz="1350" dirty="0"/>
              <a:t>end if</a:t>
            </a:r>
            <a:endParaRPr lang="en-US" altLang="zh-CN" sz="1350" dirty="0"/>
          </a:p>
          <a:p>
            <a:pPr marL="342900" indent="-342900">
              <a:spcBef>
                <a:spcPts val="50"/>
              </a:spcBef>
              <a:spcAft>
                <a:spcPts val="0"/>
              </a:spcAft>
              <a:buFontTx/>
              <a:buAutoNum type="arabicPeriod" startAt="2"/>
            </a:pPr>
            <a:r>
              <a:rPr lang="en-US" altLang="zh-CN" sz="1350" dirty="0"/>
              <a:t>if (a &gt; 1 or c &gt; 1) then</a:t>
            </a:r>
            <a:endParaRPr lang="en-US" altLang="zh-CN" sz="1350" dirty="0"/>
          </a:p>
          <a:p>
            <a:pPr marL="342900" indent="-342900">
              <a:spcBef>
                <a:spcPts val="50"/>
              </a:spcBef>
              <a:spcAft>
                <a:spcPts val="0"/>
              </a:spcAft>
              <a:buFontTx/>
              <a:buAutoNum type="arabicPeriod" startAt="2"/>
            </a:pPr>
            <a:r>
              <a:rPr lang="en-US" altLang="zh-CN" sz="1350" dirty="0"/>
              <a:t>     c = c + 1</a:t>
            </a:r>
            <a:endParaRPr lang="en-US" altLang="zh-CN" sz="1350" dirty="0"/>
          </a:p>
          <a:p>
            <a:pPr marL="342900" indent="-342900">
              <a:spcBef>
                <a:spcPts val="50"/>
              </a:spcBef>
              <a:spcAft>
                <a:spcPts val="0"/>
              </a:spcAft>
              <a:buFontTx/>
              <a:buAutoNum type="arabicPeriod" startAt="2"/>
            </a:pPr>
            <a:r>
              <a:rPr lang="en-US" altLang="zh-CN" sz="1350" dirty="0"/>
              <a:t>end if</a:t>
            </a:r>
            <a:endParaRPr lang="en-US" altLang="zh-CN" sz="1350" dirty="0"/>
          </a:p>
          <a:p>
            <a:pPr marL="342900" indent="-342900">
              <a:spcBef>
                <a:spcPts val="50"/>
              </a:spcBef>
              <a:buFontTx/>
              <a:buAutoNum type="arabicPeriod" startAt="2"/>
            </a:pPr>
            <a:r>
              <a:rPr lang="en-US" altLang="zh-CN" sz="1350" dirty="0"/>
              <a:t>c = b + c</a:t>
            </a:r>
            <a:endParaRPr lang="en-US" altLang="zh-CN" sz="1350" dirty="0"/>
          </a:p>
        </p:txBody>
      </p:sp>
      <p:sp>
        <p:nvSpPr>
          <p:cNvPr id="28688" name="下箭头 28687"/>
          <p:cNvSpPr/>
          <p:nvPr/>
        </p:nvSpPr>
        <p:spPr>
          <a:xfrm rot="16200000">
            <a:off x="3911775" y="2223399"/>
            <a:ext cx="226205" cy="1100308"/>
          </a:xfrm>
          <a:prstGeom prst="downArrow">
            <a:avLst>
              <a:gd name="adj1" fmla="val 26901"/>
              <a:gd name="adj2" fmla="val 884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宋体" panose="02010600030101010101" pitchFamily="2" charset="-122"/>
              <a:ea typeface="宋体" panose="02010600030101010101" pitchFamily="2" charset="-122"/>
            </a:endParaRPr>
          </a:p>
        </p:txBody>
      </p:sp>
      <p:sp>
        <p:nvSpPr>
          <p:cNvPr id="28689" name="文本框 28688"/>
          <p:cNvSpPr txBox="1"/>
          <p:nvPr/>
        </p:nvSpPr>
        <p:spPr>
          <a:xfrm>
            <a:off x="3181736" y="2238359"/>
            <a:ext cx="1605280" cy="337185"/>
          </a:xfrm>
          <a:prstGeom prst="rect">
            <a:avLst/>
          </a:prstGeom>
          <a:noFill/>
        </p:spPr>
        <p:txBody>
          <a:bodyPr wrap="none" rtlCol="0">
            <a:spAutoFit/>
          </a:bodyPr>
          <a:lstStyle/>
          <a:p>
            <a:pPr>
              <a:spcAft>
                <a:spcPts val="0"/>
              </a:spcAft>
            </a:pPr>
            <a:r>
              <a:rPr kumimoji="1" lang="zh-CN" altLang="en-US" sz="1600" dirty="0">
                <a:solidFill>
                  <a:srgbClr val="FF0000"/>
                </a:solidFill>
                <a:latin typeface="微软雅黑" panose="020B0503020204020204" pitchFamily="34" charset="-122"/>
                <a:ea typeface="微软雅黑" panose="020B0503020204020204" pitchFamily="34" charset="-122"/>
              </a:rPr>
              <a:t>如果开发写错了</a:t>
            </a:r>
            <a:endParaRPr kumimoji="1" lang="zh-CN" altLang="en-US" sz="16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02132" y="294789"/>
            <a:ext cx="3888432" cy="400050"/>
          </a:xfrm>
        </p:spPr>
        <p:txBody>
          <a:bodyPr vert="horz" lIns="0" tIns="0" rIns="0" bIns="0" rtlCol="0" anchor="ctr">
            <a:normAutofit fontScale="90000"/>
          </a:bodyPr>
          <a:lstStyle/>
          <a:p>
            <a:pPr>
              <a:spcAft>
                <a:spcPts val="0"/>
              </a:spcAft>
              <a:defRPr/>
            </a:pPr>
            <a:r>
              <a:rPr lang="en-US" altLang="zh-CN" dirty="0">
                <a:latin typeface="微软雅黑" panose="020B0503020204020204" pitchFamily="34" charset="-122"/>
                <a:ea typeface="微软雅黑" panose="020B0503020204020204" pitchFamily="34" charset="-122"/>
              </a:rPr>
              <a:t>3.4.1</a:t>
            </a:r>
            <a:r>
              <a:rPr lang="zh-CN" altLang="en-US" dirty="0">
                <a:latin typeface="微软雅黑" panose="020B0503020204020204" pitchFamily="34" charset="-122"/>
                <a:ea typeface="微软雅黑" panose="020B0503020204020204" pitchFamily="34" charset="-122"/>
              </a:rPr>
              <a:t> 判定</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分支覆盖</a:t>
            </a:r>
            <a:endParaRPr lang="en-US" altLang="zh-CN" dirty="0">
              <a:latin typeface="微软雅黑" panose="020B0503020204020204" pitchFamily="34" charset="-122"/>
              <a:ea typeface="微软雅黑" panose="020B0503020204020204" pitchFamily="34" charset="-122"/>
            </a:endParaRPr>
          </a:p>
        </p:txBody>
      </p:sp>
      <p:sp>
        <p:nvSpPr>
          <p:cNvPr id="37" name="Rectangle 3"/>
          <p:cNvSpPr>
            <a:spLocks noChangeArrowheads="1"/>
          </p:cNvSpPr>
          <p:nvPr/>
        </p:nvSpPr>
        <p:spPr bwMode="auto">
          <a:xfrm>
            <a:off x="474819" y="1113588"/>
            <a:ext cx="4813103" cy="2168525"/>
          </a:xfrm>
          <a:prstGeom prst="rect">
            <a:avLst/>
          </a:prstGeom>
          <a:noFill/>
          <a:ln w="9525">
            <a:noFill/>
            <a:miter lim="800000"/>
          </a:ln>
          <a:effectLst/>
        </p:spPr>
        <p:txBody>
          <a:bodyPr wrap="square">
            <a:spAutoFit/>
          </a:bodyPr>
          <a:lstStyle/>
          <a:p>
            <a:pPr marL="266700" indent="-266700" eaLnBrk="0" hangingPunct="0">
              <a:lnSpc>
                <a:spcPct val="150000"/>
              </a:lnSpc>
              <a:spcAft>
                <a:spcPts val="0"/>
              </a:spcAft>
              <a:buClr>
                <a:srgbClr val="91AC4E"/>
              </a:buClr>
              <a:buSzPct val="80000"/>
              <a:buFont typeface="Wingdings" panose="05000000000000000000" pitchFamily="2" charset="2"/>
              <a:buChar char="p"/>
              <a:defRPr/>
            </a:pPr>
            <a:r>
              <a:rPr lang="zh-CN" altLang="en-US" b="1" dirty="0">
                <a:ea typeface="宋体" panose="02010600030101010101" pitchFamily="2" charset="-122"/>
              </a:rPr>
              <a:t>判定覆盖</a:t>
            </a:r>
            <a:r>
              <a:rPr lang="zh-CN" altLang="en-US" dirty="0">
                <a:ea typeface="宋体" panose="02010600030101010101" pitchFamily="2" charset="-122"/>
              </a:rPr>
              <a:t>：设计若干用例，运行被测程序，使得程序中每个判断的取真分支和取假分支至少经历一次，即判断真假值均曾被满足。</a:t>
            </a:r>
            <a:endParaRPr lang="en-US" altLang="zh-CN" dirty="0">
              <a:ea typeface="宋体" panose="02010600030101010101" pitchFamily="2" charset="-122"/>
            </a:endParaRPr>
          </a:p>
          <a:p>
            <a:pPr marL="266700" indent="-266700" eaLnBrk="0" hangingPunct="0">
              <a:lnSpc>
                <a:spcPct val="150000"/>
              </a:lnSpc>
              <a:spcBef>
                <a:spcPts val="0"/>
              </a:spcBef>
              <a:buClr>
                <a:srgbClr val="91AC4E"/>
              </a:buClr>
              <a:buSzPct val="80000"/>
              <a:buFont typeface="Wingdings" panose="05000000000000000000" pitchFamily="2" charset="2"/>
              <a:buChar char="p"/>
              <a:defRPr/>
            </a:pPr>
            <a:r>
              <a:rPr lang="zh-CN" altLang="en-US" dirty="0">
                <a:ea typeface="宋体" panose="02010600030101010101" pitchFamily="2" charset="-122"/>
              </a:rPr>
              <a:t>一个判定代表着程序的一个分支，所以判定覆盖也被称为</a:t>
            </a:r>
            <a:r>
              <a:rPr lang="zh-CN" altLang="en-US" b="1" dirty="0">
                <a:ea typeface="宋体" panose="02010600030101010101" pitchFamily="2" charset="-122"/>
              </a:rPr>
              <a:t>分支覆盖</a:t>
            </a:r>
            <a:r>
              <a:rPr lang="zh-CN" altLang="en-US" dirty="0">
                <a:ea typeface="宋体" panose="02010600030101010101" pitchFamily="2" charset="-122"/>
              </a:rPr>
              <a:t>。</a:t>
            </a:r>
            <a:endParaRPr lang="en-US" altLang="zh-CN" dirty="0">
              <a:effectLst>
                <a:outerShdw blurRad="38100" dist="38100" dir="2700000" algn="tl">
                  <a:srgbClr val="FFFFFF"/>
                </a:outerShdw>
              </a:effectLst>
              <a:latin typeface="Arial" panose="020B0604020202020204" pitchFamily="34" charset="0"/>
            </a:endParaRPr>
          </a:p>
        </p:txBody>
      </p:sp>
      <p:pic>
        <p:nvPicPr>
          <p:cNvPr id="38" name="Picture 2" descr="WhiteBoxTestCase"/>
          <p:cNvPicPr>
            <a:picLocks noChangeAspect="1" noChangeArrowheads="1"/>
          </p:cNvPicPr>
          <p:nvPr/>
        </p:nvPicPr>
        <p:blipFill>
          <a:blip r:embed="rId1" cstate="print"/>
          <a:srcRect/>
          <a:stretch>
            <a:fillRect/>
          </a:stretch>
        </p:blipFill>
        <p:spPr bwMode="auto">
          <a:xfrm>
            <a:off x="5782685" y="1385574"/>
            <a:ext cx="2449934" cy="3294366"/>
          </a:xfrm>
          <a:prstGeom prst="rect">
            <a:avLst/>
          </a:prstGeom>
          <a:noFill/>
          <a:ln w="9525">
            <a:noFill/>
            <a:miter lim="800000"/>
            <a:headEnd/>
            <a:tailEnd/>
          </a:ln>
        </p:spPr>
      </p:pic>
      <p:grpSp>
        <p:nvGrpSpPr>
          <p:cNvPr id="49" name="组合 48"/>
          <p:cNvGrpSpPr/>
          <p:nvPr/>
        </p:nvGrpSpPr>
        <p:grpSpPr>
          <a:xfrm>
            <a:off x="6624771" y="1113588"/>
            <a:ext cx="1758815" cy="1136082"/>
            <a:chOff x="6616062" y="841602"/>
            <a:chExt cx="1758815" cy="1136082"/>
          </a:xfrm>
        </p:grpSpPr>
        <p:cxnSp>
          <p:nvCxnSpPr>
            <p:cNvPr id="39" name="Straight Arrow Connector 6"/>
            <p:cNvCxnSpPr>
              <a:cxnSpLocks noChangeShapeType="1"/>
            </p:cNvCxnSpPr>
            <p:nvPr/>
          </p:nvCxnSpPr>
          <p:spPr bwMode="auto">
            <a:xfrm>
              <a:off x="6746083" y="1977684"/>
              <a:ext cx="648072" cy="0"/>
            </a:xfrm>
            <a:prstGeom prst="straightConnector1">
              <a:avLst/>
            </a:prstGeom>
            <a:noFill/>
            <a:ln w="28575" cmpd="sng" algn="ctr">
              <a:solidFill>
                <a:srgbClr val="0070C0"/>
              </a:solidFill>
              <a:round/>
              <a:tailEnd type="arrow" w="med" len="med"/>
            </a:ln>
          </p:spPr>
        </p:cxnSp>
        <p:sp>
          <p:nvSpPr>
            <p:cNvPr id="41" name="TextBox 5"/>
            <p:cNvSpPr txBox="1"/>
            <p:nvPr/>
          </p:nvSpPr>
          <p:spPr>
            <a:xfrm>
              <a:off x="6616062" y="841602"/>
              <a:ext cx="1758815" cy="369332"/>
            </a:xfrm>
            <a:prstGeom prst="rect">
              <a:avLst/>
            </a:prstGeom>
            <a:noFill/>
          </p:spPr>
          <p:txBody>
            <a:bodyPr wrap="none" rtlCol="0">
              <a:spAutoFit/>
            </a:bodyPr>
            <a:lstStyle/>
            <a:p>
              <a:r>
                <a:rPr lang="en-US" altLang="zh-CN" dirty="0">
                  <a:solidFill>
                    <a:srgbClr val="0070C0"/>
                  </a:solidFill>
                </a:rPr>
                <a:t>(a, b ,c)= (1, 1, 2)</a:t>
              </a:r>
              <a:endParaRPr lang="zh-CN" altLang="en-US" dirty="0">
                <a:solidFill>
                  <a:srgbClr val="0070C0"/>
                </a:solidFill>
              </a:endParaRPr>
            </a:p>
          </p:txBody>
        </p:sp>
        <p:cxnSp>
          <p:nvCxnSpPr>
            <p:cNvPr id="44" name="曲线连接符 43"/>
            <p:cNvCxnSpPr/>
            <p:nvPr/>
          </p:nvCxnSpPr>
          <p:spPr>
            <a:xfrm rot="5400000">
              <a:off x="6840704" y="1366525"/>
              <a:ext cx="840575" cy="38174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a:off x="3802371" y="2519701"/>
            <a:ext cx="2467558" cy="1357581"/>
            <a:chOff x="3793662" y="2247715"/>
            <a:chExt cx="2467558" cy="1357581"/>
          </a:xfrm>
        </p:grpSpPr>
        <p:cxnSp>
          <p:nvCxnSpPr>
            <p:cNvPr id="40" name="Straight Arrow Connector 7"/>
            <p:cNvCxnSpPr>
              <a:cxnSpLocks noChangeShapeType="1"/>
            </p:cNvCxnSpPr>
            <p:nvPr/>
          </p:nvCxnSpPr>
          <p:spPr bwMode="auto">
            <a:xfrm flipH="1">
              <a:off x="6260029" y="2247715"/>
              <a:ext cx="1191" cy="594065"/>
            </a:xfrm>
            <a:prstGeom prst="straightConnector1">
              <a:avLst/>
            </a:prstGeom>
            <a:noFill/>
            <a:ln w="28575" cmpd="sng" algn="ctr">
              <a:solidFill>
                <a:srgbClr val="FF6600"/>
              </a:solidFill>
              <a:round/>
              <a:tailEnd type="arrow" w="med" len="med"/>
            </a:ln>
          </p:spPr>
        </p:cxnSp>
        <p:sp>
          <p:nvSpPr>
            <p:cNvPr id="42" name="TextBox 6"/>
            <p:cNvSpPr txBox="1"/>
            <p:nvPr/>
          </p:nvSpPr>
          <p:spPr>
            <a:xfrm>
              <a:off x="3793662" y="3235964"/>
              <a:ext cx="1829347" cy="369332"/>
            </a:xfrm>
            <a:prstGeom prst="rect">
              <a:avLst/>
            </a:prstGeom>
            <a:noFill/>
          </p:spPr>
          <p:txBody>
            <a:bodyPr wrap="none" rtlCol="0">
              <a:spAutoFit/>
            </a:bodyPr>
            <a:lstStyle/>
            <a:p>
              <a:r>
                <a:rPr lang="en-US" altLang="zh-CN" dirty="0">
                  <a:solidFill>
                    <a:srgbClr val="FF0000"/>
                  </a:solidFill>
                </a:rPr>
                <a:t>(a, b ,c)= (-1, 1, 0)</a:t>
              </a:r>
              <a:endParaRPr lang="zh-CN" altLang="en-US" dirty="0">
                <a:solidFill>
                  <a:srgbClr val="FF0000"/>
                </a:solidFill>
              </a:endParaRPr>
            </a:p>
          </p:txBody>
        </p:sp>
        <p:cxnSp>
          <p:nvCxnSpPr>
            <p:cNvPr id="46" name="曲线连接符 45"/>
            <p:cNvCxnSpPr>
              <a:stCxn id="42" idx="0"/>
            </p:cNvCxnSpPr>
            <p:nvPr/>
          </p:nvCxnSpPr>
          <p:spPr>
            <a:xfrm rot="5400000" flipH="1" flipV="1">
              <a:off x="5098463" y="2074399"/>
              <a:ext cx="771438" cy="1551693"/>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dissolve">
                                      <p:cBhvr>
                                        <p:cTn id="1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97474" y="270418"/>
            <a:ext cx="2829499" cy="400050"/>
          </a:xfrm>
        </p:spPr>
        <p:txBody>
          <a:bodyPr vert="horz" lIns="0" tIns="0" rIns="0" bIns="0" rtlCol="0" anchor="ctr">
            <a:normAutofit fontScale="90000"/>
          </a:bodyPr>
          <a:lstStyle/>
          <a:p>
            <a:pPr>
              <a:spcAft>
                <a:spcPts val="0"/>
              </a:spcAft>
              <a:defRPr/>
            </a:pPr>
            <a:r>
              <a:rPr lang="en-US" altLang="zh-CN" dirty="0">
                <a:latin typeface="微软雅黑" panose="020B0503020204020204" pitchFamily="34" charset="-122"/>
                <a:ea typeface="微软雅黑" panose="020B0503020204020204" pitchFamily="34" charset="-122"/>
              </a:rPr>
              <a:t>3.4.2</a:t>
            </a:r>
            <a:r>
              <a:rPr lang="zh-CN" altLang="en-US" dirty="0">
                <a:latin typeface="微软雅黑" panose="020B0503020204020204" pitchFamily="34" charset="-122"/>
                <a:ea typeface="微软雅黑" panose="020B0503020204020204" pitchFamily="34" charset="-122"/>
              </a:rPr>
              <a:t> 条件覆盖</a:t>
            </a:r>
            <a:endParaRPr lang="en-US" altLang="zh-CN" dirty="0">
              <a:latin typeface="微软雅黑" panose="020B0503020204020204" pitchFamily="34" charset="-122"/>
              <a:ea typeface="微软雅黑" panose="020B0503020204020204" pitchFamily="34" charset="-122"/>
            </a:endParaRPr>
          </a:p>
        </p:txBody>
      </p:sp>
      <p:sp>
        <p:nvSpPr>
          <p:cNvPr id="18435" name="Rectangle 3"/>
          <p:cNvSpPr>
            <a:spLocks noChangeArrowheads="1"/>
          </p:cNvSpPr>
          <p:nvPr/>
        </p:nvSpPr>
        <p:spPr bwMode="auto">
          <a:xfrm>
            <a:off x="697474" y="1113437"/>
            <a:ext cx="7374184" cy="922020"/>
          </a:xfrm>
          <a:prstGeom prst="rect">
            <a:avLst/>
          </a:prstGeom>
          <a:noFill/>
          <a:ln w="9525">
            <a:noFill/>
            <a:miter lim="800000"/>
          </a:ln>
        </p:spPr>
        <p:txBody>
          <a:bodyPr wrap="square">
            <a:spAutoFit/>
          </a:bodyPr>
          <a:lstStyle/>
          <a:p>
            <a:pPr marL="266700" indent="-266700" eaLnBrk="0" hangingPunct="0">
              <a:lnSpc>
                <a:spcPct val="150000"/>
              </a:lnSpc>
              <a:spcAft>
                <a:spcPts val="0"/>
              </a:spcAft>
              <a:buClr>
                <a:srgbClr val="91AC4E"/>
              </a:buClr>
              <a:buSzPct val="8000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条件覆盖的基本思想是设计若干测试用例，执行被测程序以后，要使每个判断中每个条件的可能取值至少满足一次。</a:t>
            </a:r>
            <a:endParaRPr lang="en-US" altLang="zh-CN" dirty="0">
              <a:latin typeface="微软雅黑" panose="020B0503020204020204" pitchFamily="34" charset="-122"/>
              <a:ea typeface="微软雅黑" panose="020B0503020204020204" pitchFamily="34" charset="-122"/>
            </a:endParaRPr>
          </a:p>
        </p:txBody>
      </p:sp>
      <p:sp>
        <p:nvSpPr>
          <p:cNvPr id="2" name="文本框 1"/>
          <p:cNvSpPr txBox="1"/>
          <p:nvPr/>
        </p:nvSpPr>
        <p:spPr>
          <a:xfrm>
            <a:off x="2295381" y="2949792"/>
            <a:ext cx="2106234" cy="414020"/>
          </a:xfrm>
          <a:prstGeom prst="rect">
            <a:avLst/>
          </a:prstGeom>
          <a:noFill/>
        </p:spPr>
        <p:txBody>
          <a:bodyPr wrap="square" rtlCol="0">
            <a:spAutoFit/>
          </a:bodyPr>
          <a:lstStyle/>
          <a:p>
            <a:pPr>
              <a:spcAft>
                <a:spcPts val="0"/>
              </a:spcAft>
            </a:pPr>
            <a:r>
              <a:rPr kumimoji="1" lang="zh-CN" altLang="en-US" sz="2100" dirty="0"/>
              <a:t>（</a:t>
            </a:r>
            <a:r>
              <a:rPr kumimoji="1" lang="en-US" altLang="zh-CN" sz="2100" dirty="0"/>
              <a:t>a&gt;0 and b&gt;0</a:t>
            </a:r>
            <a:r>
              <a:rPr kumimoji="1" lang="zh-CN" altLang="en-US" sz="2100" dirty="0"/>
              <a:t>）</a:t>
            </a:r>
            <a:r>
              <a:rPr kumimoji="1" lang="en-US" altLang="zh-CN" sz="2100" dirty="0"/>
              <a:t> </a:t>
            </a:r>
            <a:endParaRPr kumimoji="1" lang="zh-CN" altLang="en-US" sz="2100" dirty="0"/>
          </a:p>
        </p:txBody>
      </p:sp>
      <p:sp>
        <p:nvSpPr>
          <p:cNvPr id="6" name="文本框 5"/>
          <p:cNvSpPr txBox="1"/>
          <p:nvPr/>
        </p:nvSpPr>
        <p:spPr>
          <a:xfrm>
            <a:off x="4829696" y="2572129"/>
            <a:ext cx="918102" cy="1198880"/>
          </a:xfrm>
          <a:prstGeom prst="rect">
            <a:avLst/>
          </a:prstGeom>
          <a:noFill/>
        </p:spPr>
        <p:txBody>
          <a:bodyPr wrap="square" rtlCol="0">
            <a:spAutoFit/>
          </a:bodyPr>
          <a:lstStyle/>
          <a:p>
            <a:pPr>
              <a:spcAft>
                <a:spcPts val="0"/>
              </a:spcAft>
            </a:pPr>
            <a:r>
              <a:rPr kumimoji="1" lang="en-US" altLang="zh-CN" sz="2400" dirty="0">
                <a:solidFill>
                  <a:srgbClr val="FF6600"/>
                </a:solidFill>
              </a:rPr>
              <a:t>a&gt;0</a:t>
            </a:r>
            <a:endParaRPr kumimoji="1" lang="en-US" altLang="zh-CN" sz="2400" dirty="0">
              <a:solidFill>
                <a:srgbClr val="FF6600"/>
              </a:solidFill>
            </a:endParaRPr>
          </a:p>
          <a:p>
            <a:endParaRPr kumimoji="1" lang="en-US" altLang="zh-CN" sz="2400" dirty="0">
              <a:solidFill>
                <a:srgbClr val="FF6600"/>
              </a:solidFill>
            </a:endParaRPr>
          </a:p>
          <a:p>
            <a:pPr>
              <a:spcBef>
                <a:spcPts val="0"/>
              </a:spcBef>
            </a:pPr>
            <a:r>
              <a:rPr kumimoji="1" lang="zh-CN" altLang="zh-CN" sz="2400" dirty="0">
                <a:solidFill>
                  <a:srgbClr val="FF6600"/>
                </a:solidFill>
              </a:rPr>
              <a:t>b</a:t>
            </a:r>
            <a:r>
              <a:rPr kumimoji="1" lang="en-US" altLang="zh-CN" sz="2400" dirty="0">
                <a:solidFill>
                  <a:srgbClr val="FF6600"/>
                </a:solidFill>
              </a:rPr>
              <a:t>&gt;0 </a:t>
            </a:r>
            <a:endParaRPr kumimoji="1" lang="zh-CN" altLang="en-US" sz="2400" dirty="0">
              <a:solidFill>
                <a:srgbClr val="FF6600"/>
              </a:solidFill>
            </a:endParaRPr>
          </a:p>
        </p:txBody>
      </p:sp>
      <p:sp>
        <p:nvSpPr>
          <p:cNvPr id="3" name="左大括号 2"/>
          <p:cNvSpPr/>
          <p:nvPr/>
        </p:nvSpPr>
        <p:spPr bwMode="auto">
          <a:xfrm>
            <a:off x="4347609" y="2571750"/>
            <a:ext cx="486054" cy="1188132"/>
          </a:xfrm>
          <a:prstGeom prst="leftBrace">
            <a:avLst>
              <a:gd name="adj1" fmla="val 29260"/>
              <a:gd name="adj2" fmla="val 50000"/>
            </a:avLst>
          </a:prstGeom>
          <a:noFill/>
          <a:ln w="28575" cap="flat" cmpd="sng" algn="ctr">
            <a:solidFill>
              <a:srgbClr val="FF6600"/>
            </a:solidFill>
            <a:prstDash val="solid"/>
            <a:round/>
            <a:headEnd type="none" w="med" len="med"/>
            <a:tailEnd type="none" w="med" len="med"/>
          </a:ln>
          <a:effectLst/>
        </p:spPr>
        <p:txBody>
          <a:bodyPr vert="horz" wrap="square" lIns="68580" tIns="34290" rIns="68580" bIns="34290" numCol="1" rtlCol="0" anchor="t" anchorCtr="0" compatLnSpc="1"/>
          <a:lstStyle/>
          <a:p>
            <a:pPr defTabSz="685800" fontAlgn="base">
              <a:spcBef>
                <a:spcPct val="0"/>
              </a:spcBef>
              <a:spcAft>
                <a:spcPct val="0"/>
              </a:spcAft>
            </a:pPr>
            <a:endParaRPr lang="zh-CN" altLang="en-US" sz="1350" i="1">
              <a:latin typeface="Arial" panose="020B0604020202020204" pitchFamily="34" charset="0"/>
              <a:ea typeface="宋体" panose="02010600030101010101" pitchFamily="2" charset="-122"/>
            </a:endParaRPr>
          </a:p>
        </p:txBody>
      </p:sp>
      <p:sp>
        <p:nvSpPr>
          <p:cNvPr id="4" name="文本框 3"/>
          <p:cNvSpPr txBox="1"/>
          <p:nvPr/>
        </p:nvSpPr>
        <p:spPr>
          <a:xfrm>
            <a:off x="6799812" y="2964451"/>
            <a:ext cx="665017" cy="368300"/>
          </a:xfrm>
          <a:prstGeom prst="rect">
            <a:avLst/>
          </a:prstGeom>
          <a:noFill/>
        </p:spPr>
        <p:txBody>
          <a:bodyPr wrap="square" rtlCol="0">
            <a:spAutoFit/>
          </a:bodyPr>
          <a:lstStyle/>
          <a:p>
            <a:pPr>
              <a:spcAft>
                <a:spcPts val="0"/>
              </a:spcAft>
            </a:pPr>
            <a:r>
              <a:rPr kumimoji="1" lang="zh-CN" altLang="en-US" dirty="0">
                <a:solidFill>
                  <a:schemeClr val="accent2">
                    <a:lumMod val="75000"/>
                  </a:schemeClr>
                </a:solidFill>
                <a:latin typeface="微软雅黑" panose="020B0503020204020204" pitchFamily="34" charset="-122"/>
                <a:ea typeface="微软雅黑" panose="020B0503020204020204" pitchFamily="34" charset="-122"/>
              </a:rPr>
              <a:t>条件</a:t>
            </a:r>
            <a:endParaRPr kumimoji="1" lang="zh-CN" altLang="en-US" dirty="0">
              <a:solidFill>
                <a:schemeClr val="accent2">
                  <a:lumMod val="75000"/>
                </a:schemeClr>
              </a:solidFill>
              <a:latin typeface="微软雅黑" panose="020B0503020204020204" pitchFamily="34" charset="-122"/>
              <a:ea typeface="微软雅黑" panose="020B0503020204020204" pitchFamily="34" charset="-122"/>
            </a:endParaRPr>
          </a:p>
        </p:txBody>
      </p:sp>
      <p:cxnSp>
        <p:nvCxnSpPr>
          <p:cNvPr id="7" name="直线箭头连接符 6"/>
          <p:cNvCxnSpPr>
            <a:stCxn id="4" idx="1"/>
          </p:cNvCxnSpPr>
          <p:nvPr/>
        </p:nvCxnSpPr>
        <p:spPr>
          <a:xfrm flipH="1" flipV="1">
            <a:off x="5427757" y="2802232"/>
            <a:ext cx="1372055" cy="346250"/>
          </a:xfrm>
          <a:prstGeom prst="straightConnector1">
            <a:avLst/>
          </a:prstGeom>
          <a:ln>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p:cNvCxnSpPr>
            <a:stCxn id="4" idx="1"/>
          </p:cNvCxnSpPr>
          <p:nvPr/>
        </p:nvCxnSpPr>
        <p:spPr>
          <a:xfrm flipH="1">
            <a:off x="5450269" y="3148482"/>
            <a:ext cx="1349543" cy="425356"/>
          </a:xfrm>
          <a:prstGeom prst="straightConnector1">
            <a:avLst/>
          </a:prstGeom>
          <a:ln>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title"/>
          </p:nvPr>
        </p:nvSpPr>
        <p:spPr>
          <a:xfrm>
            <a:off x="531526" y="196265"/>
            <a:ext cx="4914546" cy="513160"/>
          </a:xfrm>
        </p:spPr>
        <p:txBody>
          <a:bodyPr>
            <a:normAutofit fontScale="90000"/>
          </a:bodyPr>
          <a:lstStyle/>
          <a:p>
            <a:pPr>
              <a:spcAft>
                <a:spcPts val="0"/>
              </a:spcAft>
            </a:pPr>
            <a:r>
              <a:rPr lang="zh-CN" altLang="en-US" dirty="0">
                <a:latin typeface="微软雅黑" panose="020B0503020204020204" pitchFamily="34" charset="-122"/>
                <a:ea typeface="微软雅黑" panose="020B0503020204020204" pitchFamily="34" charset="-122"/>
              </a:rPr>
              <a:t>黑盒测试方法和白盒测试</a:t>
            </a:r>
            <a:endParaRPr lang="zh-CN" altLang="en-US" dirty="0">
              <a:latin typeface="微软雅黑" panose="020B0503020204020204" pitchFamily="34" charset="-122"/>
              <a:ea typeface="微软雅黑" panose="020B0503020204020204" pitchFamily="34" charset="-122"/>
            </a:endParaRPr>
          </a:p>
        </p:txBody>
      </p:sp>
      <p:grpSp>
        <p:nvGrpSpPr>
          <p:cNvPr id="8195" name="Group 34"/>
          <p:cNvGrpSpPr/>
          <p:nvPr/>
        </p:nvGrpSpPr>
        <p:grpSpPr bwMode="auto">
          <a:xfrm>
            <a:off x="5165563" y="1007083"/>
            <a:ext cx="2413397" cy="2403872"/>
            <a:chOff x="3216" y="2109"/>
            <a:chExt cx="2027" cy="2019"/>
          </a:xfrm>
        </p:grpSpPr>
        <p:grpSp>
          <p:nvGrpSpPr>
            <p:cNvPr id="8231" name="Group 35"/>
            <p:cNvGrpSpPr/>
            <p:nvPr/>
          </p:nvGrpSpPr>
          <p:grpSpPr bwMode="auto">
            <a:xfrm>
              <a:off x="4218" y="2445"/>
              <a:ext cx="1025" cy="1683"/>
              <a:chOff x="4218" y="2445"/>
              <a:chExt cx="1025" cy="1683"/>
            </a:xfrm>
          </p:grpSpPr>
          <p:sp>
            <p:nvSpPr>
              <p:cNvPr id="8233" name="Oval 36"/>
              <p:cNvSpPr>
                <a:spLocks noChangeArrowheads="1"/>
              </p:cNvSpPr>
              <p:nvPr/>
            </p:nvSpPr>
            <p:spPr bwMode="auto">
              <a:xfrm>
                <a:off x="4666" y="2454"/>
                <a:ext cx="40" cy="72"/>
              </a:xfrm>
              <a:prstGeom prst="ellipse">
                <a:avLst/>
              </a:prstGeom>
              <a:solidFill>
                <a:srgbClr val="FFFFFF"/>
              </a:solidFill>
              <a:ln w="25400">
                <a:solidFill>
                  <a:schemeClr val="tx1"/>
                </a:solidFill>
                <a:round/>
              </a:ln>
            </p:spPr>
            <p:txBody>
              <a:bodyPr wrap="none" anchor="ctr"/>
              <a:lstStyle/>
              <a:p>
                <a:endParaRPr lang="zh-CN" altLang="en-US" sz="1350"/>
              </a:p>
            </p:txBody>
          </p:sp>
          <p:sp>
            <p:nvSpPr>
              <p:cNvPr id="8234" name="Oval 37"/>
              <p:cNvSpPr>
                <a:spLocks noChangeArrowheads="1"/>
              </p:cNvSpPr>
              <p:nvPr/>
            </p:nvSpPr>
            <p:spPr bwMode="auto">
              <a:xfrm>
                <a:off x="4658" y="2445"/>
                <a:ext cx="56" cy="90"/>
              </a:xfrm>
              <a:prstGeom prst="ellipse">
                <a:avLst/>
              </a:prstGeom>
              <a:noFill/>
              <a:ln w="25400">
                <a:solidFill>
                  <a:schemeClr val="tx1"/>
                </a:solidFill>
                <a:round/>
              </a:ln>
            </p:spPr>
            <p:txBody>
              <a:bodyPr wrap="none" anchor="ctr"/>
              <a:lstStyle/>
              <a:p>
                <a:endParaRPr lang="zh-CN" altLang="en-US" sz="1350"/>
              </a:p>
            </p:txBody>
          </p:sp>
          <p:sp>
            <p:nvSpPr>
              <p:cNvPr id="8235" name="Line 38"/>
              <p:cNvSpPr>
                <a:spLocks noChangeShapeType="1"/>
              </p:cNvSpPr>
              <p:nvPr/>
            </p:nvSpPr>
            <p:spPr bwMode="auto">
              <a:xfrm>
                <a:off x="4690" y="2544"/>
                <a:ext cx="1" cy="54"/>
              </a:xfrm>
              <a:prstGeom prst="line">
                <a:avLst/>
              </a:prstGeom>
              <a:noFill/>
              <a:ln w="25400">
                <a:solidFill>
                  <a:schemeClr val="tx1"/>
                </a:solidFill>
                <a:round/>
              </a:ln>
            </p:spPr>
            <p:txBody>
              <a:bodyPr wrap="none" anchor="ctr"/>
              <a:lstStyle/>
              <a:p>
                <a:endParaRPr lang="zh-CN" altLang="en-US" sz="1350"/>
              </a:p>
            </p:txBody>
          </p:sp>
          <p:sp>
            <p:nvSpPr>
              <p:cNvPr id="8236" name="Rectangle 39"/>
              <p:cNvSpPr>
                <a:spLocks noChangeArrowheads="1"/>
              </p:cNvSpPr>
              <p:nvPr/>
            </p:nvSpPr>
            <p:spPr bwMode="auto">
              <a:xfrm>
                <a:off x="4578" y="2634"/>
                <a:ext cx="224" cy="126"/>
              </a:xfrm>
              <a:prstGeom prst="rect">
                <a:avLst/>
              </a:prstGeom>
              <a:solidFill>
                <a:schemeClr val="folHlink"/>
              </a:solidFill>
              <a:ln w="25400">
                <a:solidFill>
                  <a:schemeClr val="tx1"/>
                </a:solidFill>
                <a:miter lim="800000"/>
              </a:ln>
            </p:spPr>
            <p:txBody>
              <a:bodyPr wrap="none" anchor="ctr"/>
              <a:lstStyle/>
              <a:p>
                <a:endParaRPr lang="zh-CN" altLang="en-US" sz="1350"/>
              </a:p>
            </p:txBody>
          </p:sp>
          <p:sp>
            <p:nvSpPr>
              <p:cNvPr id="8237" name="Rectangle 40"/>
              <p:cNvSpPr>
                <a:spLocks noChangeArrowheads="1"/>
              </p:cNvSpPr>
              <p:nvPr/>
            </p:nvSpPr>
            <p:spPr bwMode="auto">
              <a:xfrm>
                <a:off x="4570" y="2625"/>
                <a:ext cx="240" cy="144"/>
              </a:xfrm>
              <a:prstGeom prst="rect">
                <a:avLst/>
              </a:prstGeom>
              <a:solidFill>
                <a:schemeClr val="accent1"/>
              </a:solidFill>
              <a:ln w="25400">
                <a:solidFill>
                  <a:schemeClr val="tx1"/>
                </a:solidFill>
                <a:miter lim="800000"/>
              </a:ln>
            </p:spPr>
            <p:txBody>
              <a:bodyPr wrap="none" anchor="ctr"/>
              <a:lstStyle/>
              <a:p>
                <a:endParaRPr lang="zh-CN" altLang="en-US" sz="1350"/>
              </a:p>
            </p:txBody>
          </p:sp>
          <p:sp>
            <p:nvSpPr>
              <p:cNvPr id="8238" name="Line 41"/>
              <p:cNvSpPr>
                <a:spLocks noChangeShapeType="1"/>
              </p:cNvSpPr>
              <p:nvPr/>
            </p:nvSpPr>
            <p:spPr bwMode="auto">
              <a:xfrm>
                <a:off x="4690" y="2778"/>
                <a:ext cx="1" cy="45"/>
              </a:xfrm>
              <a:prstGeom prst="line">
                <a:avLst/>
              </a:prstGeom>
              <a:noFill/>
              <a:ln w="25400">
                <a:solidFill>
                  <a:schemeClr val="tx1"/>
                </a:solidFill>
                <a:round/>
              </a:ln>
            </p:spPr>
            <p:txBody>
              <a:bodyPr wrap="none" anchor="ctr"/>
              <a:lstStyle/>
              <a:p>
                <a:endParaRPr lang="zh-CN" altLang="en-US" sz="1350"/>
              </a:p>
            </p:txBody>
          </p:sp>
          <p:sp>
            <p:nvSpPr>
              <p:cNvPr id="8239" name="Line 42"/>
              <p:cNvSpPr>
                <a:spLocks noChangeShapeType="1"/>
              </p:cNvSpPr>
              <p:nvPr/>
            </p:nvSpPr>
            <p:spPr bwMode="auto">
              <a:xfrm flipH="1">
                <a:off x="4330" y="2895"/>
                <a:ext cx="224" cy="1"/>
              </a:xfrm>
              <a:prstGeom prst="line">
                <a:avLst/>
              </a:prstGeom>
              <a:noFill/>
              <a:ln w="25400">
                <a:solidFill>
                  <a:schemeClr val="tx1"/>
                </a:solidFill>
                <a:round/>
              </a:ln>
            </p:spPr>
            <p:txBody>
              <a:bodyPr wrap="none" anchor="ctr"/>
              <a:lstStyle/>
              <a:p>
                <a:endParaRPr lang="zh-CN" altLang="en-US" sz="1350"/>
              </a:p>
            </p:txBody>
          </p:sp>
          <p:sp>
            <p:nvSpPr>
              <p:cNvPr id="8240" name="Rectangle 43"/>
              <p:cNvSpPr>
                <a:spLocks noChangeArrowheads="1"/>
              </p:cNvSpPr>
              <p:nvPr/>
            </p:nvSpPr>
            <p:spPr bwMode="auto">
              <a:xfrm>
                <a:off x="4226" y="3021"/>
                <a:ext cx="224" cy="126"/>
              </a:xfrm>
              <a:prstGeom prst="rect">
                <a:avLst/>
              </a:prstGeom>
              <a:solidFill>
                <a:schemeClr val="accent2"/>
              </a:solidFill>
              <a:ln w="25400">
                <a:solidFill>
                  <a:schemeClr val="tx1"/>
                </a:solidFill>
                <a:miter lim="800000"/>
              </a:ln>
            </p:spPr>
            <p:txBody>
              <a:bodyPr wrap="none" anchor="ctr"/>
              <a:lstStyle/>
              <a:p>
                <a:endParaRPr lang="zh-CN" altLang="en-US" sz="1350"/>
              </a:p>
            </p:txBody>
          </p:sp>
          <p:sp>
            <p:nvSpPr>
              <p:cNvPr id="8241" name="Rectangle 44"/>
              <p:cNvSpPr>
                <a:spLocks noChangeArrowheads="1"/>
              </p:cNvSpPr>
              <p:nvPr/>
            </p:nvSpPr>
            <p:spPr bwMode="auto">
              <a:xfrm>
                <a:off x="4218" y="3012"/>
                <a:ext cx="240" cy="144"/>
              </a:xfrm>
              <a:prstGeom prst="rect">
                <a:avLst/>
              </a:prstGeom>
              <a:solidFill>
                <a:schemeClr val="accent1"/>
              </a:solidFill>
              <a:ln w="25400">
                <a:solidFill>
                  <a:schemeClr val="tx1"/>
                </a:solidFill>
                <a:miter lim="800000"/>
              </a:ln>
            </p:spPr>
            <p:txBody>
              <a:bodyPr wrap="none" anchor="ctr"/>
              <a:lstStyle/>
              <a:p>
                <a:endParaRPr lang="zh-CN" altLang="en-US" sz="1350"/>
              </a:p>
            </p:txBody>
          </p:sp>
          <p:sp>
            <p:nvSpPr>
              <p:cNvPr id="8242" name="Rectangle 45"/>
              <p:cNvSpPr>
                <a:spLocks noChangeArrowheads="1"/>
              </p:cNvSpPr>
              <p:nvPr/>
            </p:nvSpPr>
            <p:spPr bwMode="auto">
              <a:xfrm>
                <a:off x="4930" y="3039"/>
                <a:ext cx="224" cy="126"/>
              </a:xfrm>
              <a:prstGeom prst="rect">
                <a:avLst/>
              </a:prstGeom>
              <a:solidFill>
                <a:schemeClr val="accent2"/>
              </a:solidFill>
              <a:ln w="25400">
                <a:solidFill>
                  <a:schemeClr val="tx1"/>
                </a:solidFill>
                <a:miter lim="800000"/>
              </a:ln>
            </p:spPr>
            <p:txBody>
              <a:bodyPr wrap="none" anchor="ctr"/>
              <a:lstStyle/>
              <a:p>
                <a:endParaRPr lang="zh-CN" altLang="en-US" sz="1350"/>
              </a:p>
            </p:txBody>
          </p:sp>
          <p:sp>
            <p:nvSpPr>
              <p:cNvPr id="8243" name="Rectangle 46"/>
              <p:cNvSpPr>
                <a:spLocks noChangeArrowheads="1"/>
              </p:cNvSpPr>
              <p:nvPr/>
            </p:nvSpPr>
            <p:spPr bwMode="auto">
              <a:xfrm>
                <a:off x="4922" y="3030"/>
                <a:ext cx="240" cy="144"/>
              </a:xfrm>
              <a:prstGeom prst="rect">
                <a:avLst/>
              </a:prstGeom>
              <a:solidFill>
                <a:schemeClr val="accent1"/>
              </a:solidFill>
              <a:ln w="25400">
                <a:solidFill>
                  <a:schemeClr val="tx1"/>
                </a:solidFill>
                <a:miter lim="800000"/>
              </a:ln>
            </p:spPr>
            <p:txBody>
              <a:bodyPr wrap="none" anchor="ctr"/>
              <a:lstStyle/>
              <a:p>
                <a:endParaRPr lang="zh-CN" altLang="en-US" sz="1350"/>
              </a:p>
            </p:txBody>
          </p:sp>
          <p:sp>
            <p:nvSpPr>
              <p:cNvPr id="8244" name="Line 47"/>
              <p:cNvSpPr>
                <a:spLocks noChangeShapeType="1"/>
              </p:cNvSpPr>
              <p:nvPr/>
            </p:nvSpPr>
            <p:spPr bwMode="auto">
              <a:xfrm>
                <a:off x="4338" y="2895"/>
                <a:ext cx="1" cy="108"/>
              </a:xfrm>
              <a:prstGeom prst="line">
                <a:avLst/>
              </a:prstGeom>
              <a:noFill/>
              <a:ln w="25400">
                <a:solidFill>
                  <a:schemeClr val="tx1"/>
                </a:solidFill>
                <a:round/>
              </a:ln>
            </p:spPr>
            <p:txBody>
              <a:bodyPr wrap="none" anchor="ctr"/>
              <a:lstStyle/>
              <a:p>
                <a:endParaRPr lang="zh-CN" altLang="en-US" sz="1350"/>
              </a:p>
            </p:txBody>
          </p:sp>
          <p:sp>
            <p:nvSpPr>
              <p:cNvPr id="8245" name="Line 48"/>
              <p:cNvSpPr>
                <a:spLocks noChangeShapeType="1"/>
              </p:cNvSpPr>
              <p:nvPr/>
            </p:nvSpPr>
            <p:spPr bwMode="auto">
              <a:xfrm flipH="1">
                <a:off x="4818" y="2895"/>
                <a:ext cx="224" cy="1"/>
              </a:xfrm>
              <a:prstGeom prst="line">
                <a:avLst/>
              </a:prstGeom>
              <a:noFill/>
              <a:ln w="25400">
                <a:solidFill>
                  <a:schemeClr val="tx1"/>
                </a:solidFill>
                <a:round/>
              </a:ln>
            </p:spPr>
            <p:txBody>
              <a:bodyPr wrap="none" anchor="ctr"/>
              <a:lstStyle/>
              <a:p>
                <a:endParaRPr lang="zh-CN" altLang="en-US" sz="1350"/>
              </a:p>
            </p:txBody>
          </p:sp>
          <p:sp>
            <p:nvSpPr>
              <p:cNvPr id="8246" name="Line 49"/>
              <p:cNvSpPr>
                <a:spLocks noChangeShapeType="1"/>
              </p:cNvSpPr>
              <p:nvPr/>
            </p:nvSpPr>
            <p:spPr bwMode="auto">
              <a:xfrm>
                <a:off x="5042" y="2895"/>
                <a:ext cx="1" cy="108"/>
              </a:xfrm>
              <a:prstGeom prst="line">
                <a:avLst/>
              </a:prstGeom>
              <a:noFill/>
              <a:ln w="25400">
                <a:solidFill>
                  <a:schemeClr val="tx1"/>
                </a:solidFill>
                <a:round/>
              </a:ln>
            </p:spPr>
            <p:txBody>
              <a:bodyPr wrap="none" anchor="ctr"/>
              <a:lstStyle/>
              <a:p>
                <a:endParaRPr lang="zh-CN" altLang="en-US" sz="1350"/>
              </a:p>
            </p:txBody>
          </p:sp>
          <p:sp>
            <p:nvSpPr>
              <p:cNvPr id="8247" name="Line 50"/>
              <p:cNvSpPr>
                <a:spLocks noChangeShapeType="1"/>
              </p:cNvSpPr>
              <p:nvPr/>
            </p:nvSpPr>
            <p:spPr bwMode="auto">
              <a:xfrm>
                <a:off x="4338" y="3165"/>
                <a:ext cx="1" cy="72"/>
              </a:xfrm>
              <a:prstGeom prst="line">
                <a:avLst/>
              </a:prstGeom>
              <a:noFill/>
              <a:ln w="25400">
                <a:solidFill>
                  <a:schemeClr val="tx1"/>
                </a:solidFill>
                <a:round/>
              </a:ln>
            </p:spPr>
            <p:txBody>
              <a:bodyPr wrap="none" anchor="ctr"/>
              <a:lstStyle/>
              <a:p>
                <a:endParaRPr lang="zh-CN" altLang="en-US" sz="1350"/>
              </a:p>
            </p:txBody>
          </p:sp>
          <p:sp>
            <p:nvSpPr>
              <p:cNvPr id="8248" name="Line 51"/>
              <p:cNvSpPr>
                <a:spLocks noChangeShapeType="1"/>
              </p:cNvSpPr>
              <p:nvPr/>
            </p:nvSpPr>
            <p:spPr bwMode="auto">
              <a:xfrm>
                <a:off x="5042" y="3183"/>
                <a:ext cx="1" cy="72"/>
              </a:xfrm>
              <a:prstGeom prst="line">
                <a:avLst/>
              </a:prstGeom>
              <a:noFill/>
              <a:ln w="25400">
                <a:solidFill>
                  <a:schemeClr val="tx1"/>
                </a:solidFill>
                <a:round/>
              </a:ln>
            </p:spPr>
            <p:txBody>
              <a:bodyPr wrap="none" anchor="ctr"/>
              <a:lstStyle/>
              <a:p>
                <a:endParaRPr lang="zh-CN" altLang="en-US" sz="1350"/>
              </a:p>
            </p:txBody>
          </p:sp>
          <p:sp>
            <p:nvSpPr>
              <p:cNvPr id="8249" name="Line 52"/>
              <p:cNvSpPr>
                <a:spLocks noChangeShapeType="1"/>
              </p:cNvSpPr>
              <p:nvPr/>
            </p:nvSpPr>
            <p:spPr bwMode="auto">
              <a:xfrm>
                <a:off x="4338" y="3264"/>
                <a:ext cx="696" cy="1"/>
              </a:xfrm>
              <a:prstGeom prst="line">
                <a:avLst/>
              </a:prstGeom>
              <a:noFill/>
              <a:ln w="25400">
                <a:solidFill>
                  <a:schemeClr val="tx1"/>
                </a:solidFill>
                <a:round/>
              </a:ln>
            </p:spPr>
            <p:txBody>
              <a:bodyPr wrap="none" anchor="ctr"/>
              <a:lstStyle/>
              <a:p>
                <a:endParaRPr lang="zh-CN" altLang="en-US" sz="1350"/>
              </a:p>
            </p:txBody>
          </p:sp>
          <p:sp>
            <p:nvSpPr>
              <p:cNvPr id="8250" name="Line 53"/>
              <p:cNvSpPr>
                <a:spLocks noChangeShapeType="1"/>
              </p:cNvSpPr>
              <p:nvPr/>
            </p:nvSpPr>
            <p:spPr bwMode="auto">
              <a:xfrm>
                <a:off x="4690" y="3264"/>
                <a:ext cx="1" cy="108"/>
              </a:xfrm>
              <a:prstGeom prst="line">
                <a:avLst/>
              </a:prstGeom>
              <a:noFill/>
              <a:ln w="25400">
                <a:solidFill>
                  <a:schemeClr val="tx1"/>
                </a:solidFill>
                <a:round/>
              </a:ln>
            </p:spPr>
            <p:txBody>
              <a:bodyPr wrap="none" anchor="ctr"/>
              <a:lstStyle/>
              <a:p>
                <a:endParaRPr lang="zh-CN" altLang="en-US" sz="1350"/>
              </a:p>
            </p:txBody>
          </p:sp>
          <p:sp>
            <p:nvSpPr>
              <p:cNvPr id="8251" name="Rectangle 54"/>
              <p:cNvSpPr>
                <a:spLocks noChangeArrowheads="1"/>
              </p:cNvSpPr>
              <p:nvPr/>
            </p:nvSpPr>
            <p:spPr bwMode="auto">
              <a:xfrm>
                <a:off x="4578" y="3408"/>
                <a:ext cx="224" cy="126"/>
              </a:xfrm>
              <a:prstGeom prst="rect">
                <a:avLst/>
              </a:prstGeom>
              <a:solidFill>
                <a:schemeClr val="accent1"/>
              </a:solidFill>
              <a:ln w="25400">
                <a:solidFill>
                  <a:schemeClr val="tx1"/>
                </a:solidFill>
                <a:miter lim="800000"/>
              </a:ln>
            </p:spPr>
            <p:txBody>
              <a:bodyPr wrap="none" anchor="ctr"/>
              <a:lstStyle/>
              <a:p>
                <a:endParaRPr lang="zh-CN" altLang="en-US" sz="1350"/>
              </a:p>
            </p:txBody>
          </p:sp>
          <p:sp>
            <p:nvSpPr>
              <p:cNvPr id="8252" name="Rectangle 55"/>
              <p:cNvSpPr>
                <a:spLocks noChangeArrowheads="1"/>
              </p:cNvSpPr>
              <p:nvPr/>
            </p:nvSpPr>
            <p:spPr bwMode="auto">
              <a:xfrm>
                <a:off x="4570" y="3399"/>
                <a:ext cx="240" cy="144"/>
              </a:xfrm>
              <a:prstGeom prst="rect">
                <a:avLst/>
              </a:prstGeom>
              <a:noFill/>
              <a:ln w="25400">
                <a:solidFill>
                  <a:schemeClr val="tx1"/>
                </a:solidFill>
                <a:miter lim="800000"/>
              </a:ln>
            </p:spPr>
            <p:txBody>
              <a:bodyPr wrap="none" anchor="ctr"/>
              <a:lstStyle/>
              <a:p>
                <a:endParaRPr lang="zh-CN" altLang="en-US" sz="1350"/>
              </a:p>
            </p:txBody>
          </p:sp>
          <p:sp>
            <p:nvSpPr>
              <p:cNvPr id="8253" name="Line 56"/>
              <p:cNvSpPr>
                <a:spLocks noChangeShapeType="1"/>
              </p:cNvSpPr>
              <p:nvPr/>
            </p:nvSpPr>
            <p:spPr bwMode="auto">
              <a:xfrm>
                <a:off x="4690" y="3552"/>
                <a:ext cx="1" cy="135"/>
              </a:xfrm>
              <a:prstGeom prst="line">
                <a:avLst/>
              </a:prstGeom>
              <a:noFill/>
              <a:ln w="25400">
                <a:solidFill>
                  <a:schemeClr val="tx1"/>
                </a:solidFill>
                <a:round/>
              </a:ln>
            </p:spPr>
            <p:txBody>
              <a:bodyPr wrap="none" anchor="ctr"/>
              <a:lstStyle/>
              <a:p>
                <a:endParaRPr lang="zh-CN" altLang="en-US" sz="1350"/>
              </a:p>
            </p:txBody>
          </p:sp>
          <p:sp>
            <p:nvSpPr>
              <p:cNvPr id="8254" name="Line 57"/>
              <p:cNvSpPr>
                <a:spLocks noChangeShapeType="1"/>
              </p:cNvSpPr>
              <p:nvPr/>
            </p:nvSpPr>
            <p:spPr bwMode="auto">
              <a:xfrm>
                <a:off x="4690" y="3768"/>
                <a:ext cx="1" cy="45"/>
              </a:xfrm>
              <a:prstGeom prst="line">
                <a:avLst/>
              </a:prstGeom>
              <a:noFill/>
              <a:ln w="25400">
                <a:solidFill>
                  <a:schemeClr val="tx1"/>
                </a:solidFill>
                <a:round/>
              </a:ln>
            </p:spPr>
            <p:txBody>
              <a:bodyPr wrap="none" anchor="ctr"/>
              <a:lstStyle/>
              <a:p>
                <a:endParaRPr lang="zh-CN" altLang="en-US" sz="1350"/>
              </a:p>
            </p:txBody>
          </p:sp>
          <p:sp>
            <p:nvSpPr>
              <p:cNvPr id="8255" name="Line 58"/>
              <p:cNvSpPr>
                <a:spLocks noChangeShapeType="1"/>
              </p:cNvSpPr>
              <p:nvPr/>
            </p:nvSpPr>
            <p:spPr bwMode="auto">
              <a:xfrm>
                <a:off x="4690" y="2580"/>
                <a:ext cx="544" cy="1"/>
              </a:xfrm>
              <a:prstGeom prst="line">
                <a:avLst/>
              </a:prstGeom>
              <a:noFill/>
              <a:ln w="25400">
                <a:solidFill>
                  <a:schemeClr val="tx1"/>
                </a:solidFill>
                <a:round/>
              </a:ln>
            </p:spPr>
            <p:txBody>
              <a:bodyPr wrap="none" anchor="ctr"/>
              <a:lstStyle/>
              <a:p>
                <a:endParaRPr lang="zh-CN" altLang="en-US" sz="1350"/>
              </a:p>
            </p:txBody>
          </p:sp>
          <p:sp>
            <p:nvSpPr>
              <p:cNvPr id="8256" name="Line 59"/>
              <p:cNvSpPr>
                <a:spLocks noChangeShapeType="1"/>
              </p:cNvSpPr>
              <p:nvPr/>
            </p:nvSpPr>
            <p:spPr bwMode="auto">
              <a:xfrm>
                <a:off x="4690" y="3804"/>
                <a:ext cx="544" cy="1"/>
              </a:xfrm>
              <a:prstGeom prst="line">
                <a:avLst/>
              </a:prstGeom>
              <a:noFill/>
              <a:ln w="25400">
                <a:solidFill>
                  <a:schemeClr val="tx1"/>
                </a:solidFill>
                <a:round/>
              </a:ln>
            </p:spPr>
            <p:txBody>
              <a:bodyPr wrap="none" anchor="ctr"/>
              <a:lstStyle/>
              <a:p>
                <a:endParaRPr lang="zh-CN" altLang="en-US" sz="1350"/>
              </a:p>
            </p:txBody>
          </p:sp>
          <p:sp>
            <p:nvSpPr>
              <p:cNvPr id="8257" name="Line 60"/>
              <p:cNvSpPr>
                <a:spLocks noChangeShapeType="1"/>
              </p:cNvSpPr>
              <p:nvPr/>
            </p:nvSpPr>
            <p:spPr bwMode="auto">
              <a:xfrm>
                <a:off x="5242" y="2580"/>
                <a:ext cx="1" cy="1215"/>
              </a:xfrm>
              <a:prstGeom prst="line">
                <a:avLst/>
              </a:prstGeom>
              <a:noFill/>
              <a:ln w="25400">
                <a:solidFill>
                  <a:schemeClr val="tx1"/>
                </a:solidFill>
                <a:round/>
              </a:ln>
            </p:spPr>
            <p:txBody>
              <a:bodyPr wrap="none" anchor="ctr"/>
              <a:lstStyle/>
              <a:p>
                <a:endParaRPr lang="zh-CN" altLang="en-US" sz="1350"/>
              </a:p>
            </p:txBody>
          </p:sp>
          <p:sp>
            <p:nvSpPr>
              <p:cNvPr id="8258" name="AutoShape 61"/>
              <p:cNvSpPr>
                <a:spLocks noChangeArrowheads="1"/>
              </p:cNvSpPr>
              <p:nvPr/>
            </p:nvSpPr>
            <p:spPr bwMode="auto">
              <a:xfrm>
                <a:off x="4546" y="2814"/>
                <a:ext cx="280" cy="171"/>
              </a:xfrm>
              <a:prstGeom prst="diamond">
                <a:avLst/>
              </a:prstGeom>
              <a:solidFill>
                <a:srgbClr val="FFCC00"/>
              </a:solidFill>
              <a:ln w="25400">
                <a:solidFill>
                  <a:schemeClr val="tx1"/>
                </a:solidFill>
                <a:miter lim="800000"/>
              </a:ln>
            </p:spPr>
            <p:txBody>
              <a:bodyPr wrap="none" anchor="ctr"/>
              <a:lstStyle/>
              <a:p>
                <a:endParaRPr lang="zh-CN" altLang="en-US" sz="1350"/>
              </a:p>
            </p:txBody>
          </p:sp>
          <p:sp>
            <p:nvSpPr>
              <p:cNvPr id="8259" name="AutoShape 62"/>
              <p:cNvSpPr>
                <a:spLocks noChangeArrowheads="1"/>
              </p:cNvSpPr>
              <p:nvPr/>
            </p:nvSpPr>
            <p:spPr bwMode="auto">
              <a:xfrm>
                <a:off x="4546" y="3705"/>
                <a:ext cx="280" cy="171"/>
              </a:xfrm>
              <a:prstGeom prst="diamond">
                <a:avLst/>
              </a:prstGeom>
              <a:solidFill>
                <a:srgbClr val="FFCC00"/>
              </a:solidFill>
              <a:ln w="25400">
                <a:solidFill>
                  <a:schemeClr val="tx1"/>
                </a:solidFill>
                <a:miter lim="800000"/>
              </a:ln>
            </p:spPr>
            <p:txBody>
              <a:bodyPr wrap="none" anchor="ctr"/>
              <a:lstStyle/>
              <a:p>
                <a:endParaRPr lang="zh-CN" altLang="en-US" sz="1350"/>
              </a:p>
            </p:txBody>
          </p:sp>
          <p:sp>
            <p:nvSpPr>
              <p:cNvPr id="8260" name="Line 63"/>
              <p:cNvSpPr>
                <a:spLocks noChangeShapeType="1"/>
              </p:cNvSpPr>
              <p:nvPr/>
            </p:nvSpPr>
            <p:spPr bwMode="auto">
              <a:xfrm>
                <a:off x="4690" y="3903"/>
                <a:ext cx="1" cy="225"/>
              </a:xfrm>
              <a:prstGeom prst="line">
                <a:avLst/>
              </a:prstGeom>
              <a:noFill/>
              <a:ln w="25400">
                <a:solidFill>
                  <a:schemeClr val="tx1"/>
                </a:solidFill>
                <a:round/>
                <a:tailEnd type="triangle" w="med" len="med"/>
              </a:ln>
            </p:spPr>
            <p:txBody>
              <a:bodyPr wrap="none" anchor="ctr"/>
              <a:lstStyle/>
              <a:p>
                <a:endParaRPr lang="zh-CN" altLang="en-US" sz="1350"/>
              </a:p>
            </p:txBody>
          </p:sp>
        </p:grpSp>
        <p:pic>
          <p:nvPicPr>
            <p:cNvPr id="8232" name="Picture 64"/>
            <p:cNvPicPr>
              <a:picLocks noChangeArrowheads="1"/>
            </p:cNvPicPr>
            <p:nvPr/>
          </p:nvPicPr>
          <p:blipFill>
            <a:blip r:embed="rId1" cstate="print"/>
            <a:srcRect/>
            <a:stretch>
              <a:fillRect/>
            </a:stretch>
          </p:blipFill>
          <p:spPr bwMode="auto">
            <a:xfrm>
              <a:off x="3216" y="2109"/>
              <a:ext cx="1226" cy="1536"/>
            </a:xfrm>
            <a:prstGeom prst="rect">
              <a:avLst/>
            </a:prstGeom>
            <a:noFill/>
            <a:ln w="12700">
              <a:noFill/>
              <a:miter lim="800000"/>
              <a:headEnd/>
              <a:tailEnd/>
            </a:ln>
          </p:spPr>
        </p:pic>
      </p:grpSp>
      <p:sp>
        <p:nvSpPr>
          <p:cNvPr id="8196" name="Text Box 65"/>
          <p:cNvSpPr txBox="1">
            <a:spLocks noChangeArrowheads="1"/>
          </p:cNvSpPr>
          <p:nvPr/>
        </p:nvSpPr>
        <p:spPr bwMode="auto">
          <a:xfrm>
            <a:off x="793551" y="3660742"/>
            <a:ext cx="2484834" cy="713105"/>
          </a:xfrm>
          <a:prstGeom prst="rect">
            <a:avLst/>
          </a:prstGeom>
          <a:noFill/>
          <a:ln w="9525" algn="ctr">
            <a:noFill/>
            <a:miter lim="800000"/>
          </a:ln>
        </p:spPr>
        <p:txBody>
          <a:bodyPr>
            <a:spAutoFit/>
          </a:bodyPr>
          <a:lstStyle/>
          <a:p>
            <a:pPr marL="85725" indent="-85725" algn="ctr">
              <a:spcBef>
                <a:spcPct val="50000"/>
              </a:spcBef>
              <a:spcAft>
                <a:spcPts val="0"/>
              </a:spcAft>
              <a:buClr>
                <a:schemeClr val="accent1"/>
              </a:buClr>
              <a:buSzPct val="75000"/>
            </a:pPr>
            <a:r>
              <a:rPr lang="zh-CN" altLang="en-US" sz="2000" dirty="0">
                <a:solidFill>
                  <a:schemeClr val="accent1"/>
                </a:solidFill>
                <a:latin typeface="微软雅黑" panose="020B0503020204020204" pitchFamily="34" charset="-122"/>
                <a:ea typeface="微软雅黑" panose="020B0503020204020204" pitchFamily="34" charset="-122"/>
              </a:rPr>
              <a:t>基于需求的测试</a:t>
            </a:r>
            <a:endParaRPr lang="zh-CN" altLang="en-US" sz="2000" dirty="0">
              <a:solidFill>
                <a:schemeClr val="accent1"/>
              </a:solidFill>
              <a:latin typeface="微软雅黑" panose="020B0503020204020204" pitchFamily="34" charset="-122"/>
              <a:ea typeface="微软雅黑" panose="020B0503020204020204" pitchFamily="34" charset="-122"/>
            </a:endParaRPr>
          </a:p>
          <a:p>
            <a:pPr marL="85725" indent="-85725" algn="ctr">
              <a:spcBef>
                <a:spcPts val="50"/>
              </a:spcBef>
              <a:buClr>
                <a:schemeClr val="accent1"/>
              </a:buClr>
              <a:buSzPct val="75000"/>
            </a:pPr>
            <a:r>
              <a:rPr lang="zh-CN" altLang="en-US" sz="2000" dirty="0">
                <a:solidFill>
                  <a:schemeClr val="accent1"/>
                </a:solidFill>
                <a:latin typeface="微软雅黑" panose="020B0503020204020204" pitchFamily="34" charset="-122"/>
                <a:ea typeface="微软雅黑" panose="020B0503020204020204" pitchFamily="34" charset="-122"/>
              </a:rPr>
              <a:t>数据驱动测试 </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8197" name="Text Box 66"/>
          <p:cNvSpPr txBox="1">
            <a:spLocks noChangeArrowheads="1"/>
          </p:cNvSpPr>
          <p:nvPr/>
        </p:nvSpPr>
        <p:spPr bwMode="auto">
          <a:xfrm>
            <a:off x="5527402" y="3582695"/>
            <a:ext cx="2484835" cy="713105"/>
          </a:xfrm>
          <a:prstGeom prst="rect">
            <a:avLst/>
          </a:prstGeom>
          <a:noFill/>
          <a:ln w="9525" algn="ctr">
            <a:noFill/>
            <a:miter lim="800000"/>
          </a:ln>
        </p:spPr>
        <p:txBody>
          <a:bodyPr>
            <a:spAutoFit/>
          </a:bodyPr>
          <a:lstStyle/>
          <a:p>
            <a:pPr marL="85725" indent="-85725" algn="ctr">
              <a:spcBef>
                <a:spcPct val="50000"/>
              </a:spcBef>
              <a:spcAft>
                <a:spcPts val="0"/>
              </a:spcAft>
              <a:buClr>
                <a:schemeClr val="accent1"/>
              </a:buClr>
              <a:buSzPct val="75000"/>
            </a:pPr>
            <a:r>
              <a:rPr lang="zh-CN" altLang="en-US" sz="2000" dirty="0">
                <a:solidFill>
                  <a:schemeClr val="accent1"/>
                </a:solidFill>
                <a:latin typeface="微软雅黑" panose="020B0503020204020204" pitchFamily="34" charset="-122"/>
                <a:ea typeface="微软雅黑" panose="020B0503020204020204" pitchFamily="34" charset="-122"/>
              </a:rPr>
              <a:t>结构化测试</a:t>
            </a:r>
            <a:endParaRPr lang="zh-CN" altLang="en-US" sz="2000" dirty="0">
              <a:solidFill>
                <a:schemeClr val="accent1"/>
              </a:solidFill>
              <a:latin typeface="微软雅黑" panose="020B0503020204020204" pitchFamily="34" charset="-122"/>
              <a:ea typeface="微软雅黑" panose="020B0503020204020204" pitchFamily="34" charset="-122"/>
            </a:endParaRPr>
          </a:p>
          <a:p>
            <a:pPr marL="85725" indent="-85725" algn="ctr">
              <a:spcBef>
                <a:spcPts val="50"/>
              </a:spcBef>
              <a:buClr>
                <a:schemeClr val="accent1"/>
              </a:buClr>
              <a:buSzPct val="75000"/>
            </a:pPr>
            <a:r>
              <a:rPr lang="zh-CN" altLang="en-US" sz="2000" dirty="0">
                <a:solidFill>
                  <a:schemeClr val="accent1"/>
                </a:solidFill>
                <a:latin typeface="微软雅黑" panose="020B0503020204020204" pitchFamily="34" charset="-122"/>
                <a:ea typeface="微软雅黑" panose="020B0503020204020204" pitchFamily="34" charset="-122"/>
              </a:rPr>
              <a:t>逻辑驱动测试 </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8198" name="Group 71"/>
          <p:cNvGrpSpPr>
            <a:grpSpLocks noChangeAspect="1"/>
          </p:cNvGrpSpPr>
          <p:nvPr/>
        </p:nvGrpSpPr>
        <p:grpSpPr bwMode="auto">
          <a:xfrm>
            <a:off x="562150" y="1141242"/>
            <a:ext cx="2970609" cy="2096261"/>
            <a:chOff x="3130" y="245"/>
            <a:chExt cx="4588" cy="3308"/>
          </a:xfrm>
        </p:grpSpPr>
        <p:sp>
          <p:nvSpPr>
            <p:cNvPr id="8201" name="AutoShape 72"/>
            <p:cNvSpPr>
              <a:spLocks noChangeAspect="1" noChangeArrowheads="1"/>
            </p:cNvSpPr>
            <p:nvPr/>
          </p:nvSpPr>
          <p:spPr bwMode="auto">
            <a:xfrm>
              <a:off x="3130" y="513"/>
              <a:ext cx="4588" cy="3040"/>
            </a:xfrm>
            <a:prstGeom prst="rect">
              <a:avLst/>
            </a:prstGeom>
            <a:noFill/>
            <a:ln w="9525">
              <a:noFill/>
              <a:miter lim="800000"/>
            </a:ln>
          </p:spPr>
          <p:txBody>
            <a:bodyPr/>
            <a:lstStyle/>
            <a:p>
              <a:endParaRPr lang="zh-CN" altLang="en-US" sz="1350"/>
            </a:p>
          </p:txBody>
        </p:sp>
        <p:grpSp>
          <p:nvGrpSpPr>
            <p:cNvPr id="8202" name="Group 73"/>
            <p:cNvGrpSpPr/>
            <p:nvPr/>
          </p:nvGrpSpPr>
          <p:grpSpPr bwMode="auto">
            <a:xfrm>
              <a:off x="6574" y="833"/>
              <a:ext cx="1054" cy="893"/>
              <a:chOff x="3808" y="1163"/>
              <a:chExt cx="760" cy="730"/>
            </a:xfrm>
          </p:grpSpPr>
          <p:sp>
            <p:nvSpPr>
              <p:cNvPr id="8226" name="Freeform 74"/>
              <p:cNvSpPr/>
              <p:nvPr/>
            </p:nvSpPr>
            <p:spPr bwMode="auto">
              <a:xfrm>
                <a:off x="4340" y="1598"/>
                <a:ext cx="94" cy="228"/>
              </a:xfrm>
              <a:custGeom>
                <a:avLst/>
                <a:gdLst>
                  <a:gd name="T0" fmla="*/ 93 w 94"/>
                  <a:gd name="T1" fmla="*/ 227 h 228"/>
                  <a:gd name="T2" fmla="*/ 93 w 94"/>
                  <a:gd name="T3" fmla="*/ 65 h 228"/>
                  <a:gd name="T4" fmla="*/ 0 w 94"/>
                  <a:gd name="T5" fmla="*/ 0 h 228"/>
                  <a:gd name="T6" fmla="*/ 0 w 94"/>
                  <a:gd name="T7" fmla="*/ 162 h 228"/>
                  <a:gd name="T8" fmla="*/ 93 w 94"/>
                  <a:gd name="T9" fmla="*/ 227 h 228"/>
                  <a:gd name="T10" fmla="*/ 0 60000 65536"/>
                  <a:gd name="T11" fmla="*/ 0 60000 65536"/>
                  <a:gd name="T12" fmla="*/ 0 60000 65536"/>
                  <a:gd name="T13" fmla="*/ 0 60000 65536"/>
                  <a:gd name="T14" fmla="*/ 0 60000 65536"/>
                  <a:gd name="T15" fmla="*/ 0 w 94"/>
                  <a:gd name="T16" fmla="*/ 0 h 228"/>
                  <a:gd name="T17" fmla="*/ 94 w 94"/>
                  <a:gd name="T18" fmla="*/ 228 h 228"/>
                </a:gdLst>
                <a:ahLst/>
                <a:cxnLst>
                  <a:cxn ang="T10">
                    <a:pos x="T0" y="T1"/>
                  </a:cxn>
                  <a:cxn ang="T11">
                    <a:pos x="T2" y="T3"/>
                  </a:cxn>
                  <a:cxn ang="T12">
                    <a:pos x="T4" y="T5"/>
                  </a:cxn>
                  <a:cxn ang="T13">
                    <a:pos x="T6" y="T7"/>
                  </a:cxn>
                  <a:cxn ang="T14">
                    <a:pos x="T8" y="T9"/>
                  </a:cxn>
                </a:cxnLst>
                <a:rect l="T15" t="T16" r="T17" b="T18"/>
                <a:pathLst>
                  <a:path w="94" h="228">
                    <a:moveTo>
                      <a:pt x="93" y="227"/>
                    </a:moveTo>
                    <a:lnTo>
                      <a:pt x="93" y="65"/>
                    </a:lnTo>
                    <a:lnTo>
                      <a:pt x="0" y="0"/>
                    </a:lnTo>
                    <a:lnTo>
                      <a:pt x="0" y="162"/>
                    </a:lnTo>
                    <a:lnTo>
                      <a:pt x="93" y="227"/>
                    </a:lnTo>
                  </a:path>
                </a:pathLst>
              </a:custGeom>
              <a:solidFill>
                <a:srgbClr val="333333"/>
              </a:solidFill>
              <a:ln w="12700" cap="rnd">
                <a:noFill/>
                <a:round/>
              </a:ln>
            </p:spPr>
            <p:txBody>
              <a:bodyPr/>
              <a:lstStyle/>
              <a:p>
                <a:endParaRPr lang="zh-CN" altLang="en-US" sz="1350"/>
              </a:p>
            </p:txBody>
          </p:sp>
          <p:sp>
            <p:nvSpPr>
              <p:cNvPr id="8227" name="Freeform 75"/>
              <p:cNvSpPr/>
              <p:nvPr/>
            </p:nvSpPr>
            <p:spPr bwMode="auto">
              <a:xfrm>
                <a:off x="3907" y="1230"/>
                <a:ext cx="661" cy="663"/>
              </a:xfrm>
              <a:custGeom>
                <a:avLst/>
                <a:gdLst>
                  <a:gd name="T0" fmla="*/ 528 w 661"/>
                  <a:gd name="T1" fmla="*/ 165 h 663"/>
                  <a:gd name="T2" fmla="*/ 0 w 661"/>
                  <a:gd name="T3" fmla="*/ 364 h 663"/>
                  <a:gd name="T4" fmla="*/ 0 w 661"/>
                  <a:gd name="T5" fmla="*/ 662 h 663"/>
                  <a:gd name="T6" fmla="*/ 528 w 661"/>
                  <a:gd name="T7" fmla="*/ 430 h 663"/>
                  <a:gd name="T8" fmla="*/ 528 w 661"/>
                  <a:gd name="T9" fmla="*/ 596 h 663"/>
                  <a:gd name="T10" fmla="*/ 660 w 661"/>
                  <a:gd name="T11" fmla="*/ 265 h 663"/>
                  <a:gd name="T12" fmla="*/ 528 w 661"/>
                  <a:gd name="T13" fmla="*/ 0 h 663"/>
                  <a:gd name="T14" fmla="*/ 528 w 661"/>
                  <a:gd name="T15" fmla="*/ 165 h 663"/>
                  <a:gd name="T16" fmla="*/ 0 60000 65536"/>
                  <a:gd name="T17" fmla="*/ 0 60000 65536"/>
                  <a:gd name="T18" fmla="*/ 0 60000 65536"/>
                  <a:gd name="T19" fmla="*/ 0 60000 65536"/>
                  <a:gd name="T20" fmla="*/ 0 60000 65536"/>
                  <a:gd name="T21" fmla="*/ 0 60000 65536"/>
                  <a:gd name="T22" fmla="*/ 0 60000 65536"/>
                  <a:gd name="T23" fmla="*/ 0 60000 65536"/>
                  <a:gd name="T24" fmla="*/ 0 w 661"/>
                  <a:gd name="T25" fmla="*/ 0 h 663"/>
                  <a:gd name="T26" fmla="*/ 661 w 661"/>
                  <a:gd name="T27" fmla="*/ 663 h 6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1" h="663">
                    <a:moveTo>
                      <a:pt x="528" y="165"/>
                    </a:moveTo>
                    <a:lnTo>
                      <a:pt x="0" y="364"/>
                    </a:lnTo>
                    <a:lnTo>
                      <a:pt x="0" y="662"/>
                    </a:lnTo>
                    <a:lnTo>
                      <a:pt x="528" y="430"/>
                    </a:lnTo>
                    <a:lnTo>
                      <a:pt x="528" y="596"/>
                    </a:lnTo>
                    <a:lnTo>
                      <a:pt x="660" y="265"/>
                    </a:lnTo>
                    <a:lnTo>
                      <a:pt x="528" y="0"/>
                    </a:lnTo>
                    <a:lnTo>
                      <a:pt x="528" y="165"/>
                    </a:lnTo>
                  </a:path>
                </a:pathLst>
              </a:custGeom>
              <a:solidFill>
                <a:srgbClr val="333333"/>
              </a:solidFill>
              <a:ln w="12700" cap="rnd">
                <a:noFill/>
                <a:round/>
              </a:ln>
            </p:spPr>
            <p:txBody>
              <a:bodyPr/>
              <a:lstStyle/>
              <a:p>
                <a:endParaRPr lang="zh-CN" altLang="en-US" sz="1350"/>
              </a:p>
            </p:txBody>
          </p:sp>
          <p:sp>
            <p:nvSpPr>
              <p:cNvPr id="8228" name="Freeform 76"/>
              <p:cNvSpPr/>
              <p:nvPr/>
            </p:nvSpPr>
            <p:spPr bwMode="auto">
              <a:xfrm>
                <a:off x="3808" y="1531"/>
                <a:ext cx="92" cy="362"/>
              </a:xfrm>
              <a:custGeom>
                <a:avLst/>
                <a:gdLst>
                  <a:gd name="T0" fmla="*/ 91 w 92"/>
                  <a:gd name="T1" fmla="*/ 66 h 362"/>
                  <a:gd name="T2" fmla="*/ 91 w 92"/>
                  <a:gd name="T3" fmla="*/ 361 h 362"/>
                  <a:gd name="T4" fmla="*/ 0 w 92"/>
                  <a:gd name="T5" fmla="*/ 295 h 362"/>
                  <a:gd name="T6" fmla="*/ 0 w 92"/>
                  <a:gd name="T7" fmla="*/ 0 h 362"/>
                  <a:gd name="T8" fmla="*/ 91 w 92"/>
                  <a:gd name="T9" fmla="*/ 66 h 362"/>
                  <a:gd name="T10" fmla="*/ 0 60000 65536"/>
                  <a:gd name="T11" fmla="*/ 0 60000 65536"/>
                  <a:gd name="T12" fmla="*/ 0 60000 65536"/>
                  <a:gd name="T13" fmla="*/ 0 60000 65536"/>
                  <a:gd name="T14" fmla="*/ 0 60000 65536"/>
                  <a:gd name="T15" fmla="*/ 0 w 92"/>
                  <a:gd name="T16" fmla="*/ 0 h 362"/>
                  <a:gd name="T17" fmla="*/ 92 w 92"/>
                  <a:gd name="T18" fmla="*/ 362 h 362"/>
                </a:gdLst>
                <a:ahLst/>
                <a:cxnLst>
                  <a:cxn ang="T10">
                    <a:pos x="T0" y="T1"/>
                  </a:cxn>
                  <a:cxn ang="T11">
                    <a:pos x="T2" y="T3"/>
                  </a:cxn>
                  <a:cxn ang="T12">
                    <a:pos x="T4" y="T5"/>
                  </a:cxn>
                  <a:cxn ang="T13">
                    <a:pos x="T6" y="T7"/>
                  </a:cxn>
                  <a:cxn ang="T14">
                    <a:pos x="T8" y="T9"/>
                  </a:cxn>
                </a:cxnLst>
                <a:rect l="T15" t="T16" r="T17" b="T18"/>
                <a:pathLst>
                  <a:path w="92" h="362">
                    <a:moveTo>
                      <a:pt x="91" y="66"/>
                    </a:moveTo>
                    <a:lnTo>
                      <a:pt x="91" y="361"/>
                    </a:lnTo>
                    <a:lnTo>
                      <a:pt x="0" y="295"/>
                    </a:lnTo>
                    <a:lnTo>
                      <a:pt x="0" y="0"/>
                    </a:lnTo>
                    <a:lnTo>
                      <a:pt x="91" y="66"/>
                    </a:lnTo>
                  </a:path>
                </a:pathLst>
              </a:custGeom>
              <a:solidFill>
                <a:srgbClr val="333333"/>
              </a:solidFill>
              <a:ln w="12700" cap="rnd">
                <a:noFill/>
                <a:round/>
              </a:ln>
            </p:spPr>
            <p:txBody>
              <a:bodyPr/>
              <a:lstStyle/>
              <a:p>
                <a:endParaRPr lang="zh-CN" altLang="en-US" sz="1350"/>
              </a:p>
            </p:txBody>
          </p:sp>
          <p:sp>
            <p:nvSpPr>
              <p:cNvPr id="8229" name="Freeform 77"/>
              <p:cNvSpPr/>
              <p:nvPr/>
            </p:nvSpPr>
            <p:spPr bwMode="auto">
              <a:xfrm>
                <a:off x="3808" y="1330"/>
                <a:ext cx="626" cy="261"/>
              </a:xfrm>
              <a:custGeom>
                <a:avLst/>
                <a:gdLst>
                  <a:gd name="T0" fmla="*/ 0 w 626"/>
                  <a:gd name="T1" fmla="*/ 195 h 261"/>
                  <a:gd name="T2" fmla="*/ 98 w 626"/>
                  <a:gd name="T3" fmla="*/ 260 h 261"/>
                  <a:gd name="T4" fmla="*/ 625 w 626"/>
                  <a:gd name="T5" fmla="*/ 65 h 261"/>
                  <a:gd name="T6" fmla="*/ 525 w 626"/>
                  <a:gd name="T7" fmla="*/ 0 h 261"/>
                  <a:gd name="T8" fmla="*/ 0 w 626"/>
                  <a:gd name="T9" fmla="*/ 195 h 261"/>
                  <a:gd name="T10" fmla="*/ 0 60000 65536"/>
                  <a:gd name="T11" fmla="*/ 0 60000 65536"/>
                  <a:gd name="T12" fmla="*/ 0 60000 65536"/>
                  <a:gd name="T13" fmla="*/ 0 60000 65536"/>
                  <a:gd name="T14" fmla="*/ 0 60000 65536"/>
                  <a:gd name="T15" fmla="*/ 0 w 626"/>
                  <a:gd name="T16" fmla="*/ 0 h 261"/>
                  <a:gd name="T17" fmla="*/ 626 w 626"/>
                  <a:gd name="T18" fmla="*/ 261 h 261"/>
                </a:gdLst>
                <a:ahLst/>
                <a:cxnLst>
                  <a:cxn ang="T10">
                    <a:pos x="T0" y="T1"/>
                  </a:cxn>
                  <a:cxn ang="T11">
                    <a:pos x="T2" y="T3"/>
                  </a:cxn>
                  <a:cxn ang="T12">
                    <a:pos x="T4" y="T5"/>
                  </a:cxn>
                  <a:cxn ang="T13">
                    <a:pos x="T6" y="T7"/>
                  </a:cxn>
                  <a:cxn ang="T14">
                    <a:pos x="T8" y="T9"/>
                  </a:cxn>
                </a:cxnLst>
                <a:rect l="T15" t="T16" r="T17" b="T18"/>
                <a:pathLst>
                  <a:path w="626" h="261">
                    <a:moveTo>
                      <a:pt x="0" y="195"/>
                    </a:moveTo>
                    <a:lnTo>
                      <a:pt x="98" y="260"/>
                    </a:lnTo>
                    <a:lnTo>
                      <a:pt x="625" y="65"/>
                    </a:lnTo>
                    <a:lnTo>
                      <a:pt x="525" y="0"/>
                    </a:lnTo>
                    <a:lnTo>
                      <a:pt x="0" y="195"/>
                    </a:lnTo>
                  </a:path>
                </a:pathLst>
              </a:custGeom>
              <a:solidFill>
                <a:srgbClr val="333333"/>
              </a:solidFill>
              <a:ln w="12700" cap="rnd">
                <a:noFill/>
                <a:round/>
              </a:ln>
            </p:spPr>
            <p:txBody>
              <a:bodyPr/>
              <a:lstStyle/>
              <a:p>
                <a:endParaRPr lang="zh-CN" altLang="en-US" sz="1350"/>
              </a:p>
            </p:txBody>
          </p:sp>
          <p:sp>
            <p:nvSpPr>
              <p:cNvPr id="8230" name="Freeform 78"/>
              <p:cNvSpPr/>
              <p:nvPr/>
            </p:nvSpPr>
            <p:spPr bwMode="auto">
              <a:xfrm>
                <a:off x="4340" y="1163"/>
                <a:ext cx="94" cy="227"/>
              </a:xfrm>
              <a:custGeom>
                <a:avLst/>
                <a:gdLst>
                  <a:gd name="T0" fmla="*/ 93 w 94"/>
                  <a:gd name="T1" fmla="*/ 65 h 227"/>
                  <a:gd name="T2" fmla="*/ 0 w 94"/>
                  <a:gd name="T3" fmla="*/ 0 h 227"/>
                  <a:gd name="T4" fmla="*/ 0 w 94"/>
                  <a:gd name="T5" fmla="*/ 161 h 227"/>
                  <a:gd name="T6" fmla="*/ 93 w 94"/>
                  <a:gd name="T7" fmla="*/ 226 h 227"/>
                  <a:gd name="T8" fmla="*/ 93 w 94"/>
                  <a:gd name="T9" fmla="*/ 65 h 227"/>
                  <a:gd name="T10" fmla="*/ 0 60000 65536"/>
                  <a:gd name="T11" fmla="*/ 0 60000 65536"/>
                  <a:gd name="T12" fmla="*/ 0 60000 65536"/>
                  <a:gd name="T13" fmla="*/ 0 60000 65536"/>
                  <a:gd name="T14" fmla="*/ 0 60000 65536"/>
                  <a:gd name="T15" fmla="*/ 0 w 94"/>
                  <a:gd name="T16" fmla="*/ 0 h 227"/>
                  <a:gd name="T17" fmla="*/ 94 w 94"/>
                  <a:gd name="T18" fmla="*/ 227 h 227"/>
                </a:gdLst>
                <a:ahLst/>
                <a:cxnLst>
                  <a:cxn ang="T10">
                    <a:pos x="T0" y="T1"/>
                  </a:cxn>
                  <a:cxn ang="T11">
                    <a:pos x="T2" y="T3"/>
                  </a:cxn>
                  <a:cxn ang="T12">
                    <a:pos x="T4" y="T5"/>
                  </a:cxn>
                  <a:cxn ang="T13">
                    <a:pos x="T6" y="T7"/>
                  </a:cxn>
                  <a:cxn ang="T14">
                    <a:pos x="T8" y="T9"/>
                  </a:cxn>
                </a:cxnLst>
                <a:rect l="T15" t="T16" r="T17" b="T18"/>
                <a:pathLst>
                  <a:path w="94" h="227">
                    <a:moveTo>
                      <a:pt x="93" y="65"/>
                    </a:moveTo>
                    <a:lnTo>
                      <a:pt x="0" y="0"/>
                    </a:lnTo>
                    <a:lnTo>
                      <a:pt x="0" y="161"/>
                    </a:lnTo>
                    <a:lnTo>
                      <a:pt x="93" y="226"/>
                    </a:lnTo>
                    <a:lnTo>
                      <a:pt x="93" y="65"/>
                    </a:lnTo>
                  </a:path>
                </a:pathLst>
              </a:custGeom>
              <a:solidFill>
                <a:srgbClr val="333333"/>
              </a:solidFill>
              <a:ln w="12700" cap="rnd">
                <a:noFill/>
                <a:round/>
              </a:ln>
            </p:spPr>
            <p:txBody>
              <a:bodyPr/>
              <a:lstStyle/>
              <a:p>
                <a:endParaRPr lang="zh-CN" altLang="en-US" sz="1350"/>
              </a:p>
            </p:txBody>
          </p:sp>
        </p:grpSp>
        <p:grpSp>
          <p:nvGrpSpPr>
            <p:cNvPr id="8203" name="Group 79"/>
            <p:cNvGrpSpPr/>
            <p:nvPr/>
          </p:nvGrpSpPr>
          <p:grpSpPr bwMode="auto">
            <a:xfrm>
              <a:off x="5228" y="2433"/>
              <a:ext cx="658" cy="1081"/>
              <a:chOff x="2876" y="2432"/>
              <a:chExt cx="560" cy="798"/>
            </a:xfrm>
          </p:grpSpPr>
          <p:sp>
            <p:nvSpPr>
              <p:cNvPr id="8223" name="Freeform 80"/>
              <p:cNvSpPr/>
              <p:nvPr/>
            </p:nvSpPr>
            <p:spPr bwMode="auto">
              <a:xfrm>
                <a:off x="3010" y="2734"/>
                <a:ext cx="60" cy="496"/>
              </a:xfrm>
              <a:custGeom>
                <a:avLst/>
                <a:gdLst>
                  <a:gd name="T0" fmla="*/ 59 w 60"/>
                  <a:gd name="T1" fmla="*/ 495 h 496"/>
                  <a:gd name="T2" fmla="*/ 59 w 60"/>
                  <a:gd name="T3" fmla="*/ 33 h 496"/>
                  <a:gd name="T4" fmla="*/ 0 w 60"/>
                  <a:gd name="T5" fmla="*/ 0 h 496"/>
                  <a:gd name="T6" fmla="*/ 0 w 60"/>
                  <a:gd name="T7" fmla="*/ 429 h 496"/>
                  <a:gd name="T8" fmla="*/ 59 w 60"/>
                  <a:gd name="T9" fmla="*/ 495 h 496"/>
                  <a:gd name="T10" fmla="*/ 0 60000 65536"/>
                  <a:gd name="T11" fmla="*/ 0 60000 65536"/>
                  <a:gd name="T12" fmla="*/ 0 60000 65536"/>
                  <a:gd name="T13" fmla="*/ 0 60000 65536"/>
                  <a:gd name="T14" fmla="*/ 0 60000 65536"/>
                  <a:gd name="T15" fmla="*/ 0 w 60"/>
                  <a:gd name="T16" fmla="*/ 0 h 496"/>
                  <a:gd name="T17" fmla="*/ 60 w 60"/>
                  <a:gd name="T18" fmla="*/ 496 h 496"/>
                </a:gdLst>
                <a:ahLst/>
                <a:cxnLst>
                  <a:cxn ang="T10">
                    <a:pos x="T0" y="T1"/>
                  </a:cxn>
                  <a:cxn ang="T11">
                    <a:pos x="T2" y="T3"/>
                  </a:cxn>
                  <a:cxn ang="T12">
                    <a:pos x="T4" y="T5"/>
                  </a:cxn>
                  <a:cxn ang="T13">
                    <a:pos x="T6" y="T7"/>
                  </a:cxn>
                  <a:cxn ang="T14">
                    <a:pos x="T8" y="T9"/>
                  </a:cxn>
                </a:cxnLst>
                <a:rect l="T15" t="T16" r="T17" b="T18"/>
                <a:pathLst>
                  <a:path w="60" h="496">
                    <a:moveTo>
                      <a:pt x="59" y="495"/>
                    </a:moveTo>
                    <a:lnTo>
                      <a:pt x="59" y="33"/>
                    </a:lnTo>
                    <a:lnTo>
                      <a:pt x="0" y="0"/>
                    </a:lnTo>
                    <a:lnTo>
                      <a:pt x="0" y="429"/>
                    </a:lnTo>
                    <a:lnTo>
                      <a:pt x="59" y="495"/>
                    </a:lnTo>
                  </a:path>
                </a:pathLst>
              </a:custGeom>
              <a:solidFill>
                <a:srgbClr val="333333"/>
              </a:solidFill>
              <a:ln w="12700" cap="rnd">
                <a:noFill/>
                <a:round/>
              </a:ln>
            </p:spPr>
            <p:txBody>
              <a:bodyPr/>
              <a:lstStyle/>
              <a:p>
                <a:endParaRPr lang="zh-CN" altLang="en-US" sz="1350"/>
              </a:p>
            </p:txBody>
          </p:sp>
          <p:sp>
            <p:nvSpPr>
              <p:cNvPr id="8224" name="Freeform 81"/>
              <p:cNvSpPr/>
              <p:nvPr/>
            </p:nvSpPr>
            <p:spPr bwMode="auto">
              <a:xfrm>
                <a:off x="2943" y="2466"/>
                <a:ext cx="493" cy="764"/>
              </a:xfrm>
              <a:custGeom>
                <a:avLst/>
                <a:gdLst>
                  <a:gd name="T0" fmla="*/ 230 w 493"/>
                  <a:gd name="T1" fmla="*/ 0 h 764"/>
                  <a:gd name="T2" fmla="*/ 492 w 493"/>
                  <a:gd name="T3" fmla="*/ 133 h 764"/>
                  <a:gd name="T4" fmla="*/ 362 w 493"/>
                  <a:gd name="T5" fmla="*/ 198 h 764"/>
                  <a:gd name="T6" fmla="*/ 362 w 493"/>
                  <a:gd name="T7" fmla="*/ 663 h 764"/>
                  <a:gd name="T8" fmla="*/ 132 w 493"/>
                  <a:gd name="T9" fmla="*/ 763 h 764"/>
                  <a:gd name="T10" fmla="*/ 132 w 493"/>
                  <a:gd name="T11" fmla="*/ 299 h 764"/>
                  <a:gd name="T12" fmla="*/ 0 w 493"/>
                  <a:gd name="T13" fmla="*/ 365 h 764"/>
                  <a:gd name="T14" fmla="*/ 230 w 493"/>
                  <a:gd name="T15" fmla="*/ 0 h 764"/>
                  <a:gd name="T16" fmla="*/ 0 60000 65536"/>
                  <a:gd name="T17" fmla="*/ 0 60000 65536"/>
                  <a:gd name="T18" fmla="*/ 0 60000 65536"/>
                  <a:gd name="T19" fmla="*/ 0 60000 65536"/>
                  <a:gd name="T20" fmla="*/ 0 60000 65536"/>
                  <a:gd name="T21" fmla="*/ 0 60000 65536"/>
                  <a:gd name="T22" fmla="*/ 0 60000 65536"/>
                  <a:gd name="T23" fmla="*/ 0 60000 65536"/>
                  <a:gd name="T24" fmla="*/ 0 w 493"/>
                  <a:gd name="T25" fmla="*/ 0 h 764"/>
                  <a:gd name="T26" fmla="*/ 493 w 493"/>
                  <a:gd name="T27" fmla="*/ 764 h 7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3" h="764">
                    <a:moveTo>
                      <a:pt x="230" y="0"/>
                    </a:moveTo>
                    <a:lnTo>
                      <a:pt x="492" y="133"/>
                    </a:lnTo>
                    <a:lnTo>
                      <a:pt x="362" y="198"/>
                    </a:lnTo>
                    <a:lnTo>
                      <a:pt x="362" y="663"/>
                    </a:lnTo>
                    <a:lnTo>
                      <a:pt x="132" y="763"/>
                    </a:lnTo>
                    <a:lnTo>
                      <a:pt x="132" y="299"/>
                    </a:lnTo>
                    <a:lnTo>
                      <a:pt x="0" y="365"/>
                    </a:lnTo>
                    <a:lnTo>
                      <a:pt x="230" y="0"/>
                    </a:lnTo>
                  </a:path>
                </a:pathLst>
              </a:custGeom>
              <a:solidFill>
                <a:srgbClr val="333333"/>
              </a:solidFill>
              <a:ln w="12700" cap="rnd">
                <a:noFill/>
                <a:round/>
              </a:ln>
            </p:spPr>
            <p:txBody>
              <a:bodyPr/>
              <a:lstStyle/>
              <a:p>
                <a:endParaRPr lang="zh-CN" altLang="en-US" sz="1350"/>
              </a:p>
            </p:txBody>
          </p:sp>
          <p:sp>
            <p:nvSpPr>
              <p:cNvPr id="8225" name="Freeform 82"/>
              <p:cNvSpPr/>
              <p:nvPr/>
            </p:nvSpPr>
            <p:spPr bwMode="auto">
              <a:xfrm>
                <a:off x="2876" y="2432"/>
                <a:ext cx="294" cy="396"/>
              </a:xfrm>
              <a:custGeom>
                <a:avLst/>
                <a:gdLst>
                  <a:gd name="T0" fmla="*/ 65 w 294"/>
                  <a:gd name="T1" fmla="*/ 395 h 396"/>
                  <a:gd name="T2" fmla="*/ 0 w 294"/>
                  <a:gd name="T3" fmla="*/ 362 h 396"/>
                  <a:gd name="T4" fmla="*/ 228 w 294"/>
                  <a:gd name="T5" fmla="*/ 0 h 396"/>
                  <a:gd name="T6" fmla="*/ 293 w 294"/>
                  <a:gd name="T7" fmla="*/ 33 h 396"/>
                  <a:gd name="T8" fmla="*/ 65 w 294"/>
                  <a:gd name="T9" fmla="*/ 395 h 396"/>
                  <a:gd name="T10" fmla="*/ 0 60000 65536"/>
                  <a:gd name="T11" fmla="*/ 0 60000 65536"/>
                  <a:gd name="T12" fmla="*/ 0 60000 65536"/>
                  <a:gd name="T13" fmla="*/ 0 60000 65536"/>
                  <a:gd name="T14" fmla="*/ 0 60000 65536"/>
                  <a:gd name="T15" fmla="*/ 0 w 294"/>
                  <a:gd name="T16" fmla="*/ 0 h 396"/>
                  <a:gd name="T17" fmla="*/ 294 w 294"/>
                  <a:gd name="T18" fmla="*/ 396 h 396"/>
                </a:gdLst>
                <a:ahLst/>
                <a:cxnLst>
                  <a:cxn ang="T10">
                    <a:pos x="T0" y="T1"/>
                  </a:cxn>
                  <a:cxn ang="T11">
                    <a:pos x="T2" y="T3"/>
                  </a:cxn>
                  <a:cxn ang="T12">
                    <a:pos x="T4" y="T5"/>
                  </a:cxn>
                  <a:cxn ang="T13">
                    <a:pos x="T6" y="T7"/>
                  </a:cxn>
                  <a:cxn ang="T14">
                    <a:pos x="T8" y="T9"/>
                  </a:cxn>
                </a:cxnLst>
                <a:rect l="T15" t="T16" r="T17" b="T18"/>
                <a:pathLst>
                  <a:path w="294" h="396">
                    <a:moveTo>
                      <a:pt x="65" y="395"/>
                    </a:moveTo>
                    <a:lnTo>
                      <a:pt x="0" y="362"/>
                    </a:lnTo>
                    <a:lnTo>
                      <a:pt x="228" y="0"/>
                    </a:lnTo>
                    <a:lnTo>
                      <a:pt x="293" y="33"/>
                    </a:lnTo>
                    <a:lnTo>
                      <a:pt x="65" y="395"/>
                    </a:lnTo>
                  </a:path>
                </a:pathLst>
              </a:custGeom>
              <a:solidFill>
                <a:srgbClr val="333333"/>
              </a:solidFill>
              <a:ln w="12700" cap="rnd">
                <a:noFill/>
                <a:round/>
              </a:ln>
            </p:spPr>
            <p:txBody>
              <a:bodyPr/>
              <a:lstStyle/>
              <a:p>
                <a:endParaRPr lang="zh-CN" altLang="en-US" sz="1350"/>
              </a:p>
            </p:txBody>
          </p:sp>
        </p:grpSp>
        <p:grpSp>
          <p:nvGrpSpPr>
            <p:cNvPr id="8204" name="Group 83"/>
            <p:cNvGrpSpPr/>
            <p:nvPr/>
          </p:nvGrpSpPr>
          <p:grpSpPr bwMode="auto">
            <a:xfrm>
              <a:off x="4133" y="1027"/>
              <a:ext cx="2514" cy="2046"/>
              <a:chOff x="1994" y="1288"/>
              <a:chExt cx="1929" cy="1468"/>
            </a:xfrm>
          </p:grpSpPr>
          <p:sp>
            <p:nvSpPr>
              <p:cNvPr id="8220" name="Freeform 84"/>
              <p:cNvSpPr/>
              <p:nvPr/>
            </p:nvSpPr>
            <p:spPr bwMode="auto">
              <a:xfrm>
                <a:off x="1994" y="1858"/>
                <a:ext cx="394" cy="898"/>
              </a:xfrm>
              <a:custGeom>
                <a:avLst/>
                <a:gdLst>
                  <a:gd name="T0" fmla="*/ 0 w 394"/>
                  <a:gd name="T1" fmla="*/ 0 h 898"/>
                  <a:gd name="T2" fmla="*/ 393 w 394"/>
                  <a:gd name="T3" fmla="*/ 232 h 898"/>
                  <a:gd name="T4" fmla="*/ 393 w 394"/>
                  <a:gd name="T5" fmla="*/ 897 h 898"/>
                  <a:gd name="T6" fmla="*/ 0 w 394"/>
                  <a:gd name="T7" fmla="*/ 664 h 898"/>
                  <a:gd name="T8" fmla="*/ 0 w 394"/>
                  <a:gd name="T9" fmla="*/ 0 h 898"/>
                  <a:gd name="T10" fmla="*/ 0 60000 65536"/>
                  <a:gd name="T11" fmla="*/ 0 60000 65536"/>
                  <a:gd name="T12" fmla="*/ 0 60000 65536"/>
                  <a:gd name="T13" fmla="*/ 0 60000 65536"/>
                  <a:gd name="T14" fmla="*/ 0 60000 65536"/>
                  <a:gd name="T15" fmla="*/ 0 w 394"/>
                  <a:gd name="T16" fmla="*/ 0 h 898"/>
                  <a:gd name="T17" fmla="*/ 394 w 394"/>
                  <a:gd name="T18" fmla="*/ 898 h 898"/>
                </a:gdLst>
                <a:ahLst/>
                <a:cxnLst>
                  <a:cxn ang="T10">
                    <a:pos x="T0" y="T1"/>
                  </a:cxn>
                  <a:cxn ang="T11">
                    <a:pos x="T2" y="T3"/>
                  </a:cxn>
                  <a:cxn ang="T12">
                    <a:pos x="T4" y="T5"/>
                  </a:cxn>
                  <a:cxn ang="T13">
                    <a:pos x="T6" y="T7"/>
                  </a:cxn>
                  <a:cxn ang="T14">
                    <a:pos x="T8" y="T9"/>
                  </a:cxn>
                </a:cxnLst>
                <a:rect l="T15" t="T16" r="T17" b="T18"/>
                <a:pathLst>
                  <a:path w="394" h="898">
                    <a:moveTo>
                      <a:pt x="0" y="0"/>
                    </a:moveTo>
                    <a:lnTo>
                      <a:pt x="393" y="232"/>
                    </a:lnTo>
                    <a:lnTo>
                      <a:pt x="393" y="897"/>
                    </a:lnTo>
                    <a:lnTo>
                      <a:pt x="0" y="664"/>
                    </a:lnTo>
                    <a:lnTo>
                      <a:pt x="0" y="0"/>
                    </a:lnTo>
                  </a:path>
                </a:pathLst>
              </a:custGeom>
              <a:solidFill>
                <a:srgbClr val="808080"/>
              </a:solidFill>
              <a:ln w="12700" cap="rnd">
                <a:noFill/>
                <a:round/>
              </a:ln>
            </p:spPr>
            <p:txBody>
              <a:bodyPr/>
              <a:lstStyle/>
              <a:p>
                <a:endParaRPr lang="zh-CN" altLang="en-US" sz="1350"/>
              </a:p>
            </p:txBody>
          </p:sp>
          <p:sp>
            <p:nvSpPr>
              <p:cNvPr id="8221" name="Freeform 85"/>
              <p:cNvSpPr/>
              <p:nvPr/>
            </p:nvSpPr>
            <p:spPr bwMode="auto">
              <a:xfrm>
                <a:off x="1994" y="1288"/>
                <a:ext cx="1929" cy="797"/>
              </a:xfrm>
              <a:custGeom>
                <a:avLst/>
                <a:gdLst>
                  <a:gd name="T0" fmla="*/ 0 w 1929"/>
                  <a:gd name="T1" fmla="*/ 564 h 797"/>
                  <a:gd name="T2" fmla="*/ 399 w 1929"/>
                  <a:gd name="T3" fmla="*/ 796 h 797"/>
                  <a:gd name="T4" fmla="*/ 1928 w 1929"/>
                  <a:gd name="T5" fmla="*/ 200 h 797"/>
                  <a:gd name="T6" fmla="*/ 1594 w 1929"/>
                  <a:gd name="T7" fmla="*/ 0 h 797"/>
                  <a:gd name="T8" fmla="*/ 0 w 1929"/>
                  <a:gd name="T9" fmla="*/ 564 h 797"/>
                  <a:gd name="T10" fmla="*/ 0 60000 65536"/>
                  <a:gd name="T11" fmla="*/ 0 60000 65536"/>
                  <a:gd name="T12" fmla="*/ 0 60000 65536"/>
                  <a:gd name="T13" fmla="*/ 0 60000 65536"/>
                  <a:gd name="T14" fmla="*/ 0 60000 65536"/>
                  <a:gd name="T15" fmla="*/ 0 w 1929"/>
                  <a:gd name="T16" fmla="*/ 0 h 797"/>
                  <a:gd name="T17" fmla="*/ 1929 w 1929"/>
                  <a:gd name="T18" fmla="*/ 797 h 797"/>
                </a:gdLst>
                <a:ahLst/>
                <a:cxnLst>
                  <a:cxn ang="T10">
                    <a:pos x="T0" y="T1"/>
                  </a:cxn>
                  <a:cxn ang="T11">
                    <a:pos x="T2" y="T3"/>
                  </a:cxn>
                  <a:cxn ang="T12">
                    <a:pos x="T4" y="T5"/>
                  </a:cxn>
                  <a:cxn ang="T13">
                    <a:pos x="T6" y="T7"/>
                  </a:cxn>
                  <a:cxn ang="T14">
                    <a:pos x="T8" y="T9"/>
                  </a:cxn>
                </a:cxnLst>
                <a:rect l="T15" t="T16" r="T17" b="T18"/>
                <a:pathLst>
                  <a:path w="1929" h="797">
                    <a:moveTo>
                      <a:pt x="0" y="564"/>
                    </a:moveTo>
                    <a:lnTo>
                      <a:pt x="399" y="796"/>
                    </a:lnTo>
                    <a:lnTo>
                      <a:pt x="1928" y="200"/>
                    </a:lnTo>
                    <a:lnTo>
                      <a:pt x="1594" y="0"/>
                    </a:lnTo>
                    <a:lnTo>
                      <a:pt x="0" y="564"/>
                    </a:lnTo>
                  </a:path>
                </a:pathLst>
              </a:custGeom>
              <a:solidFill>
                <a:srgbClr val="808080"/>
              </a:solidFill>
              <a:ln w="12700" cap="rnd">
                <a:noFill/>
                <a:round/>
              </a:ln>
            </p:spPr>
            <p:txBody>
              <a:bodyPr/>
              <a:lstStyle/>
              <a:p>
                <a:endParaRPr lang="zh-CN" altLang="en-US" sz="1350"/>
              </a:p>
            </p:txBody>
          </p:sp>
          <p:sp>
            <p:nvSpPr>
              <p:cNvPr id="8222" name="Freeform 86"/>
              <p:cNvSpPr/>
              <p:nvPr/>
            </p:nvSpPr>
            <p:spPr bwMode="auto">
              <a:xfrm>
                <a:off x="2395" y="1490"/>
                <a:ext cx="1528" cy="1266"/>
              </a:xfrm>
              <a:custGeom>
                <a:avLst/>
                <a:gdLst>
                  <a:gd name="T0" fmla="*/ 0 w 1528"/>
                  <a:gd name="T1" fmla="*/ 598 h 1266"/>
                  <a:gd name="T2" fmla="*/ 0 w 1528"/>
                  <a:gd name="T3" fmla="*/ 1265 h 1266"/>
                  <a:gd name="T4" fmla="*/ 1527 w 1528"/>
                  <a:gd name="T5" fmla="*/ 565 h 1266"/>
                  <a:gd name="T6" fmla="*/ 1527 w 1528"/>
                  <a:gd name="T7" fmla="*/ 0 h 1266"/>
                  <a:gd name="T8" fmla="*/ 0 w 1528"/>
                  <a:gd name="T9" fmla="*/ 598 h 1266"/>
                  <a:gd name="T10" fmla="*/ 0 60000 65536"/>
                  <a:gd name="T11" fmla="*/ 0 60000 65536"/>
                  <a:gd name="T12" fmla="*/ 0 60000 65536"/>
                  <a:gd name="T13" fmla="*/ 0 60000 65536"/>
                  <a:gd name="T14" fmla="*/ 0 60000 65536"/>
                  <a:gd name="T15" fmla="*/ 0 w 1528"/>
                  <a:gd name="T16" fmla="*/ 0 h 1266"/>
                  <a:gd name="T17" fmla="*/ 1528 w 1528"/>
                  <a:gd name="T18" fmla="*/ 1266 h 1266"/>
                </a:gdLst>
                <a:ahLst/>
                <a:cxnLst>
                  <a:cxn ang="T10">
                    <a:pos x="T0" y="T1"/>
                  </a:cxn>
                  <a:cxn ang="T11">
                    <a:pos x="T2" y="T3"/>
                  </a:cxn>
                  <a:cxn ang="T12">
                    <a:pos x="T4" y="T5"/>
                  </a:cxn>
                  <a:cxn ang="T13">
                    <a:pos x="T6" y="T7"/>
                  </a:cxn>
                  <a:cxn ang="T14">
                    <a:pos x="T8" y="T9"/>
                  </a:cxn>
                </a:cxnLst>
                <a:rect l="T15" t="T16" r="T17" b="T18"/>
                <a:pathLst>
                  <a:path w="1528" h="1266">
                    <a:moveTo>
                      <a:pt x="0" y="598"/>
                    </a:moveTo>
                    <a:lnTo>
                      <a:pt x="0" y="1265"/>
                    </a:lnTo>
                    <a:lnTo>
                      <a:pt x="1527" y="565"/>
                    </a:lnTo>
                    <a:lnTo>
                      <a:pt x="1527" y="0"/>
                    </a:lnTo>
                    <a:lnTo>
                      <a:pt x="0" y="598"/>
                    </a:lnTo>
                  </a:path>
                </a:pathLst>
              </a:custGeom>
              <a:solidFill>
                <a:srgbClr val="808080"/>
              </a:solidFill>
              <a:ln w="12700" cap="rnd">
                <a:noFill/>
                <a:round/>
              </a:ln>
            </p:spPr>
            <p:txBody>
              <a:bodyPr/>
              <a:lstStyle/>
              <a:p>
                <a:endParaRPr lang="zh-CN" altLang="en-US" sz="1350"/>
              </a:p>
            </p:txBody>
          </p:sp>
        </p:grpSp>
        <p:grpSp>
          <p:nvGrpSpPr>
            <p:cNvPr id="8205" name="Group 87"/>
            <p:cNvGrpSpPr/>
            <p:nvPr/>
          </p:nvGrpSpPr>
          <p:grpSpPr bwMode="auto">
            <a:xfrm>
              <a:off x="4946" y="673"/>
              <a:ext cx="845" cy="851"/>
              <a:chOff x="2645" y="920"/>
              <a:chExt cx="649" cy="663"/>
            </a:xfrm>
          </p:grpSpPr>
          <p:sp>
            <p:nvSpPr>
              <p:cNvPr id="8216" name="Freeform 88"/>
              <p:cNvSpPr/>
              <p:nvPr/>
            </p:nvSpPr>
            <p:spPr bwMode="auto">
              <a:xfrm>
                <a:off x="3066" y="1246"/>
                <a:ext cx="228" cy="86"/>
              </a:xfrm>
              <a:custGeom>
                <a:avLst/>
                <a:gdLst>
                  <a:gd name="T0" fmla="*/ 64 w 228"/>
                  <a:gd name="T1" fmla="*/ 85 h 86"/>
                  <a:gd name="T2" fmla="*/ 227 w 228"/>
                  <a:gd name="T3" fmla="*/ 27 h 86"/>
                  <a:gd name="T4" fmla="*/ 156 w 228"/>
                  <a:gd name="T5" fmla="*/ 0 h 86"/>
                  <a:gd name="T6" fmla="*/ 0 w 228"/>
                  <a:gd name="T7" fmla="*/ 58 h 86"/>
                  <a:gd name="T8" fmla="*/ 64 w 228"/>
                  <a:gd name="T9" fmla="*/ 85 h 86"/>
                  <a:gd name="T10" fmla="*/ 0 60000 65536"/>
                  <a:gd name="T11" fmla="*/ 0 60000 65536"/>
                  <a:gd name="T12" fmla="*/ 0 60000 65536"/>
                  <a:gd name="T13" fmla="*/ 0 60000 65536"/>
                  <a:gd name="T14" fmla="*/ 0 60000 65536"/>
                  <a:gd name="T15" fmla="*/ 0 w 228"/>
                  <a:gd name="T16" fmla="*/ 0 h 86"/>
                  <a:gd name="T17" fmla="*/ 228 w 228"/>
                  <a:gd name="T18" fmla="*/ 86 h 86"/>
                </a:gdLst>
                <a:ahLst/>
                <a:cxnLst>
                  <a:cxn ang="T10">
                    <a:pos x="T0" y="T1"/>
                  </a:cxn>
                  <a:cxn ang="T11">
                    <a:pos x="T2" y="T3"/>
                  </a:cxn>
                  <a:cxn ang="T12">
                    <a:pos x="T4" y="T5"/>
                  </a:cxn>
                  <a:cxn ang="T13">
                    <a:pos x="T6" y="T7"/>
                  </a:cxn>
                  <a:cxn ang="T14">
                    <a:pos x="T8" y="T9"/>
                  </a:cxn>
                </a:cxnLst>
                <a:rect l="T15" t="T16" r="T17" b="T18"/>
                <a:pathLst>
                  <a:path w="228" h="86">
                    <a:moveTo>
                      <a:pt x="64" y="85"/>
                    </a:moveTo>
                    <a:lnTo>
                      <a:pt x="227" y="27"/>
                    </a:lnTo>
                    <a:lnTo>
                      <a:pt x="156" y="0"/>
                    </a:lnTo>
                    <a:lnTo>
                      <a:pt x="0" y="58"/>
                    </a:lnTo>
                    <a:lnTo>
                      <a:pt x="64" y="85"/>
                    </a:lnTo>
                  </a:path>
                </a:pathLst>
              </a:custGeom>
              <a:solidFill>
                <a:srgbClr val="333333"/>
              </a:solidFill>
              <a:ln w="12700" cap="rnd">
                <a:noFill/>
                <a:round/>
              </a:ln>
            </p:spPr>
            <p:txBody>
              <a:bodyPr/>
              <a:lstStyle/>
              <a:p>
                <a:endParaRPr lang="zh-CN" altLang="en-US" sz="1350"/>
              </a:p>
            </p:txBody>
          </p:sp>
          <p:sp>
            <p:nvSpPr>
              <p:cNvPr id="8217" name="Freeform 89"/>
              <p:cNvSpPr/>
              <p:nvPr/>
            </p:nvSpPr>
            <p:spPr bwMode="auto">
              <a:xfrm>
                <a:off x="2717" y="920"/>
                <a:ext cx="577" cy="663"/>
              </a:xfrm>
              <a:custGeom>
                <a:avLst/>
                <a:gdLst>
                  <a:gd name="T0" fmla="*/ 183 w 577"/>
                  <a:gd name="T1" fmla="*/ 66 h 663"/>
                  <a:gd name="T2" fmla="*/ 414 w 577"/>
                  <a:gd name="T3" fmla="*/ 0 h 663"/>
                  <a:gd name="T4" fmla="*/ 414 w 577"/>
                  <a:gd name="T5" fmla="*/ 411 h 663"/>
                  <a:gd name="T6" fmla="*/ 576 w 577"/>
                  <a:gd name="T7" fmla="*/ 351 h 663"/>
                  <a:gd name="T8" fmla="*/ 316 w 577"/>
                  <a:gd name="T9" fmla="*/ 662 h 663"/>
                  <a:gd name="T10" fmla="*/ 0 w 577"/>
                  <a:gd name="T11" fmla="*/ 562 h 663"/>
                  <a:gd name="T12" fmla="*/ 183 w 577"/>
                  <a:gd name="T13" fmla="*/ 496 h 663"/>
                  <a:gd name="T14" fmla="*/ 183 w 577"/>
                  <a:gd name="T15" fmla="*/ 66 h 663"/>
                  <a:gd name="T16" fmla="*/ 0 60000 65536"/>
                  <a:gd name="T17" fmla="*/ 0 60000 65536"/>
                  <a:gd name="T18" fmla="*/ 0 60000 65536"/>
                  <a:gd name="T19" fmla="*/ 0 60000 65536"/>
                  <a:gd name="T20" fmla="*/ 0 60000 65536"/>
                  <a:gd name="T21" fmla="*/ 0 60000 65536"/>
                  <a:gd name="T22" fmla="*/ 0 60000 65536"/>
                  <a:gd name="T23" fmla="*/ 0 60000 65536"/>
                  <a:gd name="T24" fmla="*/ 0 w 577"/>
                  <a:gd name="T25" fmla="*/ 0 h 663"/>
                  <a:gd name="T26" fmla="*/ 577 w 577"/>
                  <a:gd name="T27" fmla="*/ 663 h 6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7" h="663">
                    <a:moveTo>
                      <a:pt x="183" y="66"/>
                    </a:moveTo>
                    <a:lnTo>
                      <a:pt x="414" y="0"/>
                    </a:lnTo>
                    <a:lnTo>
                      <a:pt x="414" y="411"/>
                    </a:lnTo>
                    <a:lnTo>
                      <a:pt x="576" y="351"/>
                    </a:lnTo>
                    <a:lnTo>
                      <a:pt x="316" y="662"/>
                    </a:lnTo>
                    <a:lnTo>
                      <a:pt x="0" y="562"/>
                    </a:lnTo>
                    <a:lnTo>
                      <a:pt x="183" y="496"/>
                    </a:lnTo>
                    <a:lnTo>
                      <a:pt x="183" y="66"/>
                    </a:lnTo>
                  </a:path>
                </a:pathLst>
              </a:custGeom>
              <a:solidFill>
                <a:srgbClr val="333333"/>
              </a:solidFill>
              <a:ln w="12700" cap="rnd">
                <a:noFill/>
                <a:round/>
              </a:ln>
            </p:spPr>
            <p:txBody>
              <a:bodyPr/>
              <a:lstStyle/>
              <a:p>
                <a:endParaRPr lang="zh-CN" altLang="en-US" sz="1350"/>
              </a:p>
            </p:txBody>
          </p:sp>
          <p:sp>
            <p:nvSpPr>
              <p:cNvPr id="8218" name="Freeform 90"/>
              <p:cNvSpPr/>
              <p:nvPr/>
            </p:nvSpPr>
            <p:spPr bwMode="auto">
              <a:xfrm>
                <a:off x="2645" y="1389"/>
                <a:ext cx="251" cy="93"/>
              </a:xfrm>
              <a:custGeom>
                <a:avLst/>
                <a:gdLst>
                  <a:gd name="T0" fmla="*/ 70 w 251"/>
                  <a:gd name="T1" fmla="*/ 92 h 93"/>
                  <a:gd name="T2" fmla="*/ 0 w 251"/>
                  <a:gd name="T3" fmla="*/ 59 h 93"/>
                  <a:gd name="T4" fmla="*/ 185 w 251"/>
                  <a:gd name="T5" fmla="*/ 0 h 93"/>
                  <a:gd name="T6" fmla="*/ 250 w 251"/>
                  <a:gd name="T7" fmla="*/ 30 h 93"/>
                  <a:gd name="T8" fmla="*/ 70 w 251"/>
                  <a:gd name="T9" fmla="*/ 92 h 93"/>
                  <a:gd name="T10" fmla="*/ 0 60000 65536"/>
                  <a:gd name="T11" fmla="*/ 0 60000 65536"/>
                  <a:gd name="T12" fmla="*/ 0 60000 65536"/>
                  <a:gd name="T13" fmla="*/ 0 60000 65536"/>
                  <a:gd name="T14" fmla="*/ 0 60000 65536"/>
                  <a:gd name="T15" fmla="*/ 0 w 251"/>
                  <a:gd name="T16" fmla="*/ 0 h 93"/>
                  <a:gd name="T17" fmla="*/ 251 w 251"/>
                  <a:gd name="T18" fmla="*/ 93 h 93"/>
                </a:gdLst>
                <a:ahLst/>
                <a:cxnLst>
                  <a:cxn ang="T10">
                    <a:pos x="T0" y="T1"/>
                  </a:cxn>
                  <a:cxn ang="T11">
                    <a:pos x="T2" y="T3"/>
                  </a:cxn>
                  <a:cxn ang="T12">
                    <a:pos x="T4" y="T5"/>
                  </a:cxn>
                  <a:cxn ang="T13">
                    <a:pos x="T6" y="T7"/>
                  </a:cxn>
                  <a:cxn ang="T14">
                    <a:pos x="T8" y="T9"/>
                  </a:cxn>
                </a:cxnLst>
                <a:rect l="T15" t="T16" r="T17" b="T18"/>
                <a:pathLst>
                  <a:path w="251" h="93">
                    <a:moveTo>
                      <a:pt x="70" y="92"/>
                    </a:moveTo>
                    <a:lnTo>
                      <a:pt x="0" y="59"/>
                    </a:lnTo>
                    <a:lnTo>
                      <a:pt x="185" y="0"/>
                    </a:lnTo>
                    <a:lnTo>
                      <a:pt x="250" y="30"/>
                    </a:lnTo>
                    <a:lnTo>
                      <a:pt x="70" y="92"/>
                    </a:lnTo>
                  </a:path>
                </a:pathLst>
              </a:custGeom>
              <a:solidFill>
                <a:srgbClr val="333333"/>
              </a:solidFill>
              <a:ln w="12700" cap="rnd">
                <a:noFill/>
                <a:round/>
              </a:ln>
            </p:spPr>
            <p:txBody>
              <a:bodyPr/>
              <a:lstStyle/>
              <a:p>
                <a:endParaRPr lang="zh-CN" altLang="en-US" sz="1350"/>
              </a:p>
            </p:txBody>
          </p:sp>
          <p:sp>
            <p:nvSpPr>
              <p:cNvPr id="8219" name="Freeform 91"/>
              <p:cNvSpPr/>
              <p:nvPr/>
            </p:nvSpPr>
            <p:spPr bwMode="auto">
              <a:xfrm>
                <a:off x="2836" y="953"/>
                <a:ext cx="60" cy="462"/>
              </a:xfrm>
              <a:custGeom>
                <a:avLst/>
                <a:gdLst>
                  <a:gd name="T0" fmla="*/ 0 w 60"/>
                  <a:gd name="T1" fmla="*/ 429 h 462"/>
                  <a:gd name="T2" fmla="*/ 59 w 60"/>
                  <a:gd name="T3" fmla="*/ 461 h 462"/>
                  <a:gd name="T4" fmla="*/ 59 w 60"/>
                  <a:gd name="T5" fmla="*/ 33 h 462"/>
                  <a:gd name="T6" fmla="*/ 0 w 60"/>
                  <a:gd name="T7" fmla="*/ 0 h 462"/>
                  <a:gd name="T8" fmla="*/ 0 w 60"/>
                  <a:gd name="T9" fmla="*/ 429 h 462"/>
                  <a:gd name="T10" fmla="*/ 0 60000 65536"/>
                  <a:gd name="T11" fmla="*/ 0 60000 65536"/>
                  <a:gd name="T12" fmla="*/ 0 60000 65536"/>
                  <a:gd name="T13" fmla="*/ 0 60000 65536"/>
                  <a:gd name="T14" fmla="*/ 0 60000 65536"/>
                  <a:gd name="T15" fmla="*/ 0 w 60"/>
                  <a:gd name="T16" fmla="*/ 0 h 462"/>
                  <a:gd name="T17" fmla="*/ 60 w 60"/>
                  <a:gd name="T18" fmla="*/ 462 h 462"/>
                </a:gdLst>
                <a:ahLst/>
                <a:cxnLst>
                  <a:cxn ang="T10">
                    <a:pos x="T0" y="T1"/>
                  </a:cxn>
                  <a:cxn ang="T11">
                    <a:pos x="T2" y="T3"/>
                  </a:cxn>
                  <a:cxn ang="T12">
                    <a:pos x="T4" y="T5"/>
                  </a:cxn>
                  <a:cxn ang="T13">
                    <a:pos x="T6" y="T7"/>
                  </a:cxn>
                  <a:cxn ang="T14">
                    <a:pos x="T8" y="T9"/>
                  </a:cxn>
                </a:cxnLst>
                <a:rect l="T15" t="T16" r="T17" b="T18"/>
                <a:pathLst>
                  <a:path w="60" h="462">
                    <a:moveTo>
                      <a:pt x="0" y="429"/>
                    </a:moveTo>
                    <a:lnTo>
                      <a:pt x="59" y="461"/>
                    </a:lnTo>
                    <a:lnTo>
                      <a:pt x="59" y="33"/>
                    </a:lnTo>
                    <a:lnTo>
                      <a:pt x="0" y="0"/>
                    </a:lnTo>
                    <a:lnTo>
                      <a:pt x="0" y="429"/>
                    </a:lnTo>
                  </a:path>
                </a:pathLst>
              </a:custGeom>
              <a:solidFill>
                <a:srgbClr val="333333"/>
              </a:solidFill>
              <a:ln w="12700" cap="rnd">
                <a:noFill/>
                <a:round/>
              </a:ln>
            </p:spPr>
            <p:txBody>
              <a:bodyPr/>
              <a:lstStyle/>
              <a:p>
                <a:endParaRPr lang="zh-CN" altLang="en-US" sz="1350"/>
              </a:p>
            </p:txBody>
          </p:sp>
        </p:grpSp>
        <p:grpSp>
          <p:nvGrpSpPr>
            <p:cNvPr id="8206" name="Group 92"/>
            <p:cNvGrpSpPr/>
            <p:nvPr/>
          </p:nvGrpSpPr>
          <p:grpSpPr bwMode="auto">
            <a:xfrm>
              <a:off x="3507" y="2113"/>
              <a:ext cx="891" cy="908"/>
              <a:chOff x="1528" y="2059"/>
              <a:chExt cx="760" cy="730"/>
            </a:xfrm>
          </p:grpSpPr>
          <p:sp>
            <p:nvSpPr>
              <p:cNvPr id="8211" name="Freeform 93"/>
              <p:cNvSpPr/>
              <p:nvPr/>
            </p:nvSpPr>
            <p:spPr bwMode="auto">
              <a:xfrm>
                <a:off x="2060" y="2494"/>
                <a:ext cx="94" cy="228"/>
              </a:xfrm>
              <a:custGeom>
                <a:avLst/>
                <a:gdLst>
                  <a:gd name="T0" fmla="*/ 93 w 94"/>
                  <a:gd name="T1" fmla="*/ 227 h 228"/>
                  <a:gd name="T2" fmla="*/ 93 w 94"/>
                  <a:gd name="T3" fmla="*/ 65 h 228"/>
                  <a:gd name="T4" fmla="*/ 0 w 94"/>
                  <a:gd name="T5" fmla="*/ 0 h 228"/>
                  <a:gd name="T6" fmla="*/ 0 w 94"/>
                  <a:gd name="T7" fmla="*/ 162 h 228"/>
                  <a:gd name="T8" fmla="*/ 93 w 94"/>
                  <a:gd name="T9" fmla="*/ 227 h 228"/>
                  <a:gd name="T10" fmla="*/ 0 60000 65536"/>
                  <a:gd name="T11" fmla="*/ 0 60000 65536"/>
                  <a:gd name="T12" fmla="*/ 0 60000 65536"/>
                  <a:gd name="T13" fmla="*/ 0 60000 65536"/>
                  <a:gd name="T14" fmla="*/ 0 60000 65536"/>
                  <a:gd name="T15" fmla="*/ 0 w 94"/>
                  <a:gd name="T16" fmla="*/ 0 h 228"/>
                  <a:gd name="T17" fmla="*/ 94 w 94"/>
                  <a:gd name="T18" fmla="*/ 228 h 228"/>
                </a:gdLst>
                <a:ahLst/>
                <a:cxnLst>
                  <a:cxn ang="T10">
                    <a:pos x="T0" y="T1"/>
                  </a:cxn>
                  <a:cxn ang="T11">
                    <a:pos x="T2" y="T3"/>
                  </a:cxn>
                  <a:cxn ang="T12">
                    <a:pos x="T4" y="T5"/>
                  </a:cxn>
                  <a:cxn ang="T13">
                    <a:pos x="T6" y="T7"/>
                  </a:cxn>
                  <a:cxn ang="T14">
                    <a:pos x="T8" y="T9"/>
                  </a:cxn>
                </a:cxnLst>
                <a:rect l="T15" t="T16" r="T17" b="T18"/>
                <a:pathLst>
                  <a:path w="94" h="228">
                    <a:moveTo>
                      <a:pt x="93" y="227"/>
                    </a:moveTo>
                    <a:lnTo>
                      <a:pt x="93" y="65"/>
                    </a:lnTo>
                    <a:lnTo>
                      <a:pt x="0" y="0"/>
                    </a:lnTo>
                    <a:lnTo>
                      <a:pt x="0" y="162"/>
                    </a:lnTo>
                    <a:lnTo>
                      <a:pt x="93" y="227"/>
                    </a:lnTo>
                  </a:path>
                </a:pathLst>
              </a:custGeom>
              <a:solidFill>
                <a:srgbClr val="333333"/>
              </a:solidFill>
              <a:ln w="12700" cap="rnd">
                <a:noFill/>
                <a:round/>
              </a:ln>
            </p:spPr>
            <p:txBody>
              <a:bodyPr/>
              <a:lstStyle/>
              <a:p>
                <a:endParaRPr lang="zh-CN" altLang="en-US" sz="1350"/>
              </a:p>
            </p:txBody>
          </p:sp>
          <p:sp>
            <p:nvSpPr>
              <p:cNvPr id="8212" name="Freeform 94"/>
              <p:cNvSpPr/>
              <p:nvPr/>
            </p:nvSpPr>
            <p:spPr bwMode="auto">
              <a:xfrm>
                <a:off x="1627" y="2126"/>
                <a:ext cx="661" cy="663"/>
              </a:xfrm>
              <a:custGeom>
                <a:avLst/>
                <a:gdLst>
                  <a:gd name="T0" fmla="*/ 528 w 661"/>
                  <a:gd name="T1" fmla="*/ 165 h 663"/>
                  <a:gd name="T2" fmla="*/ 0 w 661"/>
                  <a:gd name="T3" fmla="*/ 364 h 663"/>
                  <a:gd name="T4" fmla="*/ 0 w 661"/>
                  <a:gd name="T5" fmla="*/ 662 h 663"/>
                  <a:gd name="T6" fmla="*/ 528 w 661"/>
                  <a:gd name="T7" fmla="*/ 430 h 663"/>
                  <a:gd name="T8" fmla="*/ 528 w 661"/>
                  <a:gd name="T9" fmla="*/ 596 h 663"/>
                  <a:gd name="T10" fmla="*/ 660 w 661"/>
                  <a:gd name="T11" fmla="*/ 265 h 663"/>
                  <a:gd name="T12" fmla="*/ 528 w 661"/>
                  <a:gd name="T13" fmla="*/ 0 h 663"/>
                  <a:gd name="T14" fmla="*/ 528 w 661"/>
                  <a:gd name="T15" fmla="*/ 165 h 663"/>
                  <a:gd name="T16" fmla="*/ 0 60000 65536"/>
                  <a:gd name="T17" fmla="*/ 0 60000 65536"/>
                  <a:gd name="T18" fmla="*/ 0 60000 65536"/>
                  <a:gd name="T19" fmla="*/ 0 60000 65536"/>
                  <a:gd name="T20" fmla="*/ 0 60000 65536"/>
                  <a:gd name="T21" fmla="*/ 0 60000 65536"/>
                  <a:gd name="T22" fmla="*/ 0 60000 65536"/>
                  <a:gd name="T23" fmla="*/ 0 60000 65536"/>
                  <a:gd name="T24" fmla="*/ 0 w 661"/>
                  <a:gd name="T25" fmla="*/ 0 h 663"/>
                  <a:gd name="T26" fmla="*/ 661 w 661"/>
                  <a:gd name="T27" fmla="*/ 663 h 6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1" h="663">
                    <a:moveTo>
                      <a:pt x="528" y="165"/>
                    </a:moveTo>
                    <a:lnTo>
                      <a:pt x="0" y="364"/>
                    </a:lnTo>
                    <a:lnTo>
                      <a:pt x="0" y="662"/>
                    </a:lnTo>
                    <a:lnTo>
                      <a:pt x="528" y="430"/>
                    </a:lnTo>
                    <a:lnTo>
                      <a:pt x="528" y="596"/>
                    </a:lnTo>
                    <a:lnTo>
                      <a:pt x="660" y="265"/>
                    </a:lnTo>
                    <a:lnTo>
                      <a:pt x="528" y="0"/>
                    </a:lnTo>
                    <a:lnTo>
                      <a:pt x="528" y="165"/>
                    </a:lnTo>
                  </a:path>
                </a:pathLst>
              </a:custGeom>
              <a:solidFill>
                <a:srgbClr val="333333"/>
              </a:solidFill>
              <a:ln w="12700" cap="rnd">
                <a:noFill/>
                <a:round/>
              </a:ln>
            </p:spPr>
            <p:txBody>
              <a:bodyPr/>
              <a:lstStyle/>
              <a:p>
                <a:endParaRPr lang="zh-CN" altLang="en-US" sz="1350"/>
              </a:p>
            </p:txBody>
          </p:sp>
          <p:sp>
            <p:nvSpPr>
              <p:cNvPr id="8213" name="Freeform 95"/>
              <p:cNvSpPr/>
              <p:nvPr/>
            </p:nvSpPr>
            <p:spPr bwMode="auto">
              <a:xfrm>
                <a:off x="1528" y="2427"/>
                <a:ext cx="92" cy="362"/>
              </a:xfrm>
              <a:custGeom>
                <a:avLst/>
                <a:gdLst>
                  <a:gd name="T0" fmla="*/ 91 w 92"/>
                  <a:gd name="T1" fmla="*/ 66 h 362"/>
                  <a:gd name="T2" fmla="*/ 91 w 92"/>
                  <a:gd name="T3" fmla="*/ 361 h 362"/>
                  <a:gd name="T4" fmla="*/ 0 w 92"/>
                  <a:gd name="T5" fmla="*/ 295 h 362"/>
                  <a:gd name="T6" fmla="*/ 0 w 92"/>
                  <a:gd name="T7" fmla="*/ 0 h 362"/>
                  <a:gd name="T8" fmla="*/ 91 w 92"/>
                  <a:gd name="T9" fmla="*/ 66 h 362"/>
                  <a:gd name="T10" fmla="*/ 0 60000 65536"/>
                  <a:gd name="T11" fmla="*/ 0 60000 65536"/>
                  <a:gd name="T12" fmla="*/ 0 60000 65536"/>
                  <a:gd name="T13" fmla="*/ 0 60000 65536"/>
                  <a:gd name="T14" fmla="*/ 0 60000 65536"/>
                  <a:gd name="T15" fmla="*/ 0 w 92"/>
                  <a:gd name="T16" fmla="*/ 0 h 362"/>
                  <a:gd name="T17" fmla="*/ 92 w 92"/>
                  <a:gd name="T18" fmla="*/ 362 h 362"/>
                </a:gdLst>
                <a:ahLst/>
                <a:cxnLst>
                  <a:cxn ang="T10">
                    <a:pos x="T0" y="T1"/>
                  </a:cxn>
                  <a:cxn ang="T11">
                    <a:pos x="T2" y="T3"/>
                  </a:cxn>
                  <a:cxn ang="T12">
                    <a:pos x="T4" y="T5"/>
                  </a:cxn>
                  <a:cxn ang="T13">
                    <a:pos x="T6" y="T7"/>
                  </a:cxn>
                  <a:cxn ang="T14">
                    <a:pos x="T8" y="T9"/>
                  </a:cxn>
                </a:cxnLst>
                <a:rect l="T15" t="T16" r="T17" b="T18"/>
                <a:pathLst>
                  <a:path w="92" h="362">
                    <a:moveTo>
                      <a:pt x="91" y="66"/>
                    </a:moveTo>
                    <a:lnTo>
                      <a:pt x="91" y="361"/>
                    </a:lnTo>
                    <a:lnTo>
                      <a:pt x="0" y="295"/>
                    </a:lnTo>
                    <a:lnTo>
                      <a:pt x="0" y="0"/>
                    </a:lnTo>
                    <a:lnTo>
                      <a:pt x="91" y="66"/>
                    </a:lnTo>
                  </a:path>
                </a:pathLst>
              </a:custGeom>
              <a:solidFill>
                <a:srgbClr val="333333"/>
              </a:solidFill>
              <a:ln w="12700" cap="rnd">
                <a:noFill/>
                <a:round/>
              </a:ln>
            </p:spPr>
            <p:txBody>
              <a:bodyPr/>
              <a:lstStyle/>
              <a:p>
                <a:endParaRPr lang="zh-CN" altLang="en-US" sz="1350"/>
              </a:p>
            </p:txBody>
          </p:sp>
          <p:sp>
            <p:nvSpPr>
              <p:cNvPr id="8214" name="Freeform 96"/>
              <p:cNvSpPr/>
              <p:nvPr/>
            </p:nvSpPr>
            <p:spPr bwMode="auto">
              <a:xfrm>
                <a:off x="1528" y="2226"/>
                <a:ext cx="626" cy="261"/>
              </a:xfrm>
              <a:custGeom>
                <a:avLst/>
                <a:gdLst>
                  <a:gd name="T0" fmla="*/ 0 w 626"/>
                  <a:gd name="T1" fmla="*/ 195 h 261"/>
                  <a:gd name="T2" fmla="*/ 98 w 626"/>
                  <a:gd name="T3" fmla="*/ 260 h 261"/>
                  <a:gd name="T4" fmla="*/ 625 w 626"/>
                  <a:gd name="T5" fmla="*/ 65 h 261"/>
                  <a:gd name="T6" fmla="*/ 525 w 626"/>
                  <a:gd name="T7" fmla="*/ 0 h 261"/>
                  <a:gd name="T8" fmla="*/ 0 w 626"/>
                  <a:gd name="T9" fmla="*/ 195 h 261"/>
                  <a:gd name="T10" fmla="*/ 0 60000 65536"/>
                  <a:gd name="T11" fmla="*/ 0 60000 65536"/>
                  <a:gd name="T12" fmla="*/ 0 60000 65536"/>
                  <a:gd name="T13" fmla="*/ 0 60000 65536"/>
                  <a:gd name="T14" fmla="*/ 0 60000 65536"/>
                  <a:gd name="T15" fmla="*/ 0 w 626"/>
                  <a:gd name="T16" fmla="*/ 0 h 261"/>
                  <a:gd name="T17" fmla="*/ 626 w 626"/>
                  <a:gd name="T18" fmla="*/ 261 h 261"/>
                </a:gdLst>
                <a:ahLst/>
                <a:cxnLst>
                  <a:cxn ang="T10">
                    <a:pos x="T0" y="T1"/>
                  </a:cxn>
                  <a:cxn ang="T11">
                    <a:pos x="T2" y="T3"/>
                  </a:cxn>
                  <a:cxn ang="T12">
                    <a:pos x="T4" y="T5"/>
                  </a:cxn>
                  <a:cxn ang="T13">
                    <a:pos x="T6" y="T7"/>
                  </a:cxn>
                  <a:cxn ang="T14">
                    <a:pos x="T8" y="T9"/>
                  </a:cxn>
                </a:cxnLst>
                <a:rect l="T15" t="T16" r="T17" b="T18"/>
                <a:pathLst>
                  <a:path w="626" h="261">
                    <a:moveTo>
                      <a:pt x="0" y="195"/>
                    </a:moveTo>
                    <a:lnTo>
                      <a:pt x="98" y="260"/>
                    </a:lnTo>
                    <a:lnTo>
                      <a:pt x="625" y="65"/>
                    </a:lnTo>
                    <a:lnTo>
                      <a:pt x="525" y="0"/>
                    </a:lnTo>
                    <a:lnTo>
                      <a:pt x="0" y="195"/>
                    </a:lnTo>
                  </a:path>
                </a:pathLst>
              </a:custGeom>
              <a:solidFill>
                <a:srgbClr val="333333"/>
              </a:solidFill>
              <a:ln w="12700" cap="rnd">
                <a:noFill/>
                <a:round/>
              </a:ln>
            </p:spPr>
            <p:txBody>
              <a:bodyPr/>
              <a:lstStyle/>
              <a:p>
                <a:endParaRPr lang="zh-CN" altLang="en-US" sz="1350"/>
              </a:p>
            </p:txBody>
          </p:sp>
          <p:sp>
            <p:nvSpPr>
              <p:cNvPr id="8215" name="Freeform 97"/>
              <p:cNvSpPr/>
              <p:nvPr/>
            </p:nvSpPr>
            <p:spPr bwMode="auto">
              <a:xfrm>
                <a:off x="2060" y="2059"/>
                <a:ext cx="94" cy="227"/>
              </a:xfrm>
              <a:custGeom>
                <a:avLst/>
                <a:gdLst>
                  <a:gd name="T0" fmla="*/ 93 w 94"/>
                  <a:gd name="T1" fmla="*/ 65 h 227"/>
                  <a:gd name="T2" fmla="*/ 0 w 94"/>
                  <a:gd name="T3" fmla="*/ 0 h 227"/>
                  <a:gd name="T4" fmla="*/ 0 w 94"/>
                  <a:gd name="T5" fmla="*/ 161 h 227"/>
                  <a:gd name="T6" fmla="*/ 93 w 94"/>
                  <a:gd name="T7" fmla="*/ 226 h 227"/>
                  <a:gd name="T8" fmla="*/ 93 w 94"/>
                  <a:gd name="T9" fmla="*/ 65 h 227"/>
                  <a:gd name="T10" fmla="*/ 0 60000 65536"/>
                  <a:gd name="T11" fmla="*/ 0 60000 65536"/>
                  <a:gd name="T12" fmla="*/ 0 60000 65536"/>
                  <a:gd name="T13" fmla="*/ 0 60000 65536"/>
                  <a:gd name="T14" fmla="*/ 0 60000 65536"/>
                  <a:gd name="T15" fmla="*/ 0 w 94"/>
                  <a:gd name="T16" fmla="*/ 0 h 227"/>
                  <a:gd name="T17" fmla="*/ 94 w 94"/>
                  <a:gd name="T18" fmla="*/ 227 h 227"/>
                </a:gdLst>
                <a:ahLst/>
                <a:cxnLst>
                  <a:cxn ang="T10">
                    <a:pos x="T0" y="T1"/>
                  </a:cxn>
                  <a:cxn ang="T11">
                    <a:pos x="T2" y="T3"/>
                  </a:cxn>
                  <a:cxn ang="T12">
                    <a:pos x="T4" y="T5"/>
                  </a:cxn>
                  <a:cxn ang="T13">
                    <a:pos x="T6" y="T7"/>
                  </a:cxn>
                  <a:cxn ang="T14">
                    <a:pos x="T8" y="T9"/>
                  </a:cxn>
                </a:cxnLst>
                <a:rect l="T15" t="T16" r="T17" b="T18"/>
                <a:pathLst>
                  <a:path w="94" h="227">
                    <a:moveTo>
                      <a:pt x="93" y="65"/>
                    </a:moveTo>
                    <a:lnTo>
                      <a:pt x="0" y="0"/>
                    </a:lnTo>
                    <a:lnTo>
                      <a:pt x="0" y="161"/>
                    </a:lnTo>
                    <a:lnTo>
                      <a:pt x="93" y="226"/>
                    </a:lnTo>
                    <a:lnTo>
                      <a:pt x="93" y="65"/>
                    </a:lnTo>
                  </a:path>
                </a:pathLst>
              </a:custGeom>
              <a:solidFill>
                <a:srgbClr val="333333"/>
              </a:solidFill>
              <a:ln w="12700" cap="rnd">
                <a:noFill/>
                <a:round/>
              </a:ln>
            </p:spPr>
            <p:txBody>
              <a:bodyPr/>
              <a:lstStyle/>
              <a:p>
                <a:endParaRPr lang="zh-CN" altLang="en-US" sz="1350"/>
              </a:p>
            </p:txBody>
          </p:sp>
        </p:grpSp>
        <p:sp>
          <p:nvSpPr>
            <p:cNvPr id="8207" name="Rectangle 98"/>
            <p:cNvSpPr>
              <a:spLocks noChangeArrowheads="1"/>
            </p:cNvSpPr>
            <p:nvPr/>
          </p:nvSpPr>
          <p:spPr bwMode="auto">
            <a:xfrm>
              <a:off x="4695" y="245"/>
              <a:ext cx="1376" cy="369"/>
            </a:xfrm>
            <a:prstGeom prst="rect">
              <a:avLst/>
            </a:prstGeom>
            <a:noFill/>
            <a:ln w="12700">
              <a:noFill/>
              <a:miter lim="800000"/>
            </a:ln>
          </p:spPr>
          <p:txBody>
            <a:bodyPr lIns="67865" tIns="33338" rIns="67865" bIns="33338"/>
            <a:lstStyle/>
            <a:p>
              <a:pPr marL="85725" indent="-85725" algn="just">
                <a:lnSpc>
                  <a:spcPts val="1650"/>
                </a:lnSpc>
                <a:buClr>
                  <a:schemeClr val="accent1"/>
                </a:buClr>
                <a:buSzPct val="75000"/>
              </a:pPr>
              <a:r>
                <a:rPr lang="zh-CN" altLang="en-US" sz="1350" dirty="0">
                  <a:solidFill>
                    <a:srgbClr val="000099"/>
                  </a:solidFill>
                  <a:cs typeface="Angsana New" panose="02020603050405020304" pitchFamily="18" charset="-34"/>
                </a:rPr>
                <a:t>客户需求</a:t>
              </a:r>
              <a:endParaRPr lang="zh-CN" altLang="en-US" sz="1350" dirty="0">
                <a:solidFill>
                  <a:schemeClr val="bg1"/>
                </a:solidFill>
                <a:latin typeface="Arial Black" panose="020B0A04020102020204" pitchFamily="34" charset="0"/>
                <a:ea typeface="楷体_GB2312" pitchFamily="49" charset="-122"/>
                <a:cs typeface="Angsana New" panose="02020603050405020304" pitchFamily="18" charset="-34"/>
              </a:endParaRPr>
            </a:p>
          </p:txBody>
        </p:sp>
        <p:sp>
          <p:nvSpPr>
            <p:cNvPr id="8208" name="Rectangle 99"/>
            <p:cNvSpPr>
              <a:spLocks noChangeArrowheads="1"/>
            </p:cNvSpPr>
            <p:nvPr/>
          </p:nvSpPr>
          <p:spPr bwMode="auto">
            <a:xfrm>
              <a:off x="5698" y="2753"/>
              <a:ext cx="1253" cy="480"/>
            </a:xfrm>
            <a:prstGeom prst="rect">
              <a:avLst/>
            </a:prstGeom>
            <a:noFill/>
            <a:ln w="12700">
              <a:noFill/>
              <a:miter lim="800000"/>
            </a:ln>
          </p:spPr>
          <p:txBody>
            <a:bodyPr lIns="67865" tIns="33338" rIns="67865" bIns="33338"/>
            <a:lstStyle/>
            <a:p>
              <a:pPr marL="85725" indent="-85725" algn="just">
                <a:lnSpc>
                  <a:spcPts val="1650"/>
                </a:lnSpc>
                <a:buClr>
                  <a:schemeClr val="accent1"/>
                </a:buClr>
                <a:buSzPct val="75000"/>
              </a:pPr>
              <a:r>
                <a:rPr lang="zh-CN" altLang="en-US" sz="1200">
                  <a:solidFill>
                    <a:srgbClr val="000099"/>
                  </a:solidFill>
                  <a:cs typeface="Angsana New" panose="02020603050405020304" pitchFamily="18" charset="-34"/>
                </a:rPr>
                <a:t>事件驱动</a:t>
              </a:r>
              <a:endParaRPr lang="zh-CN" altLang="en-US" sz="1200">
                <a:solidFill>
                  <a:schemeClr val="bg1"/>
                </a:solidFill>
                <a:latin typeface="Arial Black" panose="020B0A04020102020204" pitchFamily="34" charset="0"/>
                <a:ea typeface="楷体_GB2312" pitchFamily="49" charset="-122"/>
                <a:cs typeface="Angsana New" panose="02020603050405020304" pitchFamily="18" charset="-34"/>
              </a:endParaRPr>
            </a:p>
          </p:txBody>
        </p:sp>
        <p:sp>
          <p:nvSpPr>
            <p:cNvPr id="8209" name="Rectangle 100"/>
            <p:cNvSpPr>
              <a:spLocks noChangeArrowheads="1"/>
            </p:cNvSpPr>
            <p:nvPr/>
          </p:nvSpPr>
          <p:spPr bwMode="auto">
            <a:xfrm>
              <a:off x="3287" y="2113"/>
              <a:ext cx="764" cy="344"/>
            </a:xfrm>
            <a:prstGeom prst="rect">
              <a:avLst/>
            </a:prstGeom>
            <a:noFill/>
            <a:ln w="12700">
              <a:noFill/>
              <a:miter lim="800000"/>
            </a:ln>
          </p:spPr>
          <p:txBody>
            <a:bodyPr lIns="67865" tIns="33338" rIns="67865" bIns="33338"/>
            <a:lstStyle/>
            <a:p>
              <a:pPr marL="85725" indent="-85725" algn="just">
                <a:lnSpc>
                  <a:spcPts val="1650"/>
                </a:lnSpc>
                <a:buClr>
                  <a:schemeClr val="accent1"/>
                </a:buClr>
                <a:buSzPct val="75000"/>
              </a:pPr>
              <a:r>
                <a:rPr lang="zh-CN" altLang="en-US" sz="1350">
                  <a:solidFill>
                    <a:srgbClr val="000099"/>
                  </a:solidFill>
                  <a:cs typeface="Angsana New" panose="02020603050405020304" pitchFamily="18" charset="-34"/>
                </a:rPr>
                <a:t>输入</a:t>
              </a:r>
              <a:endParaRPr lang="zh-CN" altLang="en-US" sz="1350">
                <a:solidFill>
                  <a:schemeClr val="bg1"/>
                </a:solidFill>
                <a:latin typeface="Arial Black" panose="020B0A04020102020204" pitchFamily="34" charset="0"/>
                <a:ea typeface="楷体_GB2312" pitchFamily="49" charset="-122"/>
                <a:cs typeface="Angsana New" panose="02020603050405020304" pitchFamily="18" charset="-34"/>
              </a:endParaRPr>
            </a:p>
          </p:txBody>
        </p:sp>
        <p:sp>
          <p:nvSpPr>
            <p:cNvPr id="8210" name="Rectangle 101"/>
            <p:cNvSpPr>
              <a:spLocks noChangeArrowheads="1"/>
            </p:cNvSpPr>
            <p:nvPr/>
          </p:nvSpPr>
          <p:spPr bwMode="auto">
            <a:xfrm>
              <a:off x="7012" y="1633"/>
              <a:ext cx="706" cy="410"/>
            </a:xfrm>
            <a:prstGeom prst="rect">
              <a:avLst/>
            </a:prstGeom>
            <a:noFill/>
            <a:ln w="12700">
              <a:noFill/>
              <a:miter lim="800000"/>
            </a:ln>
          </p:spPr>
          <p:txBody>
            <a:bodyPr lIns="67865" tIns="33338" rIns="67865" bIns="33338"/>
            <a:lstStyle/>
            <a:p>
              <a:pPr marL="85725" indent="-85725" algn="just">
                <a:lnSpc>
                  <a:spcPts val="1650"/>
                </a:lnSpc>
                <a:buClr>
                  <a:schemeClr val="accent1"/>
                </a:buClr>
                <a:buSzPct val="75000"/>
              </a:pPr>
              <a:r>
                <a:rPr lang="zh-CN" altLang="en-US" sz="1200">
                  <a:solidFill>
                    <a:srgbClr val="000099"/>
                  </a:solidFill>
                  <a:cs typeface="Angsana New" panose="02020603050405020304" pitchFamily="18" charset="-34"/>
                </a:rPr>
                <a:t>输出</a:t>
              </a:r>
              <a:endParaRPr lang="zh-CN" altLang="en-US" sz="1200">
                <a:solidFill>
                  <a:schemeClr val="bg1"/>
                </a:solidFill>
                <a:latin typeface="Arial Black" panose="020B0A04020102020204" pitchFamily="34" charset="0"/>
                <a:ea typeface="楷体_GB2312" pitchFamily="49" charset="-122"/>
                <a:cs typeface="Angsana New" panose="02020603050405020304" pitchFamily="18" charset="-34"/>
              </a:endParaRPr>
            </a:p>
          </p:txBody>
        </p:sp>
      </p:grpSp>
      <p:sp>
        <p:nvSpPr>
          <p:cNvPr id="8199" name="Line 102"/>
          <p:cNvSpPr>
            <a:spLocks noChangeShapeType="1"/>
          </p:cNvSpPr>
          <p:nvPr/>
        </p:nvSpPr>
        <p:spPr bwMode="auto">
          <a:xfrm>
            <a:off x="4298497" y="766644"/>
            <a:ext cx="0" cy="4002881"/>
          </a:xfrm>
          <a:prstGeom prst="line">
            <a:avLst/>
          </a:prstGeom>
          <a:noFill/>
          <a:ln w="38100" cmpd="dbl">
            <a:solidFill>
              <a:srgbClr val="91AC4E"/>
            </a:solidFill>
            <a:round/>
          </a:ln>
        </p:spPr>
        <p:txBody>
          <a:bodyPr lIns="0" tIns="0" rIns="0" bIns="0" anchor="ctr"/>
          <a:lstStyle/>
          <a:p>
            <a:endParaRPr lang="zh-CN" altLang="en-US" sz="1350"/>
          </a:p>
        </p:txBody>
      </p:sp>
      <p:sp>
        <p:nvSpPr>
          <p:cNvPr id="2" name="文本框 1"/>
          <p:cNvSpPr txBox="1"/>
          <p:nvPr/>
        </p:nvSpPr>
        <p:spPr>
          <a:xfrm>
            <a:off x="7709535" y="4846320"/>
            <a:ext cx="3048000" cy="368300"/>
          </a:xfrm>
          <a:prstGeom prst="rect">
            <a:avLst/>
          </a:prstGeom>
          <a:noFill/>
        </p:spPr>
        <p:txBody>
          <a:bodyPr wrap="square" rtlCol="0">
            <a:spAutoFit/>
          </a:bodyPr>
          <a:p>
            <a:endParaRPr lang="zh-CN" altLang="en-US"/>
          </a:p>
        </p:txBody>
      </p:sp>
    </p:spTree>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spcAft>
                <a:spcPts val="0"/>
              </a:spcAft>
              <a:defRPr/>
            </a:pPr>
            <a:r>
              <a:rPr lang="zh-CN" altLang="en-US" dirty="0">
                <a:latin typeface="微软雅黑" panose="020B0503020204020204" pitchFamily="34" charset="-122"/>
                <a:ea typeface="微软雅黑" panose="020B0503020204020204" pitchFamily="34" charset="-122"/>
              </a:rPr>
              <a:t>示例：列出所有条件</a:t>
            </a:r>
            <a:endParaRPr lang="zh-CN" altLang="en-US" dirty="0">
              <a:latin typeface="微软雅黑" panose="020B0503020204020204" pitchFamily="34" charset="-122"/>
              <a:ea typeface="微软雅黑" panose="020B0503020204020204" pitchFamily="34" charset="-122"/>
            </a:endParaRPr>
          </a:p>
        </p:txBody>
      </p:sp>
      <p:pic>
        <p:nvPicPr>
          <p:cNvPr id="111618" name="Picture 2" descr="WhiteBoxTestCase1"/>
          <p:cNvPicPr>
            <a:picLocks noChangeAspect="1" noChangeArrowheads="1"/>
          </p:cNvPicPr>
          <p:nvPr/>
        </p:nvPicPr>
        <p:blipFill>
          <a:blip r:embed="rId1" cstate="print"/>
          <a:srcRect/>
          <a:stretch>
            <a:fillRect/>
          </a:stretch>
        </p:blipFill>
        <p:spPr bwMode="auto">
          <a:xfrm>
            <a:off x="3099011" y="1040968"/>
            <a:ext cx="2336021" cy="3445538"/>
          </a:xfrm>
          <a:prstGeom prst="rect">
            <a:avLst/>
          </a:prstGeom>
          <a:noFill/>
          <a:ln w="9525">
            <a:noFill/>
            <a:miter lim="800000"/>
            <a:headEnd/>
            <a:tailEnd/>
          </a:ln>
        </p:spPr>
      </p:pic>
      <p:pic>
        <p:nvPicPr>
          <p:cNvPr id="111619" name="Picture 3" descr="WhiteBoxTestCase"/>
          <p:cNvPicPr>
            <a:picLocks noChangeAspect="1" noChangeArrowheads="1"/>
          </p:cNvPicPr>
          <p:nvPr/>
        </p:nvPicPr>
        <p:blipFill>
          <a:blip r:embed="rId2" cstate="print"/>
          <a:srcRect/>
          <a:stretch>
            <a:fillRect/>
          </a:stretch>
        </p:blipFill>
        <p:spPr bwMode="auto">
          <a:xfrm>
            <a:off x="438188" y="1101091"/>
            <a:ext cx="2280501" cy="3445539"/>
          </a:xfrm>
          <a:prstGeom prst="rect">
            <a:avLst/>
          </a:prstGeom>
          <a:noFill/>
          <a:ln w="9525">
            <a:noFill/>
            <a:miter lim="800000"/>
            <a:headEnd/>
            <a:tailEnd/>
          </a:ln>
        </p:spPr>
      </p:pic>
      <p:sp>
        <p:nvSpPr>
          <p:cNvPr id="112641" name="Rectangle 1"/>
          <p:cNvSpPr>
            <a:spLocks noChangeArrowheads="1"/>
          </p:cNvSpPr>
          <p:nvPr/>
        </p:nvSpPr>
        <p:spPr bwMode="auto">
          <a:xfrm>
            <a:off x="6163326" y="1023953"/>
            <a:ext cx="2336021" cy="3599815"/>
          </a:xfrm>
          <a:prstGeom prst="rect">
            <a:avLst/>
          </a:prstGeom>
          <a:noFill/>
          <a:ln w="9525">
            <a:noFill/>
            <a:miter lim="800000"/>
          </a:ln>
          <a:effectLst/>
        </p:spPr>
        <p:txBody>
          <a:bodyPr vert="horz" wrap="square" lIns="68580" tIns="34290" rIns="68580" bIns="34290" numCol="1" anchor="ctr" anchorCtr="0" compatLnSpc="1">
            <a:spAutoFit/>
          </a:bodyPr>
          <a:lstStyle/>
          <a:p>
            <a:pPr indent="64135" defTabSz="685800" fontAlgn="base">
              <a:lnSpc>
                <a:spcPct val="150000"/>
              </a:lnSpc>
              <a:spcBef>
                <a:spcPct val="0"/>
              </a:spcBef>
              <a:spcAft>
                <a:spcPts val="0"/>
              </a:spcAft>
              <a:tabLst>
                <a:tab pos="371475" algn="l"/>
              </a:tabLst>
            </a:pPr>
            <a:r>
              <a:rPr lang="zh-CN" altLang="en-US" sz="1500" b="1" dirty="0">
                <a:solidFill>
                  <a:srgbClr val="0070C0"/>
                </a:solidFill>
                <a:latin typeface="Arial" panose="020B0604020202020204" pitchFamily="34" charset="0"/>
                <a:ea typeface="宋体" panose="02010600030101010101" pitchFamily="2" charset="-122"/>
                <a:cs typeface="Arial" panose="020B0604020202020204" pitchFamily="34" charset="0"/>
              </a:rPr>
              <a:t>判定</a:t>
            </a:r>
            <a:r>
              <a:rPr lang="en-US" altLang="zh-CN" sz="1500" b="1" dirty="0">
                <a:solidFill>
                  <a:srgbClr val="0070C0"/>
                </a:solidFill>
                <a:latin typeface="Arial" panose="020B0604020202020204" pitchFamily="34" charset="0"/>
                <a:ea typeface="宋体" panose="02010600030101010101" pitchFamily="2" charset="-122"/>
                <a:cs typeface="Arial" panose="020B0604020202020204" pitchFamily="34" charset="0"/>
              </a:rPr>
              <a:t>M</a:t>
            </a:r>
            <a:r>
              <a:rPr lang="zh-CN" altLang="en-US" sz="1350" dirty="0">
                <a:solidFill>
                  <a:srgbClr val="000000"/>
                </a:solidFill>
                <a:latin typeface="Arial" panose="020B0604020202020204" pitchFamily="34" charset="0"/>
                <a:ea typeface="宋体" panose="02010600030101010101" pitchFamily="2" charset="-122"/>
                <a:cs typeface="Arial" panose="020B0604020202020204" pitchFamily="34" charset="0"/>
              </a:rPr>
              <a:t>：</a:t>
            </a:r>
            <a:endParaRPr lang="zh-CN" altLang="en-US" sz="1350" dirty="0">
              <a:latin typeface="Arial" panose="020B0604020202020204" pitchFamily="34" charset="0"/>
              <a:ea typeface="宋体" panose="02010600030101010101" pitchFamily="2" charset="-122"/>
              <a:cs typeface="宋体" panose="02010600030101010101" pitchFamily="2" charset="-122"/>
            </a:endParaRPr>
          </a:p>
          <a:p>
            <a:pPr defTabSz="685800" eaLnBrk="0" fontAlgn="base" hangingPunct="0">
              <a:lnSpc>
                <a:spcPct val="150000"/>
              </a:lnSpc>
              <a:spcBef>
                <a:spcPts val="0"/>
              </a:spcBef>
              <a:spcAft>
                <a:spcPts val="0"/>
              </a:spcAft>
              <a:buFontTx/>
              <a:buChar char="•"/>
              <a:tabLst>
                <a:tab pos="371475" algn="l"/>
              </a:tabLst>
            </a:pPr>
            <a:r>
              <a:rPr lang="zh-CN" altLang="en-US" sz="1350" dirty="0">
                <a:solidFill>
                  <a:srgbClr val="000000"/>
                </a:solidFill>
                <a:latin typeface="Arial" panose="020B0604020202020204" pitchFamily="34" charset="0"/>
                <a:ea typeface="宋体" panose="02010600030101010101" pitchFamily="2" charset="-122"/>
                <a:cs typeface="Arial" panose="020B0604020202020204" pitchFamily="34" charset="0"/>
              </a:rPr>
              <a:t>条件</a:t>
            </a:r>
            <a:r>
              <a:rPr lang="en-US" altLang="zh-CN" sz="1350" dirty="0">
                <a:solidFill>
                  <a:srgbClr val="000000"/>
                </a:solidFill>
                <a:latin typeface="Arial" panose="020B0604020202020204" pitchFamily="34" charset="0"/>
                <a:ea typeface="宋体" panose="02010600030101010101" pitchFamily="2" charset="-122"/>
                <a:cs typeface="Arial" panose="020B0604020202020204" pitchFamily="34" charset="0"/>
              </a:rPr>
              <a:t>a&gt;0</a:t>
            </a:r>
            <a:r>
              <a:rPr lang="zh-CN" altLang="en-US" sz="1350" dirty="0">
                <a:solidFill>
                  <a:srgbClr val="000000"/>
                </a:solidFill>
                <a:latin typeface="Arial" panose="020B0604020202020204" pitchFamily="34" charset="0"/>
                <a:ea typeface="宋体" panose="02010600030101010101" pitchFamily="2" charset="-122"/>
                <a:cs typeface="Arial" panose="020B0604020202020204" pitchFamily="34" charset="0"/>
              </a:rPr>
              <a:t>： 取</a:t>
            </a:r>
            <a:r>
              <a:rPr lang="en-US" altLang="zh-CN" sz="1350" dirty="0">
                <a:solidFill>
                  <a:srgbClr val="000000"/>
                </a:solidFill>
                <a:latin typeface="Arial" panose="020B0604020202020204" pitchFamily="34" charset="0"/>
                <a:ea typeface="宋体" panose="02010600030101010101" pitchFamily="2" charset="-122"/>
                <a:cs typeface="Arial" panose="020B0604020202020204" pitchFamily="34" charset="0"/>
              </a:rPr>
              <a:t>.T.</a:t>
            </a:r>
            <a:r>
              <a:rPr lang="zh-CN" altLang="en-US" sz="1350" dirty="0">
                <a:solidFill>
                  <a:srgbClr val="000000"/>
                </a:solidFill>
                <a:latin typeface="Arial" panose="020B0604020202020204" pitchFamily="34" charset="0"/>
                <a:ea typeface="宋体" panose="02010600030101010101" pitchFamily="2" charset="-122"/>
                <a:cs typeface="Arial" panose="020B0604020202020204" pitchFamily="34" charset="0"/>
              </a:rPr>
              <a:t>时为</a:t>
            </a:r>
            <a:r>
              <a:rPr lang="en-US" altLang="zh-CN" sz="1350" dirty="0">
                <a:solidFill>
                  <a:srgbClr val="000000"/>
                </a:solidFill>
                <a:latin typeface="Arial" panose="020B0604020202020204" pitchFamily="34" charset="0"/>
                <a:ea typeface="宋体" panose="02010600030101010101" pitchFamily="2" charset="-122"/>
                <a:cs typeface="Arial" panose="020B0604020202020204" pitchFamily="34" charset="0"/>
              </a:rPr>
              <a:t>T1</a:t>
            </a:r>
            <a:endParaRPr lang="en-US" altLang="zh-CN" sz="1350" dirty="0">
              <a:solidFill>
                <a:srgbClr val="000000"/>
              </a:solidFill>
              <a:latin typeface="Arial" panose="020B0604020202020204" pitchFamily="34" charset="0"/>
              <a:ea typeface="宋体" panose="02010600030101010101" pitchFamily="2" charset="-122"/>
              <a:cs typeface="Arial" panose="020B0604020202020204" pitchFamily="34" charset="0"/>
            </a:endParaRPr>
          </a:p>
          <a:p>
            <a:pPr marL="675005" eaLnBrk="0" hangingPunct="0">
              <a:lnSpc>
                <a:spcPct val="150000"/>
              </a:lnSpc>
              <a:spcBef>
                <a:spcPts val="0"/>
              </a:spcBef>
              <a:spcAft>
                <a:spcPts val="0"/>
              </a:spcAft>
              <a:tabLst>
                <a:tab pos="371475" algn="l"/>
              </a:tabLst>
            </a:pPr>
            <a:r>
              <a:rPr lang="zh-CN" altLang="en-US" sz="1350" dirty="0">
                <a:solidFill>
                  <a:srgbClr val="000000"/>
                </a:solidFill>
                <a:latin typeface="Arial" panose="020B0604020202020204" pitchFamily="34" charset="0"/>
                <a:ea typeface="宋体" panose="02010600030101010101" pitchFamily="2" charset="-122"/>
                <a:cs typeface="Arial" panose="020B0604020202020204" pitchFamily="34" charset="0"/>
              </a:rPr>
              <a:t>取</a:t>
            </a:r>
            <a:r>
              <a:rPr lang="en-US" altLang="zh-CN" sz="1350" dirty="0">
                <a:solidFill>
                  <a:srgbClr val="000000"/>
                </a:solidFill>
                <a:latin typeface="Arial" panose="020B0604020202020204" pitchFamily="34" charset="0"/>
                <a:cs typeface="Arial" panose="020B0604020202020204" pitchFamily="34" charset="0"/>
              </a:rPr>
              <a:t>.F.</a:t>
            </a:r>
            <a:r>
              <a:rPr lang="zh-CN" altLang="en-US" sz="1350" dirty="0">
                <a:solidFill>
                  <a:srgbClr val="000000"/>
                </a:solidFill>
                <a:latin typeface="Arial" panose="020B0604020202020204" pitchFamily="34" charset="0"/>
                <a:ea typeface="宋体" panose="02010600030101010101" pitchFamily="2" charset="-122"/>
                <a:cs typeface="Arial" panose="020B0604020202020204" pitchFamily="34" charset="0"/>
              </a:rPr>
              <a:t>时为</a:t>
            </a:r>
            <a:r>
              <a:rPr lang="en-US" altLang="zh-CN" sz="1350" dirty="0">
                <a:solidFill>
                  <a:srgbClr val="000000"/>
                </a:solidFill>
                <a:latin typeface="Arial" panose="020B0604020202020204" pitchFamily="34" charset="0"/>
                <a:ea typeface="宋体" panose="02010600030101010101" pitchFamily="2" charset="-122"/>
                <a:cs typeface="Arial" panose="020B0604020202020204" pitchFamily="34" charset="0"/>
              </a:rPr>
              <a:t>F1</a:t>
            </a:r>
            <a:endParaRPr lang="zh-CN" altLang="en-US" sz="1350" dirty="0">
              <a:latin typeface="Arial" panose="020B0604020202020204" pitchFamily="34" charset="0"/>
              <a:ea typeface="宋体" panose="02010600030101010101" pitchFamily="2" charset="-122"/>
              <a:cs typeface="宋体" panose="02010600030101010101" pitchFamily="2" charset="-122"/>
            </a:endParaRPr>
          </a:p>
          <a:p>
            <a:pPr eaLnBrk="0" hangingPunct="0">
              <a:lnSpc>
                <a:spcPct val="150000"/>
              </a:lnSpc>
              <a:spcBef>
                <a:spcPts val="0"/>
              </a:spcBef>
              <a:spcAft>
                <a:spcPts val="0"/>
              </a:spcAft>
              <a:buFontTx/>
              <a:buChar char="•"/>
              <a:tabLst>
                <a:tab pos="371475" algn="l"/>
              </a:tabLst>
            </a:pPr>
            <a:r>
              <a:rPr lang="zh-CN" altLang="en-US" sz="1350" dirty="0">
                <a:solidFill>
                  <a:srgbClr val="000000"/>
                </a:solidFill>
                <a:latin typeface="Arial" panose="020B0604020202020204" pitchFamily="34" charset="0"/>
                <a:ea typeface="宋体" panose="02010600030101010101" pitchFamily="2" charset="-122"/>
                <a:cs typeface="Arial" panose="020B0604020202020204" pitchFamily="34" charset="0"/>
              </a:rPr>
              <a:t>条件</a:t>
            </a:r>
            <a:r>
              <a:rPr lang="en-US" altLang="zh-CN" sz="1350" dirty="0">
                <a:solidFill>
                  <a:srgbClr val="000000"/>
                </a:solidFill>
                <a:latin typeface="Arial" panose="020B0604020202020204" pitchFamily="34" charset="0"/>
                <a:ea typeface="宋体" panose="02010600030101010101" pitchFamily="2" charset="-122"/>
                <a:cs typeface="Arial" panose="020B0604020202020204" pitchFamily="34" charset="0"/>
              </a:rPr>
              <a:t>b&gt;0</a:t>
            </a:r>
            <a:r>
              <a:rPr lang="zh-CN" altLang="en-US" sz="1350" dirty="0">
                <a:solidFill>
                  <a:srgbClr val="000000"/>
                </a:solidFill>
                <a:latin typeface="Arial" panose="020B0604020202020204" pitchFamily="34" charset="0"/>
                <a:ea typeface="宋体" panose="02010600030101010101" pitchFamily="2" charset="-122"/>
                <a:cs typeface="Arial" panose="020B0604020202020204" pitchFamily="34" charset="0"/>
              </a:rPr>
              <a:t>： 取</a:t>
            </a:r>
            <a:r>
              <a:rPr lang="en-US" altLang="zh-CN" sz="1350" dirty="0">
                <a:solidFill>
                  <a:srgbClr val="000000"/>
                </a:solidFill>
                <a:latin typeface="Arial" panose="020B0604020202020204" pitchFamily="34" charset="0"/>
                <a:cs typeface="Arial" panose="020B0604020202020204" pitchFamily="34" charset="0"/>
              </a:rPr>
              <a:t>.T.</a:t>
            </a:r>
            <a:r>
              <a:rPr lang="zh-CN" altLang="en-US" sz="1350" dirty="0">
                <a:solidFill>
                  <a:srgbClr val="000000"/>
                </a:solidFill>
                <a:latin typeface="Arial" panose="020B0604020202020204" pitchFamily="34" charset="0"/>
                <a:ea typeface="宋体" panose="02010600030101010101" pitchFamily="2" charset="-122"/>
                <a:cs typeface="Arial" panose="020B0604020202020204" pitchFamily="34" charset="0"/>
              </a:rPr>
              <a:t>时为</a:t>
            </a:r>
            <a:r>
              <a:rPr lang="en-US" altLang="zh-CN" sz="1350" dirty="0">
                <a:solidFill>
                  <a:srgbClr val="000000"/>
                </a:solidFill>
                <a:latin typeface="Arial" panose="020B0604020202020204" pitchFamily="34" charset="0"/>
                <a:ea typeface="宋体" panose="02010600030101010101" pitchFamily="2" charset="-122"/>
                <a:cs typeface="Arial" panose="020B0604020202020204" pitchFamily="34" charset="0"/>
              </a:rPr>
              <a:t>T2</a:t>
            </a:r>
            <a:endParaRPr lang="en-US" altLang="zh-CN" sz="1350" dirty="0">
              <a:solidFill>
                <a:srgbClr val="000000"/>
              </a:solidFill>
              <a:latin typeface="Arial" panose="020B0604020202020204" pitchFamily="34" charset="0"/>
              <a:ea typeface="宋体" panose="02010600030101010101" pitchFamily="2" charset="-122"/>
              <a:cs typeface="Arial" panose="020B0604020202020204" pitchFamily="34" charset="0"/>
            </a:endParaRPr>
          </a:p>
          <a:p>
            <a:pPr marL="675005" eaLnBrk="0" hangingPunct="0">
              <a:lnSpc>
                <a:spcPct val="150000"/>
              </a:lnSpc>
              <a:spcBef>
                <a:spcPts val="0"/>
              </a:spcBef>
              <a:spcAft>
                <a:spcPts val="0"/>
              </a:spcAft>
              <a:tabLst>
                <a:tab pos="371475" algn="l"/>
              </a:tabLst>
            </a:pPr>
            <a:r>
              <a:rPr lang="zh-CN" altLang="en-US" sz="1350" dirty="0">
                <a:solidFill>
                  <a:srgbClr val="000000"/>
                </a:solidFill>
                <a:latin typeface="Arial" panose="020B0604020202020204" pitchFamily="34" charset="0"/>
                <a:ea typeface="宋体" panose="02010600030101010101" pitchFamily="2" charset="-122"/>
                <a:cs typeface="Arial" panose="020B0604020202020204" pitchFamily="34" charset="0"/>
              </a:rPr>
              <a:t>取</a:t>
            </a:r>
            <a:r>
              <a:rPr lang="en-US" altLang="zh-CN" sz="1350" dirty="0">
                <a:solidFill>
                  <a:srgbClr val="000000"/>
                </a:solidFill>
                <a:latin typeface="Arial" panose="020B0604020202020204" pitchFamily="34" charset="0"/>
                <a:cs typeface="Arial" panose="020B0604020202020204" pitchFamily="34" charset="0"/>
              </a:rPr>
              <a:t>.F.</a:t>
            </a:r>
            <a:r>
              <a:rPr lang="zh-CN" altLang="en-US" sz="1350" dirty="0">
                <a:solidFill>
                  <a:srgbClr val="000000"/>
                </a:solidFill>
                <a:latin typeface="Arial" panose="020B0604020202020204" pitchFamily="34" charset="0"/>
                <a:ea typeface="宋体" panose="02010600030101010101" pitchFamily="2" charset="-122"/>
                <a:cs typeface="Arial" panose="020B0604020202020204" pitchFamily="34" charset="0"/>
              </a:rPr>
              <a:t>时为</a:t>
            </a:r>
            <a:r>
              <a:rPr lang="en-US" altLang="zh-CN" sz="1350" dirty="0">
                <a:solidFill>
                  <a:srgbClr val="000000"/>
                </a:solidFill>
                <a:latin typeface="Arial" panose="020B0604020202020204" pitchFamily="34" charset="0"/>
                <a:ea typeface="宋体" panose="02010600030101010101" pitchFamily="2" charset="-122"/>
                <a:cs typeface="Arial" panose="020B0604020202020204" pitchFamily="34" charset="0"/>
              </a:rPr>
              <a:t>F2</a:t>
            </a:r>
            <a:r>
              <a:rPr lang="zh-CN" altLang="en-US" sz="1350" dirty="0">
                <a:solidFill>
                  <a:srgbClr val="000000"/>
                </a:solidFill>
                <a:latin typeface="Arial" panose="020B0604020202020204" pitchFamily="34" charset="0"/>
                <a:ea typeface="宋体" panose="02010600030101010101" pitchFamily="2" charset="-122"/>
                <a:cs typeface="Arial" panose="020B0604020202020204" pitchFamily="34" charset="0"/>
              </a:rPr>
              <a:t>；</a:t>
            </a:r>
            <a:endParaRPr lang="zh-CN" altLang="en-US" sz="1350" dirty="0">
              <a:latin typeface="Arial" panose="020B0604020202020204" pitchFamily="34" charset="0"/>
              <a:ea typeface="宋体" panose="02010600030101010101" pitchFamily="2" charset="-122"/>
              <a:cs typeface="宋体" panose="02010600030101010101" pitchFamily="2" charset="-122"/>
            </a:endParaRPr>
          </a:p>
          <a:p>
            <a:pPr defTabSz="685800" eaLnBrk="0" fontAlgn="base" hangingPunct="0">
              <a:lnSpc>
                <a:spcPct val="150000"/>
              </a:lnSpc>
              <a:spcBef>
                <a:spcPct val="0"/>
              </a:spcBef>
              <a:spcAft>
                <a:spcPct val="0"/>
              </a:spcAft>
              <a:tabLst>
                <a:tab pos="371475" algn="l"/>
              </a:tabLst>
            </a:pPr>
            <a:endParaRPr lang="en-US" altLang="zh-CN" sz="1500" b="1" dirty="0">
              <a:solidFill>
                <a:srgbClr val="0070C0"/>
              </a:solidFill>
              <a:latin typeface="Arial" panose="020B0604020202020204" pitchFamily="34" charset="0"/>
              <a:cs typeface="Arial" panose="020B0604020202020204" pitchFamily="34" charset="0"/>
            </a:endParaRPr>
          </a:p>
          <a:p>
            <a:pPr defTabSz="685800" eaLnBrk="0" fontAlgn="base" hangingPunct="0">
              <a:lnSpc>
                <a:spcPct val="150000"/>
              </a:lnSpc>
              <a:spcBef>
                <a:spcPts val="0"/>
              </a:spcBef>
              <a:spcAft>
                <a:spcPts val="0"/>
              </a:spcAft>
              <a:tabLst>
                <a:tab pos="371475" algn="l"/>
              </a:tabLst>
            </a:pPr>
            <a:r>
              <a:rPr lang="zh-CN" altLang="en-US" sz="1500" b="1" dirty="0">
                <a:solidFill>
                  <a:srgbClr val="0070C0"/>
                </a:solidFill>
                <a:latin typeface="Arial" panose="020B0604020202020204" pitchFamily="34" charset="0"/>
                <a:cs typeface="Arial" panose="020B0604020202020204" pitchFamily="34" charset="0"/>
              </a:rPr>
              <a:t>判定</a:t>
            </a:r>
            <a:r>
              <a:rPr lang="en-US" altLang="zh-CN" sz="1500" b="1" dirty="0">
                <a:solidFill>
                  <a:srgbClr val="0070C0"/>
                </a:solidFill>
                <a:latin typeface="Arial" panose="020B0604020202020204" pitchFamily="34" charset="0"/>
                <a:cs typeface="Arial" panose="020B0604020202020204" pitchFamily="34" charset="0"/>
              </a:rPr>
              <a:t>N</a:t>
            </a:r>
            <a:r>
              <a:rPr lang="zh-CN" altLang="en-US" sz="1350" dirty="0">
                <a:solidFill>
                  <a:srgbClr val="000000"/>
                </a:solidFill>
                <a:latin typeface="Arial" panose="020B0604020202020204" pitchFamily="34" charset="0"/>
                <a:cs typeface="Arial" panose="020B0604020202020204" pitchFamily="34" charset="0"/>
              </a:rPr>
              <a:t>：</a:t>
            </a:r>
            <a:endParaRPr lang="zh-CN" altLang="en-US" sz="1350" dirty="0">
              <a:latin typeface="Arial" panose="020B0604020202020204" pitchFamily="34" charset="0"/>
              <a:ea typeface="宋体" panose="02010600030101010101" pitchFamily="2" charset="-122"/>
              <a:cs typeface="宋体" panose="02010600030101010101" pitchFamily="2" charset="-122"/>
            </a:endParaRPr>
          </a:p>
          <a:p>
            <a:pPr eaLnBrk="0" hangingPunct="0">
              <a:lnSpc>
                <a:spcPct val="150000"/>
              </a:lnSpc>
              <a:spcBef>
                <a:spcPts val="0"/>
              </a:spcBef>
              <a:spcAft>
                <a:spcPts val="0"/>
              </a:spcAft>
              <a:buFontTx/>
              <a:buChar char="•"/>
              <a:tabLst>
                <a:tab pos="371475" algn="l"/>
              </a:tabLst>
            </a:pPr>
            <a:r>
              <a:rPr lang="zh-CN" altLang="en-US" sz="1350" dirty="0">
                <a:solidFill>
                  <a:srgbClr val="000000"/>
                </a:solidFill>
                <a:latin typeface="Arial" panose="020B0604020202020204" pitchFamily="34" charset="0"/>
                <a:ea typeface="宋体" panose="02010600030101010101" pitchFamily="2" charset="-122"/>
                <a:cs typeface="Arial" panose="020B0604020202020204" pitchFamily="34" charset="0"/>
              </a:rPr>
              <a:t>条件</a:t>
            </a:r>
            <a:r>
              <a:rPr lang="en-US" altLang="zh-CN" sz="1350" dirty="0">
                <a:solidFill>
                  <a:srgbClr val="000000"/>
                </a:solidFill>
                <a:latin typeface="Arial" panose="020B0604020202020204" pitchFamily="34" charset="0"/>
                <a:ea typeface="宋体" panose="02010600030101010101" pitchFamily="2" charset="-122"/>
                <a:cs typeface="Arial" panose="020B0604020202020204" pitchFamily="34" charset="0"/>
              </a:rPr>
              <a:t>a&gt;1</a:t>
            </a:r>
            <a:r>
              <a:rPr lang="zh-CN" altLang="en-US" sz="1350" dirty="0">
                <a:solidFill>
                  <a:srgbClr val="000000"/>
                </a:solidFill>
                <a:latin typeface="Arial" panose="020B0604020202020204" pitchFamily="34" charset="0"/>
                <a:ea typeface="宋体" panose="02010600030101010101" pitchFamily="2" charset="-122"/>
                <a:cs typeface="Arial" panose="020B0604020202020204" pitchFamily="34" charset="0"/>
              </a:rPr>
              <a:t>： 取</a:t>
            </a:r>
            <a:r>
              <a:rPr lang="en-US" altLang="zh-CN" sz="1350" dirty="0">
                <a:solidFill>
                  <a:srgbClr val="000000"/>
                </a:solidFill>
                <a:latin typeface="Arial" panose="020B0604020202020204" pitchFamily="34" charset="0"/>
                <a:cs typeface="Arial" panose="020B0604020202020204" pitchFamily="34" charset="0"/>
              </a:rPr>
              <a:t>.T.</a:t>
            </a:r>
            <a:r>
              <a:rPr lang="zh-CN" altLang="en-US" sz="1350" dirty="0">
                <a:solidFill>
                  <a:srgbClr val="000000"/>
                </a:solidFill>
                <a:latin typeface="Arial" panose="020B0604020202020204" pitchFamily="34" charset="0"/>
                <a:ea typeface="宋体" panose="02010600030101010101" pitchFamily="2" charset="-122"/>
                <a:cs typeface="Arial" panose="020B0604020202020204" pitchFamily="34" charset="0"/>
              </a:rPr>
              <a:t>时为</a:t>
            </a:r>
            <a:r>
              <a:rPr lang="en-US" altLang="zh-CN" sz="1350" dirty="0">
                <a:solidFill>
                  <a:srgbClr val="000000"/>
                </a:solidFill>
                <a:latin typeface="Arial" panose="020B0604020202020204" pitchFamily="34" charset="0"/>
                <a:ea typeface="宋体" panose="02010600030101010101" pitchFamily="2" charset="-122"/>
                <a:cs typeface="Arial" panose="020B0604020202020204" pitchFamily="34" charset="0"/>
              </a:rPr>
              <a:t>T3</a:t>
            </a:r>
            <a:endParaRPr lang="en-US" altLang="zh-CN" sz="1350" dirty="0">
              <a:solidFill>
                <a:srgbClr val="000000"/>
              </a:solidFill>
              <a:latin typeface="Arial" panose="020B0604020202020204" pitchFamily="34" charset="0"/>
              <a:ea typeface="宋体" panose="02010600030101010101" pitchFamily="2" charset="-122"/>
              <a:cs typeface="Arial" panose="020B0604020202020204" pitchFamily="34" charset="0"/>
            </a:endParaRPr>
          </a:p>
          <a:p>
            <a:pPr marL="675005" eaLnBrk="0" hangingPunct="0">
              <a:lnSpc>
                <a:spcPct val="150000"/>
              </a:lnSpc>
              <a:spcBef>
                <a:spcPts val="0"/>
              </a:spcBef>
              <a:spcAft>
                <a:spcPts val="0"/>
              </a:spcAft>
              <a:tabLst>
                <a:tab pos="675005" algn="l"/>
              </a:tabLst>
            </a:pPr>
            <a:r>
              <a:rPr lang="zh-CN" altLang="en-US" sz="1350" dirty="0">
                <a:solidFill>
                  <a:srgbClr val="000000"/>
                </a:solidFill>
                <a:latin typeface="Arial" panose="020B0604020202020204" pitchFamily="34" charset="0"/>
                <a:ea typeface="宋体" panose="02010600030101010101" pitchFamily="2" charset="-122"/>
                <a:cs typeface="Arial" panose="020B0604020202020204" pitchFamily="34" charset="0"/>
              </a:rPr>
              <a:t>取</a:t>
            </a:r>
            <a:r>
              <a:rPr lang="en-US" altLang="zh-CN" sz="1350" dirty="0">
                <a:solidFill>
                  <a:srgbClr val="000000"/>
                </a:solidFill>
                <a:latin typeface="Arial" panose="020B0604020202020204" pitchFamily="34" charset="0"/>
                <a:cs typeface="Arial" panose="020B0604020202020204" pitchFamily="34" charset="0"/>
              </a:rPr>
              <a:t>.F.</a:t>
            </a:r>
            <a:r>
              <a:rPr lang="zh-CN" altLang="en-US" sz="1350" dirty="0">
                <a:solidFill>
                  <a:srgbClr val="000000"/>
                </a:solidFill>
                <a:latin typeface="Arial" panose="020B0604020202020204" pitchFamily="34" charset="0"/>
                <a:ea typeface="宋体" panose="02010600030101010101" pitchFamily="2" charset="-122"/>
                <a:cs typeface="Arial" panose="020B0604020202020204" pitchFamily="34" charset="0"/>
              </a:rPr>
              <a:t>时为</a:t>
            </a:r>
            <a:r>
              <a:rPr lang="en-US" altLang="zh-CN" sz="1350" dirty="0">
                <a:solidFill>
                  <a:srgbClr val="000000"/>
                </a:solidFill>
                <a:latin typeface="Arial" panose="020B0604020202020204" pitchFamily="34" charset="0"/>
                <a:ea typeface="宋体" panose="02010600030101010101" pitchFamily="2" charset="-122"/>
                <a:cs typeface="Arial" panose="020B0604020202020204" pitchFamily="34" charset="0"/>
              </a:rPr>
              <a:t>F3</a:t>
            </a:r>
            <a:endParaRPr lang="zh-CN" altLang="en-US" sz="1350" dirty="0">
              <a:latin typeface="Arial" panose="020B0604020202020204" pitchFamily="34" charset="0"/>
              <a:ea typeface="宋体" panose="02010600030101010101" pitchFamily="2" charset="-122"/>
              <a:cs typeface="宋体" panose="02010600030101010101" pitchFamily="2" charset="-122"/>
            </a:endParaRPr>
          </a:p>
          <a:p>
            <a:pPr eaLnBrk="0" hangingPunct="0">
              <a:lnSpc>
                <a:spcPct val="150000"/>
              </a:lnSpc>
              <a:spcBef>
                <a:spcPts val="0"/>
              </a:spcBef>
              <a:spcAft>
                <a:spcPts val="0"/>
              </a:spcAft>
              <a:buFontTx/>
              <a:buChar char="•"/>
              <a:tabLst>
                <a:tab pos="371475" algn="l"/>
              </a:tabLst>
            </a:pPr>
            <a:r>
              <a:rPr lang="zh-CN" altLang="en-US" sz="1350" dirty="0">
                <a:solidFill>
                  <a:srgbClr val="000000"/>
                </a:solidFill>
                <a:latin typeface="Arial" panose="020B0604020202020204" pitchFamily="34" charset="0"/>
                <a:ea typeface="宋体" panose="02010600030101010101" pitchFamily="2" charset="-122"/>
                <a:cs typeface="Arial" panose="020B0604020202020204" pitchFamily="34" charset="0"/>
              </a:rPr>
              <a:t>条件</a:t>
            </a:r>
            <a:r>
              <a:rPr lang="en-US" altLang="zh-CN" sz="1350" dirty="0">
                <a:solidFill>
                  <a:srgbClr val="000000"/>
                </a:solidFill>
                <a:latin typeface="Arial" panose="020B0604020202020204" pitchFamily="34" charset="0"/>
                <a:ea typeface="宋体" panose="02010600030101010101" pitchFamily="2" charset="-122"/>
                <a:cs typeface="Arial" panose="020B0604020202020204" pitchFamily="34" charset="0"/>
              </a:rPr>
              <a:t>c&gt;1</a:t>
            </a:r>
            <a:r>
              <a:rPr lang="zh-CN" altLang="en-US" sz="1350" dirty="0">
                <a:solidFill>
                  <a:srgbClr val="000000"/>
                </a:solidFill>
                <a:latin typeface="Arial" panose="020B0604020202020204" pitchFamily="34" charset="0"/>
                <a:ea typeface="宋体" panose="02010600030101010101" pitchFamily="2" charset="-122"/>
                <a:cs typeface="Arial" panose="020B0604020202020204" pitchFamily="34" charset="0"/>
              </a:rPr>
              <a:t>： 取</a:t>
            </a:r>
            <a:r>
              <a:rPr lang="en-US" altLang="zh-CN" sz="1350" dirty="0">
                <a:solidFill>
                  <a:srgbClr val="000000"/>
                </a:solidFill>
                <a:latin typeface="Arial" panose="020B0604020202020204" pitchFamily="34" charset="0"/>
                <a:cs typeface="Arial" panose="020B0604020202020204" pitchFamily="34" charset="0"/>
              </a:rPr>
              <a:t>.T.</a:t>
            </a:r>
            <a:r>
              <a:rPr lang="zh-CN" altLang="en-US" sz="1350" dirty="0">
                <a:solidFill>
                  <a:srgbClr val="000000"/>
                </a:solidFill>
                <a:latin typeface="Arial" panose="020B0604020202020204" pitchFamily="34" charset="0"/>
                <a:ea typeface="宋体" panose="02010600030101010101" pitchFamily="2" charset="-122"/>
                <a:cs typeface="Arial" panose="020B0604020202020204" pitchFamily="34" charset="0"/>
              </a:rPr>
              <a:t>时为</a:t>
            </a:r>
            <a:r>
              <a:rPr lang="en-US" altLang="zh-CN" sz="1350" dirty="0">
                <a:solidFill>
                  <a:srgbClr val="000000"/>
                </a:solidFill>
                <a:latin typeface="Arial" panose="020B0604020202020204" pitchFamily="34" charset="0"/>
                <a:ea typeface="宋体" panose="02010600030101010101" pitchFamily="2" charset="-122"/>
                <a:cs typeface="Arial" panose="020B0604020202020204" pitchFamily="34" charset="0"/>
              </a:rPr>
              <a:t>T4</a:t>
            </a:r>
            <a:endParaRPr lang="en-US" altLang="zh-CN" sz="1350" dirty="0">
              <a:solidFill>
                <a:srgbClr val="000000"/>
              </a:solidFill>
              <a:latin typeface="Arial" panose="020B0604020202020204" pitchFamily="34" charset="0"/>
              <a:ea typeface="宋体" panose="02010600030101010101" pitchFamily="2" charset="-122"/>
              <a:cs typeface="Arial" panose="020B0604020202020204" pitchFamily="34" charset="0"/>
            </a:endParaRPr>
          </a:p>
          <a:p>
            <a:pPr marL="675005" eaLnBrk="0" hangingPunct="0">
              <a:lnSpc>
                <a:spcPct val="150000"/>
              </a:lnSpc>
              <a:spcBef>
                <a:spcPts val="0"/>
              </a:spcBef>
              <a:tabLst>
                <a:tab pos="371475" algn="l"/>
              </a:tabLst>
            </a:pPr>
            <a:r>
              <a:rPr lang="zh-CN" altLang="en-US" sz="1350" dirty="0">
                <a:solidFill>
                  <a:srgbClr val="000000"/>
                </a:solidFill>
                <a:latin typeface="Arial" panose="020B0604020202020204" pitchFamily="34" charset="0"/>
                <a:cs typeface="Arial" panose="020B0604020202020204" pitchFamily="34" charset="0"/>
              </a:rPr>
              <a:t>取</a:t>
            </a:r>
            <a:r>
              <a:rPr lang="en-US" altLang="zh-CN" sz="1350" dirty="0">
                <a:solidFill>
                  <a:srgbClr val="000000"/>
                </a:solidFill>
                <a:latin typeface="Arial" panose="020B0604020202020204" pitchFamily="34" charset="0"/>
                <a:cs typeface="Arial" panose="020B0604020202020204" pitchFamily="34" charset="0"/>
              </a:rPr>
              <a:t>.F.</a:t>
            </a:r>
            <a:r>
              <a:rPr lang="zh-CN" altLang="en-US" sz="1350" dirty="0">
                <a:solidFill>
                  <a:srgbClr val="000000"/>
                </a:solidFill>
                <a:latin typeface="Arial" panose="020B0604020202020204" pitchFamily="34" charset="0"/>
                <a:ea typeface="宋体" panose="02010600030101010101" pitchFamily="2" charset="-122"/>
                <a:cs typeface="Arial" panose="020B0604020202020204" pitchFamily="34" charset="0"/>
              </a:rPr>
              <a:t>时为</a:t>
            </a:r>
            <a:r>
              <a:rPr lang="en-US" altLang="zh-CN" sz="1350" dirty="0">
                <a:solidFill>
                  <a:srgbClr val="000000"/>
                </a:solidFill>
                <a:latin typeface="Arial" panose="020B0604020202020204" pitchFamily="34" charset="0"/>
                <a:ea typeface="宋体" panose="02010600030101010101" pitchFamily="2" charset="-122"/>
                <a:cs typeface="Arial" panose="020B0604020202020204" pitchFamily="34" charset="0"/>
              </a:rPr>
              <a:t>F4</a:t>
            </a:r>
            <a:endParaRPr lang="zh-CN" altLang="en-US" sz="1350" dirty="0">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spcAft>
                <a:spcPts val="0"/>
              </a:spcAft>
              <a:defRPr/>
            </a:pPr>
            <a:r>
              <a:rPr lang="zh-CN" altLang="en-US" dirty="0">
                <a:latin typeface="微软雅黑" panose="020B0503020204020204" pitchFamily="34" charset="-122"/>
                <a:ea typeface="微软雅黑" panose="020B0503020204020204" pitchFamily="34" charset="-122"/>
              </a:rPr>
              <a:t>示例续：</a:t>
            </a:r>
            <a:r>
              <a:rPr kumimoji="1" lang="zh-CN" altLang="en-US" sz="2800" b="1" dirty="0">
                <a:solidFill>
                  <a:srgbClr val="0070C0"/>
                </a:solidFill>
                <a:latin typeface="微软雅黑" panose="020B0503020204020204" pitchFamily="34" charset="-122"/>
                <a:ea typeface="微软雅黑" panose="020B0503020204020204" pitchFamily="34" charset="-122"/>
              </a:rPr>
              <a:t>覆盖所有条件</a:t>
            </a:r>
            <a:endParaRPr lang="zh-CN" altLang="en-US" dirty="0">
              <a:latin typeface="微软雅黑" panose="020B0503020204020204" pitchFamily="34" charset="-122"/>
              <a:ea typeface="微软雅黑" panose="020B0503020204020204" pitchFamily="34" charset="-122"/>
            </a:endParaRPr>
          </a:p>
        </p:txBody>
      </p:sp>
      <p:pic>
        <p:nvPicPr>
          <p:cNvPr id="3" name="Picture 3" descr="WhiteBoxTestCase"/>
          <p:cNvPicPr>
            <a:picLocks noChangeAspect="1" noChangeArrowheads="1"/>
          </p:cNvPicPr>
          <p:nvPr/>
        </p:nvPicPr>
        <p:blipFill>
          <a:blip r:embed="rId1" cstate="print"/>
          <a:srcRect/>
          <a:stretch>
            <a:fillRect/>
          </a:stretch>
        </p:blipFill>
        <p:spPr bwMode="auto">
          <a:xfrm>
            <a:off x="763861" y="939507"/>
            <a:ext cx="2479578" cy="3816880"/>
          </a:xfrm>
          <a:prstGeom prst="rect">
            <a:avLst/>
          </a:prstGeom>
          <a:noFill/>
          <a:ln w="9525">
            <a:noFill/>
            <a:miter lim="800000"/>
            <a:headEnd/>
            <a:tailEnd/>
          </a:ln>
        </p:spPr>
      </p:pic>
      <p:sp>
        <p:nvSpPr>
          <p:cNvPr id="4" name="TextBox 34"/>
          <p:cNvSpPr txBox="1"/>
          <p:nvPr/>
        </p:nvSpPr>
        <p:spPr>
          <a:xfrm>
            <a:off x="4766488" y="1352379"/>
            <a:ext cx="2106295" cy="368300"/>
          </a:xfrm>
          <a:prstGeom prst="rect">
            <a:avLst/>
          </a:prstGeom>
          <a:noFill/>
        </p:spPr>
        <p:txBody>
          <a:bodyPr wrap="none" rtlCol="0">
            <a:spAutoFit/>
          </a:bodyPr>
          <a:lstStyle/>
          <a:p>
            <a:pPr>
              <a:spcAft>
                <a:spcPts val="0"/>
              </a:spcAft>
            </a:pPr>
            <a:r>
              <a:rPr lang="en-US" altLang="zh-CN" dirty="0">
                <a:solidFill>
                  <a:srgbClr val="0070C0"/>
                </a:solidFill>
                <a:latin typeface="微软雅黑" panose="020B0503020204020204" pitchFamily="34" charset="-122"/>
                <a:ea typeface="微软雅黑" panose="020B0503020204020204" pitchFamily="34" charset="-122"/>
              </a:rPr>
              <a:t>(a, b ,c)= (2, -1, 0)</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5" name="TextBox 35"/>
          <p:cNvSpPr txBox="1"/>
          <p:nvPr/>
        </p:nvSpPr>
        <p:spPr>
          <a:xfrm>
            <a:off x="4874500" y="2702529"/>
            <a:ext cx="2106295" cy="368300"/>
          </a:xfrm>
          <a:prstGeom prst="rect">
            <a:avLst/>
          </a:prstGeom>
          <a:noFill/>
        </p:spPr>
        <p:txBody>
          <a:bodyPr wrap="none" rtlCol="0">
            <a:spAutoFit/>
          </a:bodyPr>
          <a:lstStyle/>
          <a:p>
            <a:pPr>
              <a:spcAft>
                <a:spcPts val="0"/>
              </a:spcAft>
            </a:pPr>
            <a:r>
              <a:rPr lang="en-US" altLang="zh-CN" dirty="0">
                <a:solidFill>
                  <a:schemeClr val="accent2">
                    <a:lumMod val="75000"/>
                  </a:schemeClr>
                </a:solidFill>
                <a:latin typeface="微软雅黑" panose="020B0503020204020204" pitchFamily="34" charset="-122"/>
                <a:ea typeface="微软雅黑" panose="020B0503020204020204" pitchFamily="34" charset="-122"/>
              </a:rPr>
              <a:t>(a, b ,c)= (-1, 1, 2)</a:t>
            </a:r>
            <a:endParaRPr lang="zh-CN" altLang="en-US"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6" name="TextBox 38"/>
          <p:cNvSpPr txBox="1"/>
          <p:nvPr/>
        </p:nvSpPr>
        <p:spPr>
          <a:xfrm>
            <a:off x="5387556" y="1973448"/>
            <a:ext cx="1728192" cy="368300"/>
          </a:xfrm>
          <a:prstGeom prst="rect">
            <a:avLst/>
          </a:prstGeom>
          <a:noFill/>
        </p:spPr>
        <p:txBody>
          <a:bodyPr wrap="square" rtlCol="0">
            <a:spAutoFit/>
          </a:bodyPr>
          <a:lstStyle/>
          <a:p>
            <a:pPr>
              <a:spcAft>
                <a:spcPts val="0"/>
              </a:spcAft>
            </a:pPr>
            <a:r>
              <a:rPr lang="en-US" altLang="zh-CN" b="1" dirty="0">
                <a:solidFill>
                  <a:srgbClr val="0070C0"/>
                </a:solidFill>
                <a:latin typeface="微软雅黑" panose="020B0503020204020204" pitchFamily="34" charset="-122"/>
                <a:ea typeface="微软雅黑" panose="020B0503020204020204" pitchFamily="34" charset="-122"/>
              </a:rPr>
              <a:t>T1, F2, T3, F4</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7" name="TextBox 40"/>
          <p:cNvSpPr txBox="1"/>
          <p:nvPr/>
        </p:nvSpPr>
        <p:spPr>
          <a:xfrm>
            <a:off x="5441562" y="3377604"/>
            <a:ext cx="1728192" cy="368300"/>
          </a:xfrm>
          <a:prstGeom prst="rect">
            <a:avLst/>
          </a:prstGeom>
          <a:noFill/>
        </p:spPr>
        <p:txBody>
          <a:bodyPr wrap="square" rtlCol="0">
            <a:spAutoFit/>
          </a:bodyPr>
          <a:lstStyle/>
          <a:p>
            <a:pPr>
              <a:spcAft>
                <a:spcPts val="0"/>
              </a:spcAft>
            </a:pPr>
            <a:r>
              <a:rPr lang="en-US" altLang="zh-CN" b="1" dirty="0">
                <a:solidFill>
                  <a:schemeClr val="accent2">
                    <a:lumMod val="75000"/>
                  </a:schemeClr>
                </a:solidFill>
                <a:latin typeface="微软雅黑" panose="020B0503020204020204" pitchFamily="34" charset="-122"/>
                <a:ea typeface="微软雅黑" panose="020B0503020204020204" pitchFamily="34" charset="-122"/>
              </a:rPr>
              <a:t>F1, T2, F3, T4</a:t>
            </a:r>
            <a:endParaRPr lang="zh-CN" altLang="en-US"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8" name="TextBox 41"/>
          <p:cNvSpPr txBox="1"/>
          <p:nvPr/>
        </p:nvSpPr>
        <p:spPr>
          <a:xfrm>
            <a:off x="5090523" y="4106685"/>
            <a:ext cx="2011680" cy="368300"/>
          </a:xfrm>
          <a:prstGeom prst="rect">
            <a:avLst/>
          </a:prstGeom>
          <a:noFill/>
        </p:spPr>
        <p:txBody>
          <a:bodyPr wrap="none" rtlCol="0">
            <a:spAutoFit/>
          </a:bodyPr>
          <a:lstStyle/>
          <a:p>
            <a:pPr>
              <a:spcAft>
                <a:spcPts val="0"/>
              </a:spcAft>
            </a:pPr>
            <a:r>
              <a:rPr lang="zh-CN" altLang="en-US" dirty="0">
                <a:solidFill>
                  <a:srgbClr val="C00000"/>
                </a:solidFill>
                <a:latin typeface="微软雅黑" panose="020B0503020204020204" pitchFamily="34" charset="-122"/>
                <a:ea typeface="微软雅黑" panose="020B0503020204020204" pitchFamily="34" charset="-122"/>
              </a:rPr>
              <a:t>但有什么问题吗？</a:t>
            </a:r>
            <a:endParaRPr lang="zh-CN" altLang="en-US" dirty="0">
              <a:solidFill>
                <a:srgbClr val="C00000"/>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1240971" y="2170817"/>
            <a:ext cx="1584780" cy="2045072"/>
            <a:chOff x="1240971" y="2170817"/>
            <a:chExt cx="1584780" cy="2045072"/>
          </a:xfrm>
        </p:grpSpPr>
        <p:cxnSp>
          <p:nvCxnSpPr>
            <p:cNvPr id="10" name="肘形连接符 9"/>
            <p:cNvCxnSpPr/>
            <p:nvPr/>
          </p:nvCxnSpPr>
          <p:spPr>
            <a:xfrm rot="5400000">
              <a:off x="742510" y="2669278"/>
              <a:ext cx="996926" cy="3"/>
            </a:xfrm>
            <a:prstGeom prst="bentConnector3">
              <a:avLst/>
            </a:prstGeom>
            <a:ln w="28575">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a:off x="1240971" y="3167743"/>
              <a:ext cx="1578429" cy="12700"/>
            </a:xfrm>
            <a:prstGeom prst="bentConnector3">
              <a:avLst/>
            </a:prstGeom>
            <a:ln w="28575">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肘形连接符 18"/>
            <p:cNvCxnSpPr/>
            <p:nvPr/>
          </p:nvCxnSpPr>
          <p:spPr>
            <a:xfrm rot="5400000">
              <a:off x="2536154" y="3463689"/>
              <a:ext cx="566493" cy="12700"/>
            </a:xfrm>
            <a:prstGeom prst="bentConnector3">
              <a:avLst/>
            </a:prstGeom>
            <a:ln w="28575">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肘形连接符 21"/>
            <p:cNvCxnSpPr/>
            <p:nvPr/>
          </p:nvCxnSpPr>
          <p:spPr>
            <a:xfrm>
              <a:off x="1240971" y="3765986"/>
              <a:ext cx="1572079" cy="12700"/>
            </a:xfrm>
            <a:prstGeom prst="bentConnector3">
              <a:avLst/>
            </a:prstGeom>
            <a:ln w="28575">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肘形连接符 25"/>
            <p:cNvCxnSpPr/>
            <p:nvPr/>
          </p:nvCxnSpPr>
          <p:spPr>
            <a:xfrm rot="16200000" flipV="1">
              <a:off x="1019197" y="3981411"/>
              <a:ext cx="462602" cy="6354"/>
            </a:xfrm>
            <a:prstGeom prst="bentConnector3">
              <a:avLst/>
            </a:prstGeom>
            <a:ln w="28575">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1383653" y="2158116"/>
            <a:ext cx="1591130" cy="2057773"/>
            <a:chOff x="1234621" y="2119599"/>
            <a:chExt cx="1591130" cy="2057773"/>
          </a:xfrm>
        </p:grpSpPr>
        <p:cxnSp>
          <p:nvCxnSpPr>
            <p:cNvPr id="32" name="肘形连接符 31"/>
            <p:cNvCxnSpPr/>
            <p:nvPr/>
          </p:nvCxnSpPr>
          <p:spPr>
            <a:xfrm rot="5400000">
              <a:off x="720075" y="2640496"/>
              <a:ext cx="1048144" cy="6350"/>
            </a:xfrm>
            <a:prstGeom prst="bentConnector3">
              <a:avLst/>
            </a:prstGeom>
            <a:ln w="28575">
              <a:solidFill>
                <a:schemeClr val="accent2">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a:off x="1240971" y="3167743"/>
              <a:ext cx="1578429" cy="12700"/>
            </a:xfrm>
            <a:prstGeom prst="bentConnector3">
              <a:avLst/>
            </a:prstGeom>
            <a:ln w="28575">
              <a:solidFill>
                <a:schemeClr val="accent2">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肘形连接符 33"/>
            <p:cNvCxnSpPr/>
            <p:nvPr/>
          </p:nvCxnSpPr>
          <p:spPr>
            <a:xfrm rot="5400000">
              <a:off x="2536154" y="3463689"/>
              <a:ext cx="566493" cy="12700"/>
            </a:xfrm>
            <a:prstGeom prst="bentConnector3">
              <a:avLst/>
            </a:prstGeom>
            <a:ln w="28575">
              <a:solidFill>
                <a:schemeClr val="accent2">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肘形连接符 34"/>
            <p:cNvCxnSpPr/>
            <p:nvPr/>
          </p:nvCxnSpPr>
          <p:spPr>
            <a:xfrm>
              <a:off x="1234621" y="3667821"/>
              <a:ext cx="1572079" cy="12700"/>
            </a:xfrm>
            <a:prstGeom prst="bentConnector3">
              <a:avLst/>
            </a:prstGeom>
            <a:ln w="28575">
              <a:solidFill>
                <a:schemeClr val="accent2">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5400000" flipH="1" flipV="1">
              <a:off x="986198" y="3916246"/>
              <a:ext cx="509550" cy="12701"/>
            </a:xfrm>
            <a:prstGeom prst="bentConnector3">
              <a:avLst/>
            </a:prstGeom>
            <a:ln w="28575">
              <a:solidFill>
                <a:schemeClr val="accent2">
                  <a:lumMod val="75000"/>
                </a:schemeClr>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p:tgtEl>
                                          <p:spTgt spid="29"/>
                                        </p:tgtEl>
                                        <p:attrNameLst>
                                          <p:attrName>ppt_y</p:attrName>
                                        </p:attrNameLst>
                                      </p:cBhvr>
                                      <p:tavLst>
                                        <p:tav tm="0">
                                          <p:val>
                                            <p:strVal val="#ppt_y-#ppt_h*1.125000"/>
                                          </p:val>
                                        </p:tav>
                                        <p:tav tm="100000">
                                          <p:val>
                                            <p:strVal val="#ppt_y"/>
                                          </p:val>
                                        </p:tav>
                                      </p:tavLst>
                                    </p:anim>
                                    <p:animEffect transition="in" filter="wipe(down)">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p:tgtEl>
                                          <p:spTgt spid="31"/>
                                        </p:tgtEl>
                                        <p:attrNameLst>
                                          <p:attrName>ppt_y</p:attrName>
                                        </p:attrNameLst>
                                      </p:cBhvr>
                                      <p:tavLst>
                                        <p:tav tm="0">
                                          <p:val>
                                            <p:strVal val="#ppt_y-#ppt_h*1.125000"/>
                                          </p:val>
                                        </p:tav>
                                        <p:tav tm="100000">
                                          <p:val>
                                            <p:strVal val="#ppt_y"/>
                                          </p:val>
                                        </p:tav>
                                      </p:tavLst>
                                    </p:anim>
                                    <p:animEffect transition="in" filter="wipe(down)">
                                      <p:cBhvr>
                                        <p:cTn id="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769648" y="2646164"/>
          <a:ext cx="7604703" cy="1615866"/>
        </p:xfrm>
        <a:graphic>
          <a:graphicData uri="http://schemas.openxmlformats.org/drawingml/2006/table">
            <a:tbl>
              <a:tblPr/>
              <a:tblGrid>
                <a:gridCol w="1942669"/>
                <a:gridCol w="1513982"/>
                <a:gridCol w="1685158"/>
                <a:gridCol w="1263535"/>
                <a:gridCol w="1199359"/>
              </a:tblGrid>
              <a:tr h="446160">
                <a:tc>
                  <a:txBody>
                    <a:bodyPr/>
                    <a:lstStyle/>
                    <a:p>
                      <a:pPr algn="ctr">
                        <a:lnSpc>
                          <a:spcPct val="120000"/>
                        </a:lnSpc>
                        <a:spcAft>
                          <a:spcPts val="0"/>
                        </a:spcAft>
                      </a:pPr>
                      <a:r>
                        <a:rPr lang="zh-CN" sz="1800" b="1" kern="100" dirty="0">
                          <a:solidFill>
                            <a:srgbClr val="000000"/>
                          </a:solidFill>
                          <a:latin typeface="Arial" panose="020B0604020202020204"/>
                          <a:ea typeface="宋体" panose="02010600030101010101" pitchFamily="2" charset="-122"/>
                          <a:cs typeface="Arial" panose="020B0604020202020204"/>
                        </a:rPr>
                        <a:t>条件</a:t>
                      </a:r>
                      <a:endParaRPr lang="zh-CN" sz="1800" b="1" kern="100" dirty="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120"/>
                        </a:spcAft>
                      </a:pPr>
                      <a:r>
                        <a:rPr lang="zh-CN" sz="1800" b="1" kern="100" dirty="0">
                          <a:solidFill>
                            <a:srgbClr val="000000"/>
                          </a:solidFill>
                          <a:latin typeface="Arial" panose="020B0604020202020204"/>
                          <a:ea typeface="宋体" panose="02010600030101010101" pitchFamily="2" charset="-122"/>
                          <a:cs typeface="Arial" panose="020B0604020202020204"/>
                        </a:rPr>
                        <a:t>取值</a:t>
                      </a:r>
                      <a:endParaRPr lang="zh-CN" sz="1800" b="1" kern="100" dirty="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120"/>
                        </a:spcAft>
                      </a:pPr>
                      <a:r>
                        <a:rPr lang="zh-CN" altLang="en-US" sz="1800" b="1" kern="100" dirty="0">
                          <a:solidFill>
                            <a:srgbClr val="000000"/>
                          </a:solidFill>
                          <a:latin typeface="Arial" panose="020B0604020202020204"/>
                          <a:ea typeface="宋体" panose="02010600030101010101" pitchFamily="2" charset="-122"/>
                          <a:cs typeface="Arial" panose="020B0604020202020204"/>
                        </a:rPr>
                        <a:t>覆盖</a:t>
                      </a:r>
                      <a:r>
                        <a:rPr lang="zh-CN" sz="1800" b="1" kern="100" dirty="0">
                          <a:solidFill>
                            <a:srgbClr val="000000"/>
                          </a:solidFill>
                          <a:latin typeface="Arial" panose="020B0604020202020204"/>
                          <a:ea typeface="宋体" panose="02010600030101010101" pitchFamily="2" charset="-122"/>
                          <a:cs typeface="Arial" panose="020B0604020202020204"/>
                        </a:rPr>
                        <a:t>条件</a:t>
                      </a:r>
                      <a:endParaRPr lang="zh-CN" sz="1800" b="1" kern="100" dirty="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120"/>
                        </a:spcAft>
                      </a:pPr>
                      <a:r>
                        <a:rPr lang="zh-CN" altLang="en-US" sz="1800" b="1" kern="100" dirty="0">
                          <a:latin typeface="Times New Roman" panose="02020603050405020304"/>
                          <a:ea typeface="宋体" panose="02010600030101010101" pitchFamily="2" charset="-122"/>
                          <a:cs typeface="Times New Roman" panose="02020603050405020304"/>
                        </a:rPr>
                        <a:t>分支</a:t>
                      </a:r>
                      <a:endParaRPr lang="zh-CN" sz="1800" b="1" kern="100" dirty="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120"/>
                        </a:spcAft>
                      </a:pPr>
                      <a:r>
                        <a:rPr lang="zh-CN" altLang="en-US" sz="1800" b="1" kern="100" dirty="0">
                          <a:solidFill>
                            <a:srgbClr val="000000"/>
                          </a:solidFill>
                          <a:latin typeface="Arial" panose="020B0604020202020204"/>
                          <a:ea typeface="宋体" panose="02010600030101010101" pitchFamily="2" charset="-122"/>
                          <a:cs typeface="Arial" panose="020B0604020202020204"/>
                        </a:rPr>
                        <a:t>覆盖</a:t>
                      </a:r>
                      <a:r>
                        <a:rPr lang="zh-CN" sz="1800" b="1" kern="100" dirty="0">
                          <a:solidFill>
                            <a:srgbClr val="000000"/>
                          </a:solidFill>
                          <a:latin typeface="Arial" panose="020B0604020202020204"/>
                          <a:ea typeface="宋体" panose="02010600030101010101" pitchFamily="2" charset="-122"/>
                          <a:cs typeface="Arial" panose="020B0604020202020204"/>
                        </a:rPr>
                        <a:t>判定</a:t>
                      </a:r>
                      <a:endParaRPr lang="zh-CN" sz="1800" b="1" kern="100" dirty="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3972">
                <a:tc>
                  <a:txBody>
                    <a:bodyPr/>
                    <a:lstStyle/>
                    <a:p>
                      <a:pPr algn="just">
                        <a:lnSpc>
                          <a:spcPct val="120000"/>
                        </a:lnSpc>
                        <a:spcAft>
                          <a:spcPts val="120"/>
                        </a:spcAft>
                        <a:tabLst>
                          <a:tab pos="1614170" algn="l"/>
                        </a:tabLst>
                      </a:pPr>
                      <a:r>
                        <a:rPr lang="en-US" sz="1500" kern="100" dirty="0">
                          <a:solidFill>
                            <a:srgbClr val="000000"/>
                          </a:solidFill>
                          <a:latin typeface="Arial" panose="020B0604020202020204"/>
                          <a:ea typeface="宋体" panose="02010600030101010101" pitchFamily="2" charset="-122"/>
                          <a:cs typeface="Times New Roman" panose="02020603050405020304"/>
                        </a:rPr>
                        <a:t>a&gt;0, b&gt;0</a:t>
                      </a:r>
                      <a:r>
                        <a:rPr lang="en-US" sz="1500" kern="100" dirty="0">
                          <a:solidFill>
                            <a:srgbClr val="000000"/>
                          </a:solidFill>
                          <a:latin typeface="Arial" panose="020B0604020202020204"/>
                          <a:ea typeface="宋体" panose="02010600030101010101" pitchFamily="2" charset="-122"/>
                          <a:cs typeface="Arial" panose="020B0604020202020204"/>
                        </a:rPr>
                        <a:t>,</a:t>
                      </a:r>
                      <a:r>
                        <a:rPr lang="en-US" sz="1500" kern="100" baseline="0" dirty="0">
                          <a:solidFill>
                            <a:srgbClr val="000000"/>
                          </a:solidFill>
                          <a:latin typeface="Arial" panose="020B0604020202020204"/>
                          <a:ea typeface="宋体" panose="02010600030101010101" pitchFamily="2" charset="-122"/>
                          <a:cs typeface="Arial" panose="020B0604020202020204"/>
                        </a:rPr>
                        <a:t> </a:t>
                      </a:r>
                      <a:r>
                        <a:rPr lang="en-US" sz="1500" kern="100" dirty="0">
                          <a:solidFill>
                            <a:srgbClr val="000000"/>
                          </a:solidFill>
                          <a:latin typeface="Arial" panose="020B0604020202020204"/>
                          <a:ea typeface="宋体" panose="02010600030101010101" pitchFamily="2" charset="-122"/>
                          <a:cs typeface="Times New Roman" panose="02020603050405020304"/>
                        </a:rPr>
                        <a:t>a&gt;1</a:t>
                      </a:r>
                      <a:r>
                        <a:rPr lang="zh-CN" sz="1500" kern="100" dirty="0">
                          <a:solidFill>
                            <a:srgbClr val="000000"/>
                          </a:solidFill>
                          <a:latin typeface="Arial" panose="020B0604020202020204"/>
                          <a:ea typeface="宋体" panose="02010600030101010101" pitchFamily="2" charset="-122"/>
                          <a:cs typeface="Arial" panose="020B0604020202020204"/>
                        </a:rPr>
                        <a:t>，</a:t>
                      </a:r>
                      <a:r>
                        <a:rPr lang="en-US" sz="1500" kern="100" dirty="0">
                          <a:solidFill>
                            <a:srgbClr val="000000"/>
                          </a:solidFill>
                          <a:latin typeface="Arial" panose="020B0604020202020204"/>
                          <a:ea typeface="宋体" panose="02010600030101010101" pitchFamily="2" charset="-122"/>
                          <a:cs typeface="Times New Roman" panose="02020603050405020304"/>
                        </a:rPr>
                        <a:t>c&gt;1</a:t>
                      </a:r>
                      <a:endParaRPr lang="zh-CN" sz="1500" kern="100" dirty="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1600" dirty="0">
                          <a:solidFill>
                            <a:srgbClr val="0070C0"/>
                          </a:solidFill>
                        </a:rPr>
                        <a:t>(a, b ,c)= (2, 1, 2)</a:t>
                      </a:r>
                      <a:endParaRPr lang="zh-CN" altLang="en-US" sz="1600" dirty="0">
                        <a:solidFill>
                          <a:srgbClr val="0070C0"/>
                        </a:solidFill>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0000"/>
                        </a:lnSpc>
                        <a:spcAft>
                          <a:spcPts val="120"/>
                        </a:spcAft>
                      </a:pPr>
                      <a:r>
                        <a:rPr lang="en-US" sz="1500" kern="100" dirty="0">
                          <a:solidFill>
                            <a:srgbClr val="0070C0"/>
                          </a:solidFill>
                          <a:latin typeface="Arial" panose="020B0604020202020204"/>
                          <a:ea typeface="宋体" panose="02010600030101010101" pitchFamily="2" charset="-122"/>
                          <a:cs typeface="Times New Roman" panose="02020603050405020304"/>
                        </a:rPr>
                        <a:t>T1</a:t>
                      </a:r>
                      <a:r>
                        <a:rPr lang="zh-CN" sz="1500" kern="100" dirty="0">
                          <a:solidFill>
                            <a:srgbClr val="0070C0"/>
                          </a:solidFill>
                          <a:latin typeface="Arial" panose="020B0604020202020204"/>
                          <a:ea typeface="宋体" panose="02010600030101010101" pitchFamily="2" charset="-122"/>
                          <a:cs typeface="Arial" panose="020B0604020202020204"/>
                        </a:rPr>
                        <a:t>，</a:t>
                      </a:r>
                      <a:r>
                        <a:rPr lang="en-US" sz="1500" kern="100" dirty="0">
                          <a:solidFill>
                            <a:srgbClr val="0070C0"/>
                          </a:solidFill>
                          <a:latin typeface="Arial" panose="020B0604020202020204"/>
                          <a:ea typeface="宋体" panose="02010600030101010101" pitchFamily="2" charset="-122"/>
                          <a:cs typeface="Times New Roman" panose="02020603050405020304"/>
                        </a:rPr>
                        <a:t>T2</a:t>
                      </a:r>
                      <a:r>
                        <a:rPr lang="zh-CN" sz="1500" kern="100" dirty="0">
                          <a:solidFill>
                            <a:srgbClr val="0070C0"/>
                          </a:solidFill>
                          <a:latin typeface="Arial" panose="020B0604020202020204"/>
                          <a:ea typeface="宋体" panose="02010600030101010101" pitchFamily="2" charset="-122"/>
                          <a:cs typeface="Arial" panose="020B0604020202020204"/>
                        </a:rPr>
                        <a:t>，</a:t>
                      </a:r>
                      <a:r>
                        <a:rPr lang="en-US" sz="1500" kern="100" dirty="0">
                          <a:solidFill>
                            <a:srgbClr val="0070C0"/>
                          </a:solidFill>
                          <a:latin typeface="Arial" panose="020B0604020202020204"/>
                          <a:ea typeface="宋体" panose="02010600030101010101" pitchFamily="2" charset="-122"/>
                          <a:cs typeface="Times New Roman" panose="02020603050405020304"/>
                        </a:rPr>
                        <a:t>T3</a:t>
                      </a:r>
                      <a:r>
                        <a:rPr lang="zh-CN" sz="1500" kern="100" dirty="0">
                          <a:solidFill>
                            <a:srgbClr val="0070C0"/>
                          </a:solidFill>
                          <a:latin typeface="Arial" panose="020B0604020202020204"/>
                          <a:ea typeface="宋体" panose="02010600030101010101" pitchFamily="2" charset="-122"/>
                          <a:cs typeface="Arial" panose="020B0604020202020204"/>
                        </a:rPr>
                        <a:t>，</a:t>
                      </a:r>
                      <a:r>
                        <a:rPr lang="en-US" sz="1500" kern="100" dirty="0">
                          <a:solidFill>
                            <a:srgbClr val="0070C0"/>
                          </a:solidFill>
                          <a:latin typeface="Arial" panose="020B0604020202020204"/>
                          <a:ea typeface="宋体" panose="02010600030101010101" pitchFamily="2" charset="-122"/>
                          <a:cs typeface="Times New Roman" panose="02020603050405020304"/>
                        </a:rPr>
                        <a:t>T4</a:t>
                      </a:r>
                      <a:endParaRPr lang="zh-CN" sz="1500" kern="100" dirty="0">
                        <a:solidFill>
                          <a:srgbClr val="0070C0"/>
                        </a:solidFill>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120"/>
                        </a:spcAft>
                      </a:pPr>
                      <a:r>
                        <a:rPr lang="en-US" altLang="zh-CN" sz="1500" kern="100" dirty="0">
                          <a:solidFill>
                            <a:srgbClr val="000000"/>
                          </a:solidFill>
                          <a:latin typeface="+mn-lt"/>
                          <a:ea typeface="+mn-ea"/>
                          <a:cs typeface="Times New Roman" panose="02020603050405020304"/>
                        </a:rPr>
                        <a:t>a&gt;0</a:t>
                      </a:r>
                      <a:r>
                        <a:rPr lang="en-US" altLang="zh-CN" sz="1500" kern="100" baseline="0" dirty="0">
                          <a:solidFill>
                            <a:srgbClr val="000000"/>
                          </a:solidFill>
                          <a:latin typeface="+mn-lt"/>
                          <a:ea typeface="+mn-ea"/>
                          <a:cs typeface="Times New Roman" panose="02020603050405020304"/>
                        </a:rPr>
                        <a:t> AND</a:t>
                      </a:r>
                      <a:r>
                        <a:rPr lang="en-US" altLang="zh-CN" sz="1500" kern="100" dirty="0">
                          <a:solidFill>
                            <a:srgbClr val="000000"/>
                          </a:solidFill>
                          <a:latin typeface="+mn-lt"/>
                          <a:ea typeface="+mn-ea"/>
                          <a:cs typeface="Times New Roman" panose="02020603050405020304"/>
                        </a:rPr>
                        <a:t> b&gt;0</a:t>
                      </a:r>
                      <a:endParaRPr lang="zh-CN" sz="1500" kern="100" dirty="0">
                        <a:solidFill>
                          <a:srgbClr val="3366FF"/>
                        </a:solidFill>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120"/>
                        </a:spcAft>
                      </a:pPr>
                      <a:r>
                        <a:rPr lang="en-US" sz="1500" kern="100" dirty="0">
                          <a:solidFill>
                            <a:srgbClr val="3366FF"/>
                          </a:solidFill>
                          <a:latin typeface="Arial" panose="020B0604020202020204"/>
                          <a:ea typeface="宋体" panose="02010600030101010101" pitchFamily="2" charset="-122"/>
                          <a:cs typeface="Times New Roman" panose="02020603050405020304"/>
                        </a:rPr>
                        <a:t>M=.T.</a:t>
                      </a:r>
                      <a:endParaRPr lang="zh-CN" sz="1500" kern="100" dirty="0">
                        <a:solidFill>
                          <a:srgbClr val="3366FF"/>
                        </a:solidFill>
                        <a:latin typeface="Times New Roman" panose="02020603050405020304"/>
                        <a:ea typeface="宋体" panose="02010600030101010101" pitchFamily="2" charset="-122"/>
                        <a:cs typeface="Times New Roman" panose="02020603050405020304"/>
                      </a:endParaRPr>
                    </a:p>
                    <a:p>
                      <a:pPr algn="just">
                        <a:lnSpc>
                          <a:spcPct val="120000"/>
                        </a:lnSpc>
                        <a:spcAft>
                          <a:spcPts val="120"/>
                        </a:spcAft>
                      </a:pPr>
                      <a:r>
                        <a:rPr lang="en-US" sz="1500" kern="100" dirty="0">
                          <a:solidFill>
                            <a:srgbClr val="3366FF"/>
                          </a:solidFill>
                          <a:latin typeface="Arial" panose="020B0604020202020204"/>
                          <a:ea typeface="宋体" panose="02010600030101010101" pitchFamily="2" charset="-122"/>
                          <a:cs typeface="Times New Roman" panose="02020603050405020304"/>
                        </a:rPr>
                        <a:t>N=.T.</a:t>
                      </a:r>
                      <a:endParaRPr lang="zh-CN" sz="1500" kern="100" dirty="0">
                        <a:solidFill>
                          <a:srgbClr val="3366FF"/>
                        </a:solidFill>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32623">
                <a:tc>
                  <a:txBody>
                    <a:bodyPr/>
                    <a:lstStyle/>
                    <a:p>
                      <a:pPr algn="l">
                        <a:lnSpc>
                          <a:spcPct val="120000"/>
                        </a:lnSpc>
                        <a:spcAft>
                          <a:spcPts val="120"/>
                        </a:spcAft>
                      </a:pPr>
                      <a:r>
                        <a:rPr lang="en-US" sz="1500" kern="100" dirty="0">
                          <a:solidFill>
                            <a:schemeClr val="accent2">
                              <a:lumMod val="75000"/>
                            </a:schemeClr>
                          </a:solidFill>
                          <a:latin typeface="Arial" panose="020B0604020202020204"/>
                          <a:ea typeface="宋体" panose="02010600030101010101" pitchFamily="2" charset="-122"/>
                          <a:cs typeface="Times New Roman" panose="02020603050405020304"/>
                        </a:rPr>
                        <a:t>a&lt;=0</a:t>
                      </a:r>
                      <a:r>
                        <a:rPr lang="en-US" sz="1500" kern="100" dirty="0">
                          <a:solidFill>
                            <a:schemeClr val="accent2">
                              <a:lumMod val="75000"/>
                            </a:schemeClr>
                          </a:solidFill>
                          <a:latin typeface="Arial" panose="020B0604020202020204"/>
                          <a:ea typeface="宋体" panose="02010600030101010101" pitchFamily="2" charset="-122"/>
                          <a:cs typeface="Arial" panose="020B0604020202020204"/>
                        </a:rPr>
                        <a:t>, </a:t>
                      </a:r>
                      <a:r>
                        <a:rPr lang="en-US" sz="1500" kern="100" dirty="0">
                          <a:solidFill>
                            <a:schemeClr val="accent2">
                              <a:lumMod val="75000"/>
                            </a:schemeClr>
                          </a:solidFill>
                          <a:latin typeface="Arial" panose="020B0604020202020204"/>
                          <a:ea typeface="宋体" panose="02010600030101010101" pitchFamily="2" charset="-122"/>
                          <a:cs typeface="Times New Roman" panose="02020603050405020304"/>
                        </a:rPr>
                        <a:t>b&lt;=0, a&lt;=1, c&lt;=1</a:t>
                      </a:r>
                      <a:endParaRPr lang="zh-CN" sz="1500" kern="100" dirty="0">
                        <a:solidFill>
                          <a:schemeClr val="accent2">
                            <a:lumMod val="75000"/>
                          </a:schemeClr>
                        </a:solidFill>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1600" dirty="0">
                          <a:solidFill>
                            <a:schemeClr val="accent2">
                              <a:lumMod val="75000"/>
                            </a:schemeClr>
                          </a:solidFill>
                        </a:rPr>
                        <a:t>(a, b ,c)= (-1, 0, 1)</a:t>
                      </a:r>
                      <a:endParaRPr lang="zh-CN" altLang="en-US" sz="1600" dirty="0">
                        <a:solidFill>
                          <a:schemeClr val="accent2">
                            <a:lumMod val="75000"/>
                          </a:schemeClr>
                        </a:solidFill>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0000"/>
                        </a:lnSpc>
                        <a:spcAft>
                          <a:spcPts val="120"/>
                        </a:spcAft>
                      </a:pPr>
                      <a:r>
                        <a:rPr lang="en-US" sz="1500" kern="100" dirty="0">
                          <a:solidFill>
                            <a:srgbClr val="C00000"/>
                          </a:solidFill>
                          <a:latin typeface="Arial" panose="020B0604020202020204"/>
                          <a:ea typeface="宋体" panose="02010600030101010101" pitchFamily="2" charset="-122"/>
                          <a:cs typeface="Times New Roman" panose="02020603050405020304"/>
                        </a:rPr>
                        <a:t>F1</a:t>
                      </a:r>
                      <a:r>
                        <a:rPr lang="zh-CN" sz="1500" kern="100" dirty="0">
                          <a:solidFill>
                            <a:srgbClr val="C00000"/>
                          </a:solidFill>
                          <a:latin typeface="Arial" panose="020B0604020202020204"/>
                          <a:ea typeface="宋体" panose="02010600030101010101" pitchFamily="2" charset="-122"/>
                          <a:cs typeface="Arial" panose="020B0604020202020204"/>
                        </a:rPr>
                        <a:t>，</a:t>
                      </a:r>
                      <a:r>
                        <a:rPr lang="en-US" sz="1500" kern="100" dirty="0">
                          <a:solidFill>
                            <a:srgbClr val="C00000"/>
                          </a:solidFill>
                          <a:latin typeface="Arial" panose="020B0604020202020204"/>
                          <a:ea typeface="宋体" panose="02010600030101010101" pitchFamily="2" charset="-122"/>
                          <a:cs typeface="Times New Roman" panose="02020603050405020304"/>
                        </a:rPr>
                        <a:t>F2</a:t>
                      </a:r>
                      <a:r>
                        <a:rPr lang="zh-CN" sz="1500" kern="100" dirty="0">
                          <a:solidFill>
                            <a:srgbClr val="C00000"/>
                          </a:solidFill>
                          <a:latin typeface="Arial" panose="020B0604020202020204"/>
                          <a:ea typeface="宋体" panose="02010600030101010101" pitchFamily="2" charset="-122"/>
                          <a:cs typeface="Arial" panose="020B0604020202020204"/>
                        </a:rPr>
                        <a:t>，</a:t>
                      </a:r>
                      <a:r>
                        <a:rPr lang="en-US" sz="1500" kern="100" dirty="0">
                          <a:solidFill>
                            <a:srgbClr val="C00000"/>
                          </a:solidFill>
                          <a:latin typeface="Arial" panose="020B0604020202020204"/>
                          <a:ea typeface="宋体" panose="02010600030101010101" pitchFamily="2" charset="-122"/>
                          <a:cs typeface="Times New Roman" panose="02020603050405020304"/>
                        </a:rPr>
                        <a:t>F3</a:t>
                      </a:r>
                      <a:r>
                        <a:rPr lang="zh-CN" sz="1500" kern="100" dirty="0">
                          <a:solidFill>
                            <a:srgbClr val="C00000"/>
                          </a:solidFill>
                          <a:latin typeface="Arial" panose="020B0604020202020204"/>
                          <a:ea typeface="宋体" panose="02010600030101010101" pitchFamily="2" charset="-122"/>
                          <a:cs typeface="Arial" panose="020B0604020202020204"/>
                        </a:rPr>
                        <a:t>，</a:t>
                      </a:r>
                      <a:r>
                        <a:rPr lang="en-US" sz="1500" kern="100" dirty="0">
                          <a:solidFill>
                            <a:srgbClr val="C00000"/>
                          </a:solidFill>
                          <a:latin typeface="Arial" panose="020B0604020202020204"/>
                          <a:ea typeface="宋体" panose="02010600030101010101" pitchFamily="2" charset="-122"/>
                          <a:cs typeface="Times New Roman" panose="02020603050405020304"/>
                        </a:rPr>
                        <a:t>F4</a:t>
                      </a:r>
                      <a:endParaRPr lang="zh-CN" sz="1500" kern="100" dirty="0">
                        <a:solidFill>
                          <a:srgbClr val="C00000"/>
                        </a:solidFill>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120"/>
                        </a:spcAft>
                      </a:pPr>
                      <a:r>
                        <a:rPr lang="en-US" altLang="zh-CN" sz="1500" kern="100" dirty="0">
                          <a:solidFill>
                            <a:srgbClr val="000000"/>
                          </a:solidFill>
                          <a:latin typeface="+mn-lt"/>
                          <a:ea typeface="+mn-ea"/>
                          <a:cs typeface="Times New Roman" panose="02020603050405020304"/>
                        </a:rPr>
                        <a:t>a&gt;1</a:t>
                      </a:r>
                      <a:r>
                        <a:rPr lang="en-US" altLang="zh-CN" sz="1500" kern="100" baseline="0" dirty="0">
                          <a:solidFill>
                            <a:srgbClr val="000000"/>
                          </a:solidFill>
                          <a:latin typeface="+mn-lt"/>
                          <a:ea typeface="+mn-ea"/>
                          <a:cs typeface="Arial" panose="020B0604020202020204"/>
                        </a:rPr>
                        <a:t> OR </a:t>
                      </a:r>
                      <a:r>
                        <a:rPr lang="en-US" altLang="zh-CN" sz="1500" kern="100" dirty="0">
                          <a:solidFill>
                            <a:srgbClr val="000000"/>
                          </a:solidFill>
                          <a:latin typeface="+mn-lt"/>
                          <a:ea typeface="+mn-ea"/>
                          <a:cs typeface="Times New Roman" panose="02020603050405020304"/>
                        </a:rPr>
                        <a:t>c&gt;1</a:t>
                      </a:r>
                      <a:endParaRPr lang="zh-CN" sz="1500" kern="100" dirty="0">
                        <a:solidFill>
                          <a:srgbClr val="C00000"/>
                        </a:solidFill>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120"/>
                        </a:spcAft>
                      </a:pPr>
                      <a:r>
                        <a:rPr lang="en-US" sz="1500" kern="100" dirty="0">
                          <a:solidFill>
                            <a:srgbClr val="C00000"/>
                          </a:solidFill>
                          <a:latin typeface="Arial" panose="020B0604020202020204"/>
                          <a:ea typeface="宋体" panose="02010600030101010101" pitchFamily="2" charset="-122"/>
                          <a:cs typeface="Times New Roman" panose="02020603050405020304"/>
                        </a:rPr>
                        <a:t>M=.F.</a:t>
                      </a:r>
                      <a:endParaRPr lang="zh-CN" sz="1500" kern="100" dirty="0">
                        <a:solidFill>
                          <a:srgbClr val="C00000"/>
                        </a:solidFill>
                        <a:latin typeface="Times New Roman" panose="02020603050405020304"/>
                        <a:ea typeface="宋体" panose="02010600030101010101" pitchFamily="2" charset="-122"/>
                        <a:cs typeface="Times New Roman" panose="02020603050405020304"/>
                      </a:endParaRPr>
                    </a:p>
                    <a:p>
                      <a:pPr algn="just">
                        <a:lnSpc>
                          <a:spcPct val="120000"/>
                        </a:lnSpc>
                        <a:spcAft>
                          <a:spcPts val="120"/>
                        </a:spcAft>
                      </a:pPr>
                      <a:r>
                        <a:rPr lang="en-US" sz="1500" kern="100" dirty="0">
                          <a:solidFill>
                            <a:srgbClr val="C00000"/>
                          </a:solidFill>
                          <a:latin typeface="Arial" panose="020B0604020202020204"/>
                          <a:ea typeface="宋体" panose="02010600030101010101" pitchFamily="2" charset="-122"/>
                          <a:cs typeface="Times New Roman" panose="02020603050405020304"/>
                        </a:rPr>
                        <a:t>N=.F.</a:t>
                      </a:r>
                      <a:endParaRPr lang="zh-CN" sz="1500" kern="100" dirty="0">
                        <a:solidFill>
                          <a:srgbClr val="C00000"/>
                        </a:solidFill>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Rounded Rectangle 17"/>
          <p:cNvSpPr/>
          <p:nvPr/>
        </p:nvSpPr>
        <p:spPr bwMode="auto">
          <a:xfrm>
            <a:off x="4256064" y="2582247"/>
            <a:ext cx="1579471" cy="1669418"/>
          </a:xfrm>
          <a:prstGeom prst="roundRect">
            <a:avLst/>
          </a:prstGeom>
          <a:solidFill>
            <a:srgbClr val="FFFBBF">
              <a:alpha val="50000"/>
            </a:srgbClr>
          </a:solidFill>
          <a:ln w="9525" cap="flat" cmpd="sng" algn="ctr">
            <a:solidFill>
              <a:schemeClr val="accent1"/>
            </a:solidFill>
            <a:prstDash val="dash"/>
            <a:round/>
            <a:headEnd type="none" w="med" len="med"/>
            <a:tailEnd type="none" w="med" len="med"/>
          </a:ln>
          <a:effectLst/>
        </p:spPr>
        <p:txBody>
          <a:bodyPr lIns="0" tIns="0" rIns="0" bIns="0" anchor="ctr"/>
          <a:lstStyle/>
          <a:p>
            <a:pPr>
              <a:defRPr/>
            </a:pPr>
            <a:endParaRPr lang="zh-CN" altLang="en-US" sz="1350">
              <a:latin typeface="微软雅黑" panose="020B0503020204020204" pitchFamily="34" charset="-122"/>
              <a:ea typeface="微软雅黑" panose="020B0503020204020204" pitchFamily="34" charset="-122"/>
            </a:endParaRPr>
          </a:p>
        </p:txBody>
      </p:sp>
      <p:sp>
        <p:nvSpPr>
          <p:cNvPr id="28674" name="Rectangle 2"/>
          <p:cNvSpPr>
            <a:spLocks noGrp="1" noChangeArrowheads="1"/>
          </p:cNvSpPr>
          <p:nvPr>
            <p:ph type="title"/>
          </p:nvPr>
        </p:nvSpPr>
        <p:spPr>
          <a:xfrm>
            <a:off x="544096" y="281489"/>
            <a:ext cx="5378054" cy="400050"/>
          </a:xfrm>
        </p:spPr>
        <p:txBody>
          <a:bodyPr vert="horz" lIns="0" tIns="0" rIns="0" bIns="0" rtlCol="0" anchor="ctr">
            <a:normAutofit fontScale="90000"/>
          </a:bodyPr>
          <a:lstStyle/>
          <a:p>
            <a:pPr>
              <a:spcAft>
                <a:spcPts val="0"/>
              </a:spcAft>
              <a:defRPr/>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3.4.3</a:t>
            </a:r>
            <a:r>
              <a:rPr lang="zh-CN" altLang="en-US" dirty="0">
                <a:latin typeface="微软雅黑" panose="020B0503020204020204" pitchFamily="34" charset="-122"/>
                <a:ea typeface="微软雅黑" panose="020B0503020204020204" pitchFamily="34" charset="-122"/>
              </a:rPr>
              <a:t> 判定</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条件覆盖</a:t>
            </a:r>
            <a:endParaRPr lang="en-US" altLang="zh-CN" dirty="0">
              <a:latin typeface="微软雅黑" panose="020B0503020204020204" pitchFamily="34" charset="-122"/>
              <a:ea typeface="微软雅黑" panose="020B0503020204020204" pitchFamily="34" charset="-122"/>
            </a:endParaRPr>
          </a:p>
        </p:txBody>
      </p:sp>
      <p:sp>
        <p:nvSpPr>
          <p:cNvPr id="22532" name="Rectangle 3"/>
          <p:cNvSpPr>
            <a:spLocks noChangeArrowheads="1"/>
          </p:cNvSpPr>
          <p:nvPr/>
        </p:nvSpPr>
        <p:spPr bwMode="auto">
          <a:xfrm>
            <a:off x="349153" y="798912"/>
            <a:ext cx="8121515" cy="1337945"/>
          </a:xfrm>
          <a:prstGeom prst="rect">
            <a:avLst/>
          </a:prstGeom>
          <a:noFill/>
          <a:ln w="9525">
            <a:noFill/>
            <a:miter lim="800000"/>
          </a:ln>
        </p:spPr>
        <p:txBody>
          <a:bodyPr wrap="square">
            <a:spAutoFit/>
          </a:bodyPr>
          <a:lstStyle/>
          <a:p>
            <a:pPr marL="266700" indent="-266700" eaLnBrk="0" hangingPunct="0">
              <a:lnSpc>
                <a:spcPct val="150000"/>
              </a:lnSpc>
              <a:spcAft>
                <a:spcPts val="0"/>
              </a:spcAft>
              <a:buClr>
                <a:srgbClr val="91AC4E"/>
              </a:buClr>
              <a:buSzPct val="80000"/>
              <a:buFont typeface="Wingdings" panose="05000000000000000000" pitchFamily="2" charset="2"/>
              <a:buChar char="p"/>
            </a:pPr>
            <a:r>
              <a:rPr lang="zh-CN" altLang="en-US" u="sng" dirty="0">
                <a:latin typeface="微软雅黑" panose="020B0503020204020204" pitchFamily="34" charset="-122"/>
                <a:ea typeface="微软雅黑" panose="020B0503020204020204" pitchFamily="34" charset="-122"/>
              </a:rPr>
              <a:t>判定</a:t>
            </a:r>
            <a:r>
              <a:rPr lang="en-US" altLang="zh-CN" u="sng" dirty="0">
                <a:latin typeface="微软雅黑" panose="020B0503020204020204" pitchFamily="34" charset="-122"/>
                <a:ea typeface="微软雅黑" panose="020B0503020204020204" pitchFamily="34" charset="-122"/>
              </a:rPr>
              <a:t>-</a:t>
            </a:r>
            <a:r>
              <a:rPr lang="zh-CN" altLang="en-US" u="sng" dirty="0">
                <a:latin typeface="微软雅黑" panose="020B0503020204020204" pitchFamily="34" charset="-122"/>
                <a:ea typeface="微软雅黑" panose="020B0503020204020204" pitchFamily="34" charset="-122"/>
              </a:rPr>
              <a:t>条件覆盖是判定和条件覆盖设计方法的交集</a:t>
            </a:r>
            <a:r>
              <a:rPr lang="zh-CN" altLang="en-US" dirty="0">
                <a:latin typeface="微软雅黑" panose="020B0503020204020204" pitchFamily="34" charset="-122"/>
                <a:ea typeface="微软雅黑" panose="020B0503020204020204" pitchFamily="34" charset="-122"/>
              </a:rPr>
              <a:t>，即设计足够的测试用例，使得判断条件中的所有条件可能取值至少执行一次，同时，所有判断的可能结果至少执行一次</a:t>
            </a:r>
            <a:endParaRPr lang="en-US" altLang="zh-CN" dirty="0">
              <a:latin typeface="微软雅黑" panose="020B0503020204020204" pitchFamily="34" charset="-122"/>
              <a:ea typeface="微软雅黑" panose="020B0503020204020204" pitchFamily="34" charset="-122"/>
            </a:endParaRPr>
          </a:p>
        </p:txBody>
      </p:sp>
      <p:sp>
        <p:nvSpPr>
          <p:cNvPr id="19" name="Rounded Rectangle 18"/>
          <p:cNvSpPr/>
          <p:nvPr/>
        </p:nvSpPr>
        <p:spPr bwMode="auto">
          <a:xfrm>
            <a:off x="7191617" y="2605606"/>
            <a:ext cx="1182734" cy="1655978"/>
          </a:xfrm>
          <a:prstGeom prst="roundRect">
            <a:avLst/>
          </a:prstGeom>
          <a:solidFill>
            <a:srgbClr val="FFFBBF">
              <a:alpha val="50000"/>
            </a:srgbClr>
          </a:solidFill>
          <a:ln w="9525" cap="flat" cmpd="sng" algn="ctr">
            <a:solidFill>
              <a:schemeClr val="accent1"/>
            </a:solidFill>
            <a:prstDash val="dash"/>
            <a:round/>
            <a:headEnd type="none" w="med" len="med"/>
            <a:tailEnd type="none" w="med" len="med"/>
          </a:ln>
          <a:effectLst/>
        </p:spPr>
        <p:txBody>
          <a:bodyPr lIns="0" tIns="0" rIns="0" bIns="0" anchor="ctr"/>
          <a:lstStyle/>
          <a:p>
            <a:pPr>
              <a:defRPr/>
            </a:pPr>
            <a:endParaRPr lang="zh-CN" altLang="en-US" sz="135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95723" y="261934"/>
            <a:ext cx="5378054" cy="400050"/>
          </a:xfrm>
        </p:spPr>
        <p:txBody>
          <a:bodyPr vert="horz" lIns="0" tIns="0" rIns="0" bIns="0" rtlCol="0" anchor="ctr">
            <a:normAutofit fontScale="90000"/>
          </a:bodyPr>
          <a:lstStyle/>
          <a:p>
            <a:pPr>
              <a:spcAft>
                <a:spcPts val="0"/>
              </a:spcAft>
              <a:defRPr/>
            </a:pPr>
            <a:r>
              <a:rPr lang="en-US" altLang="zh-CN" dirty="0">
                <a:latin typeface="微软雅黑" panose="020B0503020204020204" pitchFamily="34" charset="-122"/>
                <a:ea typeface="微软雅黑" panose="020B0503020204020204" pitchFamily="34" charset="-122"/>
              </a:rPr>
              <a:t>3.4.4</a:t>
            </a:r>
            <a:r>
              <a:rPr lang="zh-CN" altLang="en-US" dirty="0">
                <a:latin typeface="微软雅黑" panose="020B0503020204020204" pitchFamily="34" charset="-122"/>
                <a:ea typeface="微软雅黑" panose="020B0503020204020204" pitchFamily="34" charset="-122"/>
              </a:rPr>
              <a:t> 条件组合测试</a:t>
            </a:r>
            <a:endParaRPr lang="en-US" altLang="zh-CN" dirty="0">
              <a:latin typeface="微软雅黑" panose="020B0503020204020204" pitchFamily="34" charset="-122"/>
              <a:ea typeface="微软雅黑" panose="020B0503020204020204" pitchFamily="34" charset="-122"/>
            </a:endParaRPr>
          </a:p>
        </p:txBody>
      </p:sp>
      <p:sp>
        <p:nvSpPr>
          <p:cNvPr id="23555" name="Rectangle 3"/>
          <p:cNvSpPr>
            <a:spLocks noChangeArrowheads="1"/>
          </p:cNvSpPr>
          <p:nvPr/>
        </p:nvSpPr>
        <p:spPr bwMode="auto">
          <a:xfrm>
            <a:off x="588807" y="1063552"/>
            <a:ext cx="7966386" cy="1906905"/>
          </a:xfrm>
          <a:prstGeom prst="rect">
            <a:avLst/>
          </a:prstGeom>
          <a:noFill/>
          <a:ln w="9525">
            <a:noFill/>
            <a:miter lim="800000"/>
          </a:ln>
        </p:spPr>
        <p:txBody>
          <a:bodyPr wrap="square">
            <a:spAutoFit/>
          </a:bodyPr>
          <a:lstStyle/>
          <a:p>
            <a:pPr marL="266700" indent="-266700" eaLnBrk="0" hangingPunct="0">
              <a:lnSpc>
                <a:spcPct val="150000"/>
              </a:lnSpc>
              <a:spcBef>
                <a:spcPts val="1200"/>
              </a:spcBef>
              <a:spcAft>
                <a:spcPts val="0"/>
              </a:spcAft>
              <a:buClr>
                <a:srgbClr val="91AC4E"/>
              </a:buClr>
              <a:buSzPct val="80000"/>
              <a:buFont typeface="Wingdings" panose="05000000000000000000" pitchFamily="2" charset="2"/>
              <a:buChar char="p"/>
            </a:pPr>
            <a:r>
              <a:rPr lang="zh-CN" altLang="en-US" u="sng" dirty="0">
                <a:latin typeface="微软雅黑" panose="020B0503020204020204" pitchFamily="34" charset="-122"/>
                <a:ea typeface="微软雅黑" panose="020B0503020204020204" pitchFamily="34" charset="-122"/>
              </a:rPr>
              <a:t>条件组合覆盖的基本思想是设计足够的测试用例，使得判断中每个条件的所有可能至少出现一次，并且每个判断本身的判定结果也至少出现一次</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66700" indent="-266700" eaLnBrk="0" hangingPunct="0">
              <a:lnSpc>
                <a:spcPct val="150000"/>
              </a:lnSpc>
              <a:spcBef>
                <a:spcPts val="1200"/>
              </a:spcBef>
              <a:buClr>
                <a:srgbClr val="91AC4E"/>
              </a:buClr>
              <a:buSzPct val="8000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它与条件覆盖的差别是它不是简单地要求每个条件都出现“真”与“假”两种结果，而是要求让这些结果的</a:t>
            </a:r>
            <a:r>
              <a:rPr lang="zh-CN" altLang="en-US" b="1" dirty="0">
                <a:latin typeface="微软雅黑" panose="020B0503020204020204" pitchFamily="34" charset="-122"/>
                <a:ea typeface="微软雅黑" panose="020B0503020204020204" pitchFamily="34" charset="-122"/>
              </a:rPr>
              <a:t>所有可能组合都至少出现一次</a:t>
            </a:r>
            <a:endParaRPr lang="en-US" altLang="zh-CN"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1243325" y="2789761"/>
            <a:ext cx="4730452" cy="2251065"/>
            <a:chOff x="1243325" y="2789761"/>
            <a:chExt cx="4730452" cy="2251065"/>
          </a:xfrm>
        </p:grpSpPr>
        <p:sp>
          <p:nvSpPr>
            <p:cNvPr id="2" name="文本框 1"/>
            <p:cNvSpPr txBox="1"/>
            <p:nvPr/>
          </p:nvSpPr>
          <p:spPr>
            <a:xfrm>
              <a:off x="1243325" y="3717206"/>
              <a:ext cx="2106234" cy="415498"/>
            </a:xfrm>
            <a:prstGeom prst="rect">
              <a:avLst/>
            </a:prstGeom>
            <a:noFill/>
          </p:spPr>
          <p:txBody>
            <a:bodyPr wrap="square" rtlCol="0">
              <a:spAutoFit/>
            </a:bodyPr>
            <a:lstStyle/>
            <a:p>
              <a:r>
                <a:rPr kumimoji="1" lang="zh-CN" altLang="en-US" sz="2100" dirty="0"/>
                <a:t>（</a:t>
              </a:r>
              <a:r>
                <a:rPr kumimoji="1" lang="en-US" altLang="zh-CN" sz="2100" dirty="0"/>
                <a:t>a&gt;0 and b&gt;0</a:t>
              </a:r>
              <a:r>
                <a:rPr kumimoji="1" lang="zh-CN" altLang="en-US" sz="2100" dirty="0"/>
                <a:t>）</a:t>
              </a:r>
              <a:r>
                <a:rPr kumimoji="1" lang="en-US" altLang="zh-CN" sz="2100" dirty="0"/>
                <a:t> </a:t>
              </a:r>
              <a:endParaRPr kumimoji="1" lang="zh-CN" altLang="en-US" sz="2100" dirty="0"/>
            </a:p>
          </p:txBody>
        </p:sp>
        <p:sp>
          <p:nvSpPr>
            <p:cNvPr id="3" name="文本框 2"/>
            <p:cNvSpPr txBox="1"/>
            <p:nvPr/>
          </p:nvSpPr>
          <p:spPr>
            <a:xfrm>
              <a:off x="3662211" y="2789761"/>
              <a:ext cx="2311566" cy="2251065"/>
            </a:xfrm>
            <a:prstGeom prst="rect">
              <a:avLst/>
            </a:prstGeom>
            <a:noFill/>
          </p:spPr>
          <p:txBody>
            <a:bodyPr wrap="square" rtlCol="0">
              <a:spAutoFit/>
            </a:bodyPr>
            <a:lstStyle/>
            <a:p>
              <a:pPr>
                <a:lnSpc>
                  <a:spcPct val="150000"/>
                </a:lnSpc>
              </a:pPr>
              <a:r>
                <a:rPr kumimoji="1" lang="en-US" altLang="zh-CN" sz="2400" dirty="0">
                  <a:solidFill>
                    <a:schemeClr val="accent1">
                      <a:lumMod val="75000"/>
                    </a:schemeClr>
                  </a:solidFill>
                </a:rPr>
                <a:t>.T.  .T.    </a:t>
              </a:r>
              <a:r>
                <a:rPr kumimoji="1" lang="en-US" altLang="zh-CN" sz="2400" dirty="0">
                  <a:solidFill>
                    <a:schemeClr val="tx1">
                      <a:lumMod val="65000"/>
                      <a:lumOff val="35000"/>
                    </a:schemeClr>
                  </a:solidFill>
                </a:rPr>
                <a:t>(1, 1)</a:t>
              </a:r>
              <a:endParaRPr kumimoji="1" lang="en-US" altLang="zh-CN" sz="2400" dirty="0">
                <a:solidFill>
                  <a:schemeClr val="tx1">
                    <a:lumMod val="65000"/>
                    <a:lumOff val="35000"/>
                  </a:schemeClr>
                </a:solidFill>
              </a:endParaRPr>
            </a:p>
            <a:p>
              <a:pPr>
                <a:lnSpc>
                  <a:spcPct val="150000"/>
                </a:lnSpc>
              </a:pPr>
              <a:r>
                <a:rPr kumimoji="1" lang="en-US" altLang="zh-CN" sz="2400" dirty="0">
                  <a:solidFill>
                    <a:schemeClr val="accent1">
                      <a:lumMod val="75000"/>
                    </a:schemeClr>
                  </a:solidFill>
                </a:rPr>
                <a:t>.T.  </a:t>
              </a:r>
              <a:r>
                <a:rPr kumimoji="1" lang="en-US" altLang="zh-CN" sz="2400" dirty="0">
                  <a:solidFill>
                    <a:srgbClr val="FF6600"/>
                  </a:solidFill>
                </a:rPr>
                <a:t>.F.    </a:t>
              </a:r>
              <a:r>
                <a:rPr kumimoji="1" lang="en-US" altLang="zh-CN" sz="2400" dirty="0">
                  <a:solidFill>
                    <a:schemeClr val="tx1">
                      <a:lumMod val="65000"/>
                      <a:lumOff val="35000"/>
                    </a:schemeClr>
                  </a:solidFill>
                </a:rPr>
                <a:t>(1, -1)</a:t>
              </a:r>
              <a:endParaRPr kumimoji="1" lang="en-US" altLang="zh-CN" sz="2400" dirty="0">
                <a:solidFill>
                  <a:schemeClr val="tx1">
                    <a:lumMod val="65000"/>
                    <a:lumOff val="35000"/>
                  </a:schemeClr>
                </a:solidFill>
              </a:endParaRPr>
            </a:p>
            <a:p>
              <a:pPr>
                <a:lnSpc>
                  <a:spcPct val="150000"/>
                </a:lnSpc>
              </a:pPr>
              <a:r>
                <a:rPr kumimoji="1" lang="en-US" altLang="zh-CN" sz="2400" dirty="0">
                  <a:solidFill>
                    <a:srgbClr val="FF6600"/>
                  </a:solidFill>
                </a:rPr>
                <a:t>.F.  </a:t>
              </a:r>
              <a:r>
                <a:rPr kumimoji="1" lang="en-US" altLang="zh-CN" sz="2400" dirty="0">
                  <a:solidFill>
                    <a:schemeClr val="accent1">
                      <a:lumMod val="75000"/>
                    </a:schemeClr>
                  </a:solidFill>
                </a:rPr>
                <a:t>.T.    </a:t>
              </a:r>
              <a:r>
                <a:rPr kumimoji="1" lang="en-US" altLang="zh-CN" sz="2400" dirty="0">
                  <a:solidFill>
                    <a:schemeClr val="tx1">
                      <a:lumMod val="65000"/>
                      <a:lumOff val="35000"/>
                    </a:schemeClr>
                  </a:solidFill>
                </a:rPr>
                <a:t>(-1, 1)</a:t>
              </a:r>
              <a:endParaRPr kumimoji="1" lang="en-US" altLang="zh-CN" sz="2400" dirty="0">
                <a:solidFill>
                  <a:schemeClr val="accent1">
                    <a:lumMod val="75000"/>
                  </a:schemeClr>
                </a:solidFill>
              </a:endParaRPr>
            </a:p>
            <a:p>
              <a:pPr>
                <a:lnSpc>
                  <a:spcPct val="150000"/>
                </a:lnSpc>
              </a:pPr>
              <a:r>
                <a:rPr kumimoji="1" lang="en-US" altLang="zh-CN" sz="2400" dirty="0">
                  <a:solidFill>
                    <a:srgbClr val="FF6600"/>
                  </a:solidFill>
                </a:rPr>
                <a:t>.F.  .F.    </a:t>
              </a:r>
              <a:r>
                <a:rPr kumimoji="1" lang="en-US" altLang="zh-CN" sz="2400" dirty="0">
                  <a:solidFill>
                    <a:schemeClr val="tx1">
                      <a:lumMod val="65000"/>
                      <a:lumOff val="35000"/>
                    </a:schemeClr>
                  </a:solidFill>
                </a:rPr>
                <a:t>(-1, -1)</a:t>
              </a:r>
              <a:endParaRPr kumimoji="1" lang="en-US" altLang="zh-CN" sz="2400" dirty="0">
                <a:solidFill>
                  <a:srgbClr val="FF6600"/>
                </a:solidFill>
              </a:endParaRPr>
            </a:p>
          </p:txBody>
        </p:sp>
        <p:sp>
          <p:nvSpPr>
            <p:cNvPr id="4" name="左大括号 3"/>
            <p:cNvSpPr/>
            <p:nvPr/>
          </p:nvSpPr>
          <p:spPr bwMode="auto">
            <a:xfrm>
              <a:off x="3130247" y="3022275"/>
              <a:ext cx="486054" cy="1859292"/>
            </a:xfrm>
            <a:prstGeom prst="leftBrace">
              <a:avLst>
                <a:gd name="adj1" fmla="val 29260"/>
                <a:gd name="adj2" fmla="val 50000"/>
              </a:avLst>
            </a:prstGeom>
            <a:noFill/>
            <a:ln w="28575" cap="flat" cmpd="sng" algn="ctr">
              <a:solidFill>
                <a:srgbClr val="FF6600"/>
              </a:solidFill>
              <a:prstDash val="solid"/>
              <a:round/>
              <a:headEnd type="none" w="med" len="med"/>
              <a:tailEnd type="none" w="med" len="med"/>
            </a:ln>
            <a:effectLst/>
          </p:spPr>
          <p:txBody>
            <a:bodyPr vert="horz" wrap="square" lIns="68580" tIns="34290" rIns="68580" bIns="34290" numCol="1" rtlCol="0" anchor="t" anchorCtr="0" compatLnSpc="1"/>
            <a:lstStyle/>
            <a:p>
              <a:pPr defTabSz="685800" fontAlgn="base">
                <a:spcBef>
                  <a:spcPct val="0"/>
                </a:spcBef>
                <a:spcAft>
                  <a:spcPct val="0"/>
                </a:spcAft>
              </a:pPr>
              <a:endParaRPr lang="zh-CN" altLang="en-US" sz="1350" i="1">
                <a:latin typeface="Arial" panose="020B0604020202020204" pitchFamily="34" charset="0"/>
                <a:ea typeface="宋体" panose="02010600030101010101" pitchFamily="2" charset="-122"/>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501803" y="1433299"/>
          <a:ext cx="5854557" cy="2692974"/>
        </p:xfrm>
        <a:graphic>
          <a:graphicData uri="http://schemas.openxmlformats.org/drawingml/2006/table">
            <a:tbl>
              <a:tblPr/>
              <a:tblGrid>
                <a:gridCol w="2041892"/>
                <a:gridCol w="1496290"/>
                <a:gridCol w="1330037"/>
                <a:gridCol w="986338"/>
              </a:tblGrid>
              <a:tr h="470107">
                <a:tc>
                  <a:txBody>
                    <a:bodyPr/>
                    <a:lstStyle/>
                    <a:p>
                      <a:pPr algn="just">
                        <a:lnSpc>
                          <a:spcPct val="120000"/>
                        </a:lnSpc>
                        <a:spcAft>
                          <a:spcPts val="0"/>
                        </a:spcAft>
                      </a:pPr>
                      <a:r>
                        <a:rPr lang="zh-CN" sz="1400" kern="100" dirty="0">
                          <a:solidFill>
                            <a:srgbClr val="000000"/>
                          </a:solidFill>
                          <a:latin typeface="Arial" panose="020B0604020202020204"/>
                          <a:ea typeface="宋体" panose="02010600030101010101" pitchFamily="2" charset="-122"/>
                          <a:cs typeface="Arial" panose="020B0604020202020204"/>
                        </a:rPr>
                        <a:t>测试用例</a:t>
                      </a:r>
                      <a:endParaRPr lang="zh-CN" sz="1400" kern="100" dirty="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120"/>
                        </a:spcAft>
                      </a:pPr>
                      <a:r>
                        <a:rPr lang="zh-CN" sz="1400" kern="100">
                          <a:solidFill>
                            <a:srgbClr val="000000"/>
                          </a:solidFill>
                          <a:latin typeface="Arial" panose="020B0604020202020204"/>
                          <a:ea typeface="宋体" panose="02010600030101010101" pitchFamily="2" charset="-122"/>
                          <a:cs typeface="Arial" panose="020B0604020202020204"/>
                        </a:rPr>
                        <a:t>覆盖条件</a:t>
                      </a:r>
                      <a:endParaRPr lang="zh-CN" sz="1400" kern="10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120"/>
                        </a:spcAft>
                      </a:pPr>
                      <a:r>
                        <a:rPr lang="zh-CN" sz="1400" kern="100" dirty="0">
                          <a:solidFill>
                            <a:srgbClr val="FF6600"/>
                          </a:solidFill>
                          <a:latin typeface="Arial" panose="020B0604020202020204"/>
                          <a:ea typeface="宋体" panose="02010600030101010101" pitchFamily="2" charset="-122"/>
                          <a:cs typeface="Arial" panose="020B0604020202020204"/>
                        </a:rPr>
                        <a:t>覆盖路径</a:t>
                      </a:r>
                      <a:endParaRPr lang="zh-CN" sz="1400" kern="100" dirty="0">
                        <a:solidFill>
                          <a:srgbClr val="FF6600"/>
                        </a:solidFill>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120"/>
                        </a:spcAft>
                      </a:pPr>
                      <a:r>
                        <a:rPr lang="zh-CN" sz="1400" kern="100" dirty="0">
                          <a:solidFill>
                            <a:srgbClr val="FF6600"/>
                          </a:solidFill>
                          <a:latin typeface="Arial" panose="020B0604020202020204"/>
                          <a:ea typeface="宋体" panose="02010600030101010101" pitchFamily="2" charset="-122"/>
                          <a:cs typeface="Arial" panose="020B0604020202020204"/>
                        </a:rPr>
                        <a:t>覆盖组合</a:t>
                      </a:r>
                      <a:endParaRPr lang="zh-CN" sz="1400" kern="100" dirty="0">
                        <a:solidFill>
                          <a:srgbClr val="FF6600"/>
                        </a:solidFill>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1870">
                <a:tc>
                  <a:txBody>
                    <a:bodyPr/>
                    <a:lstStyle/>
                    <a:p>
                      <a:pPr algn="just">
                        <a:spcAft>
                          <a:spcPts val="120"/>
                        </a:spcAft>
                      </a:pPr>
                      <a:r>
                        <a:rPr lang="zh-CN" sz="1400" kern="100" dirty="0">
                          <a:solidFill>
                            <a:srgbClr val="000000"/>
                          </a:solidFill>
                          <a:latin typeface="Arial" panose="020B0604020202020204"/>
                          <a:ea typeface="宋体" panose="02010600030101010101" pitchFamily="2" charset="-122"/>
                          <a:cs typeface="Arial" panose="020B0604020202020204"/>
                        </a:rPr>
                        <a:t>输入：</a:t>
                      </a:r>
                      <a:r>
                        <a:rPr lang="en-US" sz="1400" kern="100" dirty="0">
                          <a:solidFill>
                            <a:srgbClr val="000000"/>
                          </a:solidFill>
                          <a:latin typeface="Arial" panose="020B0604020202020204"/>
                          <a:ea typeface="宋体" panose="02010600030101010101" pitchFamily="2" charset="-122"/>
                          <a:cs typeface="Times New Roman" panose="02020603050405020304"/>
                        </a:rPr>
                        <a:t>a=2</a:t>
                      </a:r>
                      <a:r>
                        <a:rPr lang="zh-CN" sz="1400" kern="100" dirty="0">
                          <a:solidFill>
                            <a:srgbClr val="000000"/>
                          </a:solidFill>
                          <a:latin typeface="Arial" panose="020B0604020202020204"/>
                          <a:ea typeface="宋体" panose="02010600030101010101" pitchFamily="2" charset="-122"/>
                          <a:cs typeface="Arial" panose="020B0604020202020204"/>
                        </a:rPr>
                        <a:t>，</a:t>
                      </a:r>
                      <a:r>
                        <a:rPr lang="en-US" sz="1400" kern="100" dirty="0">
                          <a:solidFill>
                            <a:srgbClr val="000000"/>
                          </a:solidFill>
                          <a:latin typeface="Arial" panose="020B0604020202020204"/>
                          <a:ea typeface="宋体" panose="02010600030101010101" pitchFamily="2" charset="-122"/>
                          <a:cs typeface="Times New Roman" panose="02020603050405020304"/>
                        </a:rPr>
                        <a:t>b=1</a:t>
                      </a:r>
                      <a:r>
                        <a:rPr lang="zh-CN" sz="1400" kern="100" dirty="0">
                          <a:solidFill>
                            <a:srgbClr val="000000"/>
                          </a:solidFill>
                          <a:latin typeface="Arial" panose="020B0604020202020204"/>
                          <a:ea typeface="宋体" panose="02010600030101010101" pitchFamily="2" charset="-122"/>
                          <a:cs typeface="Arial" panose="020B0604020202020204"/>
                        </a:rPr>
                        <a:t>，</a:t>
                      </a:r>
                      <a:r>
                        <a:rPr lang="en-US" sz="1400" kern="100" dirty="0">
                          <a:solidFill>
                            <a:srgbClr val="000000"/>
                          </a:solidFill>
                          <a:latin typeface="Arial" panose="020B0604020202020204"/>
                          <a:ea typeface="宋体" panose="02010600030101010101" pitchFamily="2" charset="-122"/>
                          <a:cs typeface="Times New Roman" panose="02020603050405020304"/>
                        </a:rPr>
                        <a:t>c=6</a:t>
                      </a:r>
                      <a:endParaRPr lang="zh-CN" sz="1400" kern="100" dirty="0">
                        <a:latin typeface="Times New Roman" panose="02020603050405020304"/>
                        <a:ea typeface="宋体" panose="02010600030101010101" pitchFamily="2" charset="-122"/>
                        <a:cs typeface="Times New Roman" panose="02020603050405020304"/>
                      </a:endParaRPr>
                    </a:p>
                    <a:p>
                      <a:pPr algn="just">
                        <a:spcAft>
                          <a:spcPts val="120"/>
                        </a:spcAft>
                      </a:pPr>
                      <a:r>
                        <a:rPr lang="zh-CN" sz="1400" kern="100" dirty="0">
                          <a:solidFill>
                            <a:srgbClr val="000000"/>
                          </a:solidFill>
                          <a:latin typeface="Arial" panose="020B0604020202020204"/>
                          <a:ea typeface="宋体" panose="02010600030101010101" pitchFamily="2" charset="-122"/>
                          <a:cs typeface="Arial" panose="020B0604020202020204"/>
                        </a:rPr>
                        <a:t>输出：</a:t>
                      </a:r>
                      <a:r>
                        <a:rPr lang="en-US" sz="1400" kern="100" dirty="0">
                          <a:solidFill>
                            <a:srgbClr val="000000"/>
                          </a:solidFill>
                          <a:latin typeface="Arial" panose="020B0604020202020204"/>
                          <a:ea typeface="宋体" panose="02010600030101010101" pitchFamily="2" charset="-122"/>
                          <a:cs typeface="Times New Roman" panose="02020603050405020304"/>
                        </a:rPr>
                        <a:t>a=2</a:t>
                      </a:r>
                      <a:r>
                        <a:rPr lang="zh-CN" sz="1400" kern="100" dirty="0">
                          <a:solidFill>
                            <a:srgbClr val="000000"/>
                          </a:solidFill>
                          <a:latin typeface="Arial" panose="020B0604020202020204"/>
                          <a:ea typeface="宋体" panose="02010600030101010101" pitchFamily="2" charset="-122"/>
                          <a:cs typeface="Arial" panose="020B0604020202020204"/>
                        </a:rPr>
                        <a:t>，</a:t>
                      </a:r>
                      <a:r>
                        <a:rPr lang="en-US" sz="1400" kern="100" dirty="0">
                          <a:solidFill>
                            <a:srgbClr val="000000"/>
                          </a:solidFill>
                          <a:latin typeface="Arial" panose="020B0604020202020204"/>
                          <a:ea typeface="宋体" panose="02010600030101010101" pitchFamily="2" charset="-122"/>
                          <a:cs typeface="Times New Roman" panose="02020603050405020304"/>
                        </a:rPr>
                        <a:t>b=1</a:t>
                      </a:r>
                      <a:r>
                        <a:rPr lang="zh-CN" sz="1400" kern="100" dirty="0">
                          <a:solidFill>
                            <a:srgbClr val="000000"/>
                          </a:solidFill>
                          <a:latin typeface="Arial" panose="020B0604020202020204"/>
                          <a:ea typeface="宋体" panose="02010600030101010101" pitchFamily="2" charset="-122"/>
                          <a:cs typeface="Arial" panose="020B0604020202020204"/>
                        </a:rPr>
                        <a:t>，</a:t>
                      </a:r>
                      <a:r>
                        <a:rPr lang="en-US" sz="1400" kern="100" dirty="0">
                          <a:solidFill>
                            <a:srgbClr val="000000"/>
                          </a:solidFill>
                          <a:latin typeface="Arial" panose="020B0604020202020204"/>
                          <a:ea typeface="宋体" panose="02010600030101010101" pitchFamily="2" charset="-122"/>
                          <a:cs typeface="Times New Roman" panose="02020603050405020304"/>
                        </a:rPr>
                        <a:t>c=5</a:t>
                      </a:r>
                      <a:endParaRPr lang="zh-CN" sz="1400" kern="100" dirty="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a:solidFill>
                            <a:srgbClr val="000000"/>
                          </a:solidFill>
                          <a:latin typeface="Arial" panose="020B0604020202020204"/>
                          <a:ea typeface="宋体" panose="02010600030101010101" pitchFamily="2" charset="-122"/>
                          <a:cs typeface="Times New Roman" panose="02020603050405020304"/>
                        </a:rPr>
                        <a:t>T1</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T2</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T3</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T4</a:t>
                      </a:r>
                      <a:endParaRPr lang="zh-CN" sz="1400" kern="10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120"/>
                        </a:spcAft>
                      </a:pPr>
                      <a:r>
                        <a:rPr lang="en-US" sz="1400" kern="100" dirty="0">
                          <a:solidFill>
                            <a:srgbClr val="000000"/>
                          </a:solidFill>
                          <a:latin typeface="Arial" panose="020B0604020202020204"/>
                          <a:ea typeface="宋体" panose="02010600030101010101" pitchFamily="2" charset="-122"/>
                          <a:cs typeface="Times New Roman" panose="02020603050405020304"/>
                        </a:rPr>
                        <a:t>P1</a:t>
                      </a:r>
                      <a:r>
                        <a:rPr lang="zh-CN" sz="1400" kern="100" dirty="0">
                          <a:solidFill>
                            <a:srgbClr val="000000"/>
                          </a:solidFill>
                          <a:latin typeface="Arial" panose="020B0604020202020204"/>
                          <a:ea typeface="宋体" panose="02010600030101010101" pitchFamily="2" charset="-122"/>
                          <a:cs typeface="Arial" panose="020B0604020202020204"/>
                        </a:rPr>
                        <a:t>（</a:t>
                      </a:r>
                      <a:r>
                        <a:rPr lang="en-US" sz="1400" kern="100" dirty="0">
                          <a:solidFill>
                            <a:srgbClr val="000000"/>
                          </a:solidFill>
                          <a:latin typeface="Arial" panose="020B0604020202020204"/>
                          <a:ea typeface="宋体" panose="02010600030101010101" pitchFamily="2" charset="-122"/>
                          <a:cs typeface="Times New Roman" panose="02020603050405020304"/>
                        </a:rPr>
                        <a:t>1-2-4</a:t>
                      </a:r>
                      <a:r>
                        <a:rPr lang="zh-CN" sz="1400" kern="100" dirty="0">
                          <a:solidFill>
                            <a:srgbClr val="000000"/>
                          </a:solidFill>
                          <a:latin typeface="Arial" panose="020B0604020202020204"/>
                          <a:ea typeface="宋体" panose="02010600030101010101" pitchFamily="2" charset="-122"/>
                          <a:cs typeface="Arial" panose="020B0604020202020204"/>
                        </a:rPr>
                        <a:t>）</a:t>
                      </a:r>
                      <a:endParaRPr lang="zh-CN" sz="1400" kern="100" dirty="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120"/>
                        </a:spcAft>
                      </a:pPr>
                      <a:r>
                        <a:rPr lang="en-US" sz="1400" kern="100">
                          <a:solidFill>
                            <a:srgbClr val="000000"/>
                          </a:solidFill>
                          <a:latin typeface="Arial" panose="020B0604020202020204"/>
                          <a:ea typeface="宋体" panose="02010600030101010101" pitchFamily="2" charset="-122"/>
                          <a:cs typeface="Times New Roman" panose="02020603050405020304"/>
                        </a:rPr>
                        <a:t>1</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5</a:t>
                      </a:r>
                      <a:endParaRPr lang="zh-CN" sz="1400" kern="10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2043">
                <a:tc>
                  <a:txBody>
                    <a:bodyPr/>
                    <a:lstStyle/>
                    <a:p>
                      <a:pPr algn="just">
                        <a:spcAft>
                          <a:spcPts val="120"/>
                        </a:spcAft>
                      </a:pPr>
                      <a:r>
                        <a:rPr lang="zh-CN" sz="1400" kern="100" dirty="0">
                          <a:solidFill>
                            <a:srgbClr val="000000"/>
                          </a:solidFill>
                          <a:latin typeface="Arial" panose="020B0604020202020204"/>
                          <a:ea typeface="宋体" panose="02010600030101010101" pitchFamily="2" charset="-122"/>
                          <a:cs typeface="Arial" panose="020B0604020202020204"/>
                        </a:rPr>
                        <a:t>输入：</a:t>
                      </a:r>
                      <a:r>
                        <a:rPr lang="en-US" altLang="zh-CN" sz="1400" kern="100" dirty="0">
                          <a:solidFill>
                            <a:srgbClr val="000000"/>
                          </a:solidFill>
                          <a:latin typeface="Arial" panose="020B0604020202020204"/>
                          <a:ea typeface="宋体" panose="02010600030101010101" pitchFamily="2" charset="-122"/>
                          <a:cs typeface="Arial" panose="020B0604020202020204"/>
                        </a:rPr>
                        <a:t>(</a:t>
                      </a:r>
                      <a:r>
                        <a:rPr lang="en-US" sz="1400" kern="100" dirty="0" err="1">
                          <a:solidFill>
                            <a:srgbClr val="000000"/>
                          </a:solidFill>
                          <a:latin typeface="Arial" panose="020B0604020202020204"/>
                          <a:ea typeface="宋体" panose="02010600030101010101" pitchFamily="2" charset="-122"/>
                          <a:cs typeface="Times New Roman" panose="02020603050405020304"/>
                        </a:rPr>
                        <a:t>a</a:t>
                      </a:r>
                      <a:r>
                        <a:rPr lang="en-US" altLang="zh-CN" sz="1400" kern="100" dirty="0" err="1">
                          <a:solidFill>
                            <a:srgbClr val="000000"/>
                          </a:solidFill>
                          <a:latin typeface="Arial" panose="020B0604020202020204"/>
                          <a:ea typeface="宋体" panose="02010600030101010101" pitchFamily="2" charset="-122"/>
                          <a:cs typeface="Times New Roman" panose="02020603050405020304"/>
                        </a:rPr>
                        <a:t>,b,c</a:t>
                      </a:r>
                      <a:r>
                        <a:rPr lang="en-US" altLang="zh-CN" sz="1400" kern="100" dirty="0">
                          <a:solidFill>
                            <a:srgbClr val="000000"/>
                          </a:solidFill>
                          <a:latin typeface="Arial" panose="020B0604020202020204"/>
                          <a:ea typeface="宋体" panose="02010600030101010101" pitchFamily="2" charset="-122"/>
                          <a:cs typeface="Times New Roman" panose="02020603050405020304"/>
                        </a:rPr>
                        <a:t>)</a:t>
                      </a:r>
                      <a:r>
                        <a:rPr lang="en-US" sz="1400" kern="100" dirty="0">
                          <a:solidFill>
                            <a:srgbClr val="000000"/>
                          </a:solidFill>
                          <a:latin typeface="Arial" panose="020B0604020202020204"/>
                          <a:ea typeface="宋体" panose="02010600030101010101" pitchFamily="2" charset="-122"/>
                          <a:cs typeface="Times New Roman" panose="02020603050405020304"/>
                        </a:rPr>
                        <a:t>=</a:t>
                      </a:r>
                      <a:r>
                        <a:rPr lang="en-US" altLang="zh-CN" sz="1400" kern="100" dirty="0">
                          <a:solidFill>
                            <a:srgbClr val="000000"/>
                          </a:solidFill>
                          <a:latin typeface="Arial" panose="020B0604020202020204"/>
                          <a:ea typeface="宋体" panose="02010600030101010101" pitchFamily="2" charset="-122"/>
                          <a:cs typeface="Times New Roman" panose="02020603050405020304"/>
                        </a:rPr>
                        <a:t>(</a:t>
                      </a:r>
                      <a:r>
                        <a:rPr lang="en-US" sz="1400" kern="100" dirty="0">
                          <a:solidFill>
                            <a:srgbClr val="000000"/>
                          </a:solidFill>
                          <a:latin typeface="Arial" panose="020B0604020202020204"/>
                          <a:ea typeface="宋体" panose="02010600030101010101" pitchFamily="2" charset="-122"/>
                          <a:cs typeface="Times New Roman" panose="02020603050405020304"/>
                        </a:rPr>
                        <a:t>2</a:t>
                      </a:r>
                      <a:r>
                        <a:rPr lang="en-US" altLang="zh-CN" sz="1400" kern="100" dirty="0">
                          <a:solidFill>
                            <a:srgbClr val="000000"/>
                          </a:solidFill>
                          <a:latin typeface="Arial" panose="020B0604020202020204"/>
                          <a:ea typeface="宋体" panose="02010600030101010101" pitchFamily="2" charset="-122"/>
                          <a:cs typeface="Arial" panose="020B0604020202020204"/>
                        </a:rPr>
                        <a:t>,</a:t>
                      </a:r>
                      <a:r>
                        <a:rPr lang="en-US" sz="1400" kern="100" dirty="0">
                          <a:solidFill>
                            <a:srgbClr val="000000"/>
                          </a:solidFill>
                          <a:latin typeface="Arial" panose="020B0604020202020204"/>
                          <a:ea typeface="宋体" panose="02010600030101010101" pitchFamily="2" charset="-122"/>
                          <a:cs typeface="Times New Roman" panose="02020603050405020304"/>
                        </a:rPr>
                        <a:t>-1</a:t>
                      </a:r>
                      <a:r>
                        <a:rPr lang="en-US" altLang="zh-CN" sz="1400" kern="100" dirty="0">
                          <a:solidFill>
                            <a:srgbClr val="000000"/>
                          </a:solidFill>
                          <a:latin typeface="Arial" panose="020B0604020202020204"/>
                          <a:ea typeface="宋体" panose="02010600030101010101" pitchFamily="2" charset="-122"/>
                          <a:cs typeface="Arial" panose="020B0604020202020204"/>
                        </a:rPr>
                        <a:t>,</a:t>
                      </a:r>
                      <a:r>
                        <a:rPr lang="en-US" sz="1400" kern="100" dirty="0">
                          <a:solidFill>
                            <a:srgbClr val="000000"/>
                          </a:solidFill>
                          <a:latin typeface="Arial" panose="020B0604020202020204"/>
                          <a:ea typeface="宋体" panose="02010600030101010101" pitchFamily="2" charset="-122"/>
                          <a:cs typeface="Times New Roman" panose="02020603050405020304"/>
                        </a:rPr>
                        <a:t>-2</a:t>
                      </a:r>
                      <a:r>
                        <a:rPr lang="en-US" altLang="zh-CN" sz="1400" kern="100" dirty="0">
                          <a:solidFill>
                            <a:srgbClr val="000000"/>
                          </a:solidFill>
                          <a:latin typeface="Arial" panose="020B0604020202020204"/>
                          <a:ea typeface="宋体" panose="02010600030101010101" pitchFamily="2" charset="-122"/>
                          <a:cs typeface="Times New Roman" panose="02020603050405020304"/>
                        </a:rPr>
                        <a:t>)</a:t>
                      </a:r>
                      <a:endParaRPr lang="zh-CN" sz="1400" kern="100" dirty="0">
                        <a:latin typeface="Times New Roman" panose="02020603050405020304"/>
                        <a:ea typeface="宋体" panose="02010600030101010101" pitchFamily="2" charset="-122"/>
                        <a:cs typeface="Times New Roman" panose="02020603050405020304"/>
                      </a:endParaRPr>
                    </a:p>
                    <a:p>
                      <a:pPr algn="just">
                        <a:spcAft>
                          <a:spcPts val="120"/>
                        </a:spcAft>
                      </a:pPr>
                      <a:r>
                        <a:rPr lang="zh-CN" sz="1400" kern="100" dirty="0">
                          <a:solidFill>
                            <a:srgbClr val="000000"/>
                          </a:solidFill>
                          <a:latin typeface="Arial" panose="020B0604020202020204"/>
                          <a:ea typeface="宋体" panose="02010600030101010101" pitchFamily="2" charset="-122"/>
                          <a:cs typeface="Arial" panose="020B0604020202020204"/>
                        </a:rPr>
                        <a:t>输出：</a:t>
                      </a:r>
                      <a:r>
                        <a:rPr lang="en-US" altLang="zh-CN" sz="1400" kern="100" dirty="0">
                          <a:solidFill>
                            <a:srgbClr val="000000"/>
                          </a:solidFill>
                          <a:latin typeface="+mn-lt"/>
                          <a:ea typeface="宋体" panose="02010600030101010101" pitchFamily="2" charset="-122"/>
                          <a:cs typeface="Arial" panose="020B0604020202020204"/>
                        </a:rPr>
                        <a:t>(</a:t>
                      </a:r>
                      <a:r>
                        <a:rPr lang="en-US" altLang="zh-CN" sz="1400" kern="100" dirty="0" err="1">
                          <a:solidFill>
                            <a:srgbClr val="000000"/>
                          </a:solidFill>
                          <a:latin typeface="+mn-lt"/>
                          <a:ea typeface="宋体" panose="02010600030101010101" pitchFamily="2" charset="-122"/>
                          <a:cs typeface="Times New Roman" panose="02020603050405020304"/>
                        </a:rPr>
                        <a:t>a,b,c</a:t>
                      </a:r>
                      <a:r>
                        <a:rPr lang="en-US" altLang="zh-CN" sz="1400" kern="100" dirty="0">
                          <a:solidFill>
                            <a:srgbClr val="000000"/>
                          </a:solidFill>
                          <a:latin typeface="+mn-lt"/>
                          <a:ea typeface="宋体" panose="02010600030101010101" pitchFamily="2" charset="-122"/>
                          <a:cs typeface="Times New Roman" panose="02020603050405020304"/>
                        </a:rPr>
                        <a:t>)=(2</a:t>
                      </a:r>
                      <a:r>
                        <a:rPr lang="en-US" altLang="zh-CN" sz="1400" kern="100" dirty="0">
                          <a:solidFill>
                            <a:srgbClr val="000000"/>
                          </a:solidFill>
                          <a:latin typeface="+mn-lt"/>
                          <a:ea typeface="宋体" panose="02010600030101010101" pitchFamily="2" charset="-122"/>
                          <a:cs typeface="Arial" panose="020B0604020202020204"/>
                        </a:rPr>
                        <a:t>,</a:t>
                      </a:r>
                      <a:r>
                        <a:rPr lang="en-US" altLang="zh-CN" sz="1400" kern="100" dirty="0">
                          <a:solidFill>
                            <a:srgbClr val="000000"/>
                          </a:solidFill>
                          <a:latin typeface="+mn-lt"/>
                          <a:ea typeface="宋体" panose="02010600030101010101" pitchFamily="2" charset="-122"/>
                          <a:cs typeface="Times New Roman" panose="02020603050405020304"/>
                        </a:rPr>
                        <a:t>-1</a:t>
                      </a:r>
                      <a:r>
                        <a:rPr lang="en-US" altLang="zh-CN" sz="1400" kern="100" dirty="0">
                          <a:solidFill>
                            <a:srgbClr val="000000"/>
                          </a:solidFill>
                          <a:latin typeface="+mn-lt"/>
                          <a:ea typeface="宋体" panose="02010600030101010101" pitchFamily="2" charset="-122"/>
                          <a:cs typeface="Arial" panose="020B0604020202020204"/>
                        </a:rPr>
                        <a:t>,</a:t>
                      </a:r>
                      <a:r>
                        <a:rPr lang="en-US" altLang="zh-CN" sz="1400" kern="100" dirty="0">
                          <a:solidFill>
                            <a:srgbClr val="000000"/>
                          </a:solidFill>
                          <a:latin typeface="+mn-lt"/>
                          <a:ea typeface="宋体" panose="02010600030101010101" pitchFamily="2" charset="-122"/>
                          <a:cs typeface="Times New Roman" panose="02020603050405020304"/>
                        </a:rPr>
                        <a:t>-2)</a:t>
                      </a:r>
                      <a:endParaRPr lang="zh-CN" sz="1400" kern="100" dirty="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dirty="0">
                          <a:solidFill>
                            <a:srgbClr val="000000"/>
                          </a:solidFill>
                          <a:latin typeface="Arial" panose="020B0604020202020204"/>
                          <a:ea typeface="宋体" panose="02010600030101010101" pitchFamily="2" charset="-122"/>
                          <a:cs typeface="Times New Roman" panose="02020603050405020304"/>
                        </a:rPr>
                        <a:t>T1</a:t>
                      </a:r>
                      <a:r>
                        <a:rPr lang="zh-CN" sz="1400" kern="100" dirty="0">
                          <a:solidFill>
                            <a:srgbClr val="000000"/>
                          </a:solidFill>
                          <a:latin typeface="Arial" panose="020B0604020202020204"/>
                          <a:ea typeface="宋体" panose="02010600030101010101" pitchFamily="2" charset="-122"/>
                          <a:cs typeface="Arial" panose="020B0604020202020204"/>
                        </a:rPr>
                        <a:t>，</a:t>
                      </a:r>
                      <a:r>
                        <a:rPr lang="en-US" sz="1400" kern="100" dirty="0">
                          <a:solidFill>
                            <a:srgbClr val="000000"/>
                          </a:solidFill>
                          <a:latin typeface="Arial" panose="020B0604020202020204"/>
                          <a:ea typeface="宋体" panose="02010600030101010101" pitchFamily="2" charset="-122"/>
                          <a:cs typeface="Times New Roman" panose="02020603050405020304"/>
                        </a:rPr>
                        <a:t>F2</a:t>
                      </a:r>
                      <a:r>
                        <a:rPr lang="zh-CN" sz="1400" kern="100" dirty="0">
                          <a:solidFill>
                            <a:srgbClr val="000000"/>
                          </a:solidFill>
                          <a:latin typeface="Arial" panose="020B0604020202020204"/>
                          <a:ea typeface="宋体" panose="02010600030101010101" pitchFamily="2" charset="-122"/>
                          <a:cs typeface="Arial" panose="020B0604020202020204"/>
                        </a:rPr>
                        <a:t>，</a:t>
                      </a:r>
                      <a:r>
                        <a:rPr lang="en-US" sz="1400" kern="100" dirty="0">
                          <a:solidFill>
                            <a:srgbClr val="000000"/>
                          </a:solidFill>
                          <a:latin typeface="Arial" panose="020B0604020202020204"/>
                          <a:ea typeface="宋体" panose="02010600030101010101" pitchFamily="2" charset="-122"/>
                          <a:cs typeface="Times New Roman" panose="02020603050405020304"/>
                        </a:rPr>
                        <a:t>T3</a:t>
                      </a:r>
                      <a:r>
                        <a:rPr lang="zh-CN" sz="1400" kern="100" dirty="0">
                          <a:solidFill>
                            <a:srgbClr val="000000"/>
                          </a:solidFill>
                          <a:latin typeface="Arial" panose="020B0604020202020204"/>
                          <a:ea typeface="宋体" panose="02010600030101010101" pitchFamily="2" charset="-122"/>
                          <a:cs typeface="Arial" panose="020B0604020202020204"/>
                        </a:rPr>
                        <a:t>，</a:t>
                      </a:r>
                      <a:r>
                        <a:rPr lang="en-US" sz="1400" kern="100" dirty="0">
                          <a:solidFill>
                            <a:srgbClr val="000000"/>
                          </a:solidFill>
                          <a:latin typeface="Arial" panose="020B0604020202020204"/>
                          <a:ea typeface="宋体" panose="02010600030101010101" pitchFamily="2" charset="-122"/>
                          <a:cs typeface="Times New Roman" panose="02020603050405020304"/>
                        </a:rPr>
                        <a:t>F4</a:t>
                      </a:r>
                      <a:endParaRPr lang="zh-CN" sz="1400" kern="100" dirty="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120"/>
                        </a:spcAft>
                      </a:pPr>
                      <a:r>
                        <a:rPr lang="en-US" sz="1400" kern="100" dirty="0">
                          <a:solidFill>
                            <a:srgbClr val="000000"/>
                          </a:solidFill>
                          <a:latin typeface="Arial" panose="020B0604020202020204"/>
                          <a:ea typeface="宋体" panose="02010600030101010101" pitchFamily="2" charset="-122"/>
                          <a:cs typeface="Times New Roman" panose="02020603050405020304"/>
                        </a:rPr>
                        <a:t>P3</a:t>
                      </a:r>
                      <a:r>
                        <a:rPr lang="zh-CN" sz="1400" kern="100" dirty="0">
                          <a:solidFill>
                            <a:srgbClr val="000000"/>
                          </a:solidFill>
                          <a:latin typeface="Arial" panose="020B0604020202020204"/>
                          <a:ea typeface="宋体" panose="02010600030101010101" pitchFamily="2" charset="-122"/>
                          <a:cs typeface="Arial" panose="020B0604020202020204"/>
                        </a:rPr>
                        <a:t>（</a:t>
                      </a:r>
                      <a:r>
                        <a:rPr lang="en-US" sz="1400" kern="100" dirty="0">
                          <a:solidFill>
                            <a:srgbClr val="000000"/>
                          </a:solidFill>
                          <a:latin typeface="Arial" panose="020B0604020202020204"/>
                          <a:ea typeface="宋体" panose="02010600030101010101" pitchFamily="2" charset="-122"/>
                          <a:cs typeface="Times New Roman" panose="02020603050405020304"/>
                        </a:rPr>
                        <a:t>1-3-4</a:t>
                      </a:r>
                      <a:r>
                        <a:rPr lang="zh-CN" sz="1400" kern="100" dirty="0">
                          <a:solidFill>
                            <a:srgbClr val="000000"/>
                          </a:solidFill>
                          <a:latin typeface="Arial" panose="020B0604020202020204"/>
                          <a:ea typeface="宋体" panose="02010600030101010101" pitchFamily="2" charset="-122"/>
                          <a:cs typeface="Arial" panose="020B0604020202020204"/>
                        </a:rPr>
                        <a:t>）</a:t>
                      </a:r>
                      <a:endParaRPr lang="zh-CN" sz="1400" kern="100" dirty="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120"/>
                        </a:spcAft>
                      </a:pPr>
                      <a:r>
                        <a:rPr lang="en-US" sz="1400" kern="100">
                          <a:solidFill>
                            <a:srgbClr val="000000"/>
                          </a:solidFill>
                          <a:latin typeface="Arial" panose="020B0604020202020204"/>
                          <a:ea typeface="宋体" panose="02010600030101010101" pitchFamily="2" charset="-122"/>
                          <a:cs typeface="Times New Roman" panose="02020603050405020304"/>
                        </a:rPr>
                        <a:t>2</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6</a:t>
                      </a:r>
                      <a:endParaRPr lang="zh-CN" sz="1400" kern="10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4477">
                <a:tc>
                  <a:txBody>
                    <a:bodyPr/>
                    <a:lstStyle/>
                    <a:p>
                      <a:pPr algn="just">
                        <a:spcAft>
                          <a:spcPts val="120"/>
                        </a:spcAft>
                      </a:pPr>
                      <a:r>
                        <a:rPr lang="zh-CN" sz="1400" kern="100" dirty="0">
                          <a:solidFill>
                            <a:srgbClr val="000000"/>
                          </a:solidFill>
                          <a:latin typeface="Arial" panose="020B0604020202020204"/>
                          <a:ea typeface="宋体" panose="02010600030101010101" pitchFamily="2" charset="-122"/>
                          <a:cs typeface="Arial" panose="020B0604020202020204"/>
                        </a:rPr>
                        <a:t>输入：</a:t>
                      </a:r>
                      <a:r>
                        <a:rPr lang="en-US" altLang="zh-CN" sz="1400" kern="100" dirty="0">
                          <a:solidFill>
                            <a:srgbClr val="000000"/>
                          </a:solidFill>
                          <a:latin typeface="+mn-lt"/>
                          <a:ea typeface="宋体" panose="02010600030101010101" pitchFamily="2" charset="-122"/>
                          <a:cs typeface="Arial" panose="020B0604020202020204"/>
                        </a:rPr>
                        <a:t>(</a:t>
                      </a:r>
                      <a:r>
                        <a:rPr lang="en-US" altLang="zh-CN" sz="1400" kern="100" dirty="0" err="1">
                          <a:solidFill>
                            <a:srgbClr val="000000"/>
                          </a:solidFill>
                          <a:latin typeface="+mn-lt"/>
                          <a:ea typeface="宋体" panose="02010600030101010101" pitchFamily="2" charset="-122"/>
                          <a:cs typeface="Times New Roman" panose="02020603050405020304"/>
                        </a:rPr>
                        <a:t>a,b,c</a:t>
                      </a:r>
                      <a:r>
                        <a:rPr lang="en-US" altLang="zh-CN" sz="1400" kern="100" dirty="0">
                          <a:solidFill>
                            <a:srgbClr val="000000"/>
                          </a:solidFill>
                          <a:latin typeface="+mn-lt"/>
                          <a:ea typeface="宋体" panose="02010600030101010101" pitchFamily="2" charset="-122"/>
                          <a:cs typeface="Times New Roman" panose="02020603050405020304"/>
                        </a:rPr>
                        <a:t>)=(-1</a:t>
                      </a:r>
                      <a:r>
                        <a:rPr lang="en-US" altLang="zh-CN" sz="1400" kern="100" dirty="0">
                          <a:solidFill>
                            <a:srgbClr val="000000"/>
                          </a:solidFill>
                          <a:latin typeface="+mn-lt"/>
                          <a:ea typeface="宋体" panose="02010600030101010101" pitchFamily="2" charset="-122"/>
                          <a:cs typeface="Arial" panose="020B0604020202020204"/>
                        </a:rPr>
                        <a:t>,</a:t>
                      </a:r>
                      <a:r>
                        <a:rPr lang="en-US" altLang="zh-CN" sz="1400" kern="100" dirty="0">
                          <a:solidFill>
                            <a:srgbClr val="000000"/>
                          </a:solidFill>
                          <a:latin typeface="+mn-lt"/>
                          <a:ea typeface="宋体" panose="02010600030101010101" pitchFamily="2" charset="-122"/>
                          <a:cs typeface="Times New Roman" panose="02020603050405020304"/>
                        </a:rPr>
                        <a:t>2,3)</a:t>
                      </a:r>
                      <a:r>
                        <a:rPr lang="en-US" sz="1400" kern="100" dirty="0">
                          <a:solidFill>
                            <a:srgbClr val="000000"/>
                          </a:solidFill>
                          <a:latin typeface="Arial" panose="020B0604020202020204"/>
                          <a:ea typeface="宋体" panose="02010600030101010101" pitchFamily="2" charset="-122"/>
                          <a:cs typeface="Times New Roman" panose="02020603050405020304"/>
                        </a:rPr>
                        <a:t> </a:t>
                      </a:r>
                      <a:endParaRPr lang="zh-CN" sz="1400" kern="100" dirty="0">
                        <a:latin typeface="Times New Roman" panose="02020603050405020304"/>
                        <a:ea typeface="宋体" panose="02010600030101010101" pitchFamily="2" charset="-122"/>
                        <a:cs typeface="Times New Roman" panose="02020603050405020304"/>
                      </a:endParaRPr>
                    </a:p>
                    <a:p>
                      <a:pPr algn="just">
                        <a:spcAft>
                          <a:spcPts val="120"/>
                        </a:spcAft>
                      </a:pPr>
                      <a:r>
                        <a:rPr lang="zh-CN" sz="1400" kern="100" dirty="0">
                          <a:solidFill>
                            <a:srgbClr val="000000"/>
                          </a:solidFill>
                          <a:latin typeface="Arial" panose="020B0604020202020204"/>
                          <a:ea typeface="宋体" panose="02010600030101010101" pitchFamily="2" charset="-122"/>
                          <a:cs typeface="Arial" panose="020B0604020202020204"/>
                        </a:rPr>
                        <a:t>输出：</a:t>
                      </a:r>
                      <a:r>
                        <a:rPr lang="en-US" altLang="zh-CN" sz="1400" kern="100" dirty="0">
                          <a:solidFill>
                            <a:srgbClr val="000000"/>
                          </a:solidFill>
                          <a:latin typeface="+mn-lt"/>
                          <a:ea typeface="宋体" panose="02010600030101010101" pitchFamily="2" charset="-122"/>
                          <a:cs typeface="Arial" panose="020B0604020202020204"/>
                        </a:rPr>
                        <a:t>(</a:t>
                      </a:r>
                      <a:r>
                        <a:rPr lang="en-US" altLang="zh-CN" sz="1400" kern="100" dirty="0" err="1">
                          <a:solidFill>
                            <a:srgbClr val="000000"/>
                          </a:solidFill>
                          <a:latin typeface="+mn-lt"/>
                          <a:ea typeface="宋体" panose="02010600030101010101" pitchFamily="2" charset="-122"/>
                          <a:cs typeface="Times New Roman" panose="02020603050405020304"/>
                        </a:rPr>
                        <a:t>a,b,c</a:t>
                      </a:r>
                      <a:r>
                        <a:rPr lang="en-US" altLang="zh-CN" sz="1400" kern="100" dirty="0">
                          <a:solidFill>
                            <a:srgbClr val="000000"/>
                          </a:solidFill>
                          <a:latin typeface="+mn-lt"/>
                          <a:ea typeface="宋体" panose="02010600030101010101" pitchFamily="2" charset="-122"/>
                          <a:cs typeface="Times New Roman" panose="02020603050405020304"/>
                        </a:rPr>
                        <a:t>)=(-1</a:t>
                      </a:r>
                      <a:r>
                        <a:rPr lang="en-US" altLang="zh-CN" sz="1400" kern="100" dirty="0">
                          <a:solidFill>
                            <a:srgbClr val="000000"/>
                          </a:solidFill>
                          <a:latin typeface="+mn-lt"/>
                          <a:ea typeface="宋体" panose="02010600030101010101" pitchFamily="2" charset="-122"/>
                          <a:cs typeface="Arial" panose="020B0604020202020204"/>
                        </a:rPr>
                        <a:t>,</a:t>
                      </a:r>
                      <a:r>
                        <a:rPr lang="en-US" altLang="zh-CN" sz="1400" kern="100" dirty="0">
                          <a:solidFill>
                            <a:srgbClr val="000000"/>
                          </a:solidFill>
                          <a:latin typeface="+mn-lt"/>
                          <a:ea typeface="宋体" panose="02010600030101010101" pitchFamily="2" charset="-122"/>
                          <a:cs typeface="Times New Roman" panose="02020603050405020304"/>
                        </a:rPr>
                        <a:t>2,6) </a:t>
                      </a:r>
                      <a:endParaRPr lang="zh-CN" altLang="zh-CN" sz="1400" kern="100" dirty="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dirty="0">
                          <a:solidFill>
                            <a:srgbClr val="000000"/>
                          </a:solidFill>
                          <a:latin typeface="Arial" panose="020B0604020202020204"/>
                          <a:ea typeface="宋体" panose="02010600030101010101" pitchFamily="2" charset="-122"/>
                          <a:cs typeface="Times New Roman" panose="02020603050405020304"/>
                        </a:rPr>
                        <a:t>F1</a:t>
                      </a:r>
                      <a:r>
                        <a:rPr lang="zh-CN" sz="1400" kern="100" dirty="0">
                          <a:solidFill>
                            <a:srgbClr val="000000"/>
                          </a:solidFill>
                          <a:latin typeface="Arial" panose="020B0604020202020204"/>
                          <a:ea typeface="宋体" panose="02010600030101010101" pitchFamily="2" charset="-122"/>
                          <a:cs typeface="Arial" panose="020B0604020202020204"/>
                        </a:rPr>
                        <a:t>，</a:t>
                      </a:r>
                      <a:r>
                        <a:rPr lang="en-US" sz="1400" kern="100" dirty="0">
                          <a:solidFill>
                            <a:srgbClr val="000000"/>
                          </a:solidFill>
                          <a:latin typeface="Arial" panose="020B0604020202020204"/>
                          <a:ea typeface="宋体" panose="02010600030101010101" pitchFamily="2" charset="-122"/>
                          <a:cs typeface="Times New Roman" panose="02020603050405020304"/>
                        </a:rPr>
                        <a:t>T2</a:t>
                      </a:r>
                      <a:r>
                        <a:rPr lang="zh-CN" sz="1400" kern="100" dirty="0">
                          <a:solidFill>
                            <a:srgbClr val="000000"/>
                          </a:solidFill>
                          <a:latin typeface="Arial" panose="020B0604020202020204"/>
                          <a:ea typeface="宋体" panose="02010600030101010101" pitchFamily="2" charset="-122"/>
                          <a:cs typeface="Arial" panose="020B0604020202020204"/>
                        </a:rPr>
                        <a:t>，</a:t>
                      </a:r>
                      <a:r>
                        <a:rPr lang="en-US" sz="1400" kern="100" dirty="0">
                          <a:solidFill>
                            <a:srgbClr val="000000"/>
                          </a:solidFill>
                          <a:latin typeface="Arial" panose="020B0604020202020204"/>
                          <a:ea typeface="宋体" panose="02010600030101010101" pitchFamily="2" charset="-122"/>
                          <a:cs typeface="Times New Roman" panose="02020603050405020304"/>
                        </a:rPr>
                        <a:t>F3</a:t>
                      </a:r>
                      <a:r>
                        <a:rPr lang="zh-CN" sz="1400" kern="100" dirty="0">
                          <a:solidFill>
                            <a:srgbClr val="000000"/>
                          </a:solidFill>
                          <a:latin typeface="Arial" panose="020B0604020202020204"/>
                          <a:ea typeface="宋体" panose="02010600030101010101" pitchFamily="2" charset="-122"/>
                          <a:cs typeface="Arial" panose="020B0604020202020204"/>
                        </a:rPr>
                        <a:t>，</a:t>
                      </a:r>
                      <a:r>
                        <a:rPr lang="en-US" sz="1400" kern="100" dirty="0">
                          <a:solidFill>
                            <a:srgbClr val="000000"/>
                          </a:solidFill>
                          <a:latin typeface="Arial" panose="020B0604020202020204"/>
                          <a:ea typeface="宋体" panose="02010600030101010101" pitchFamily="2" charset="-122"/>
                          <a:cs typeface="Times New Roman" panose="02020603050405020304"/>
                        </a:rPr>
                        <a:t>T4</a:t>
                      </a:r>
                      <a:endParaRPr lang="zh-CN" sz="1400" kern="100" dirty="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120"/>
                        </a:spcAft>
                      </a:pPr>
                      <a:r>
                        <a:rPr lang="en-US" sz="1400" kern="100" dirty="0">
                          <a:solidFill>
                            <a:srgbClr val="000000"/>
                          </a:solidFill>
                          <a:latin typeface="Arial" panose="020B0604020202020204"/>
                          <a:ea typeface="宋体" panose="02010600030101010101" pitchFamily="2" charset="-122"/>
                          <a:cs typeface="Times New Roman" panose="02020603050405020304"/>
                        </a:rPr>
                        <a:t>P3</a:t>
                      </a:r>
                      <a:r>
                        <a:rPr lang="zh-CN" sz="1400" kern="100" dirty="0">
                          <a:solidFill>
                            <a:srgbClr val="000000"/>
                          </a:solidFill>
                          <a:latin typeface="Arial" panose="020B0604020202020204"/>
                          <a:ea typeface="宋体" panose="02010600030101010101" pitchFamily="2" charset="-122"/>
                          <a:cs typeface="Arial" panose="020B0604020202020204"/>
                        </a:rPr>
                        <a:t>（</a:t>
                      </a:r>
                      <a:r>
                        <a:rPr lang="en-US" sz="1400" kern="100" dirty="0">
                          <a:solidFill>
                            <a:srgbClr val="000000"/>
                          </a:solidFill>
                          <a:latin typeface="Arial" panose="020B0604020202020204"/>
                          <a:ea typeface="宋体" panose="02010600030101010101" pitchFamily="2" charset="-122"/>
                          <a:cs typeface="Times New Roman" panose="02020603050405020304"/>
                        </a:rPr>
                        <a:t>1-3-4</a:t>
                      </a:r>
                      <a:r>
                        <a:rPr lang="zh-CN" sz="1400" kern="100" dirty="0">
                          <a:solidFill>
                            <a:srgbClr val="000000"/>
                          </a:solidFill>
                          <a:latin typeface="Arial" panose="020B0604020202020204"/>
                          <a:ea typeface="宋体" panose="02010600030101010101" pitchFamily="2" charset="-122"/>
                          <a:cs typeface="Arial" panose="020B0604020202020204"/>
                        </a:rPr>
                        <a:t>）</a:t>
                      </a:r>
                      <a:endParaRPr lang="zh-CN" sz="1400" kern="100" dirty="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120"/>
                        </a:spcAft>
                      </a:pPr>
                      <a:r>
                        <a:rPr lang="en-US" sz="1400" kern="100">
                          <a:solidFill>
                            <a:srgbClr val="000000"/>
                          </a:solidFill>
                          <a:latin typeface="Arial" panose="020B0604020202020204"/>
                          <a:ea typeface="宋体" panose="02010600030101010101" pitchFamily="2" charset="-122"/>
                          <a:cs typeface="Times New Roman" panose="02020603050405020304"/>
                        </a:rPr>
                        <a:t>3</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7</a:t>
                      </a:r>
                      <a:endParaRPr lang="zh-CN" sz="1400" kern="10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4477">
                <a:tc>
                  <a:txBody>
                    <a:bodyPr/>
                    <a:lstStyle/>
                    <a:p>
                      <a:pPr marL="0" marR="0" indent="0" algn="just" defTabSz="914400" rtl="0" eaLnBrk="1" fontAlgn="auto" latinLnBrk="0" hangingPunct="1">
                        <a:lnSpc>
                          <a:spcPct val="100000"/>
                        </a:lnSpc>
                        <a:spcBef>
                          <a:spcPts val="0"/>
                        </a:spcBef>
                        <a:spcAft>
                          <a:spcPts val="120"/>
                        </a:spcAft>
                        <a:buClrTx/>
                        <a:buSzTx/>
                        <a:buFontTx/>
                        <a:buNone/>
                        <a:defRPr/>
                      </a:pPr>
                      <a:r>
                        <a:rPr lang="zh-CN" sz="1400" kern="100" dirty="0">
                          <a:solidFill>
                            <a:srgbClr val="000000"/>
                          </a:solidFill>
                          <a:latin typeface="Arial" panose="020B0604020202020204"/>
                          <a:ea typeface="宋体" panose="02010600030101010101" pitchFamily="2" charset="-122"/>
                          <a:cs typeface="Arial" panose="020B0604020202020204"/>
                        </a:rPr>
                        <a:t>输入：</a:t>
                      </a:r>
                      <a:r>
                        <a:rPr lang="en-US" altLang="zh-CN" sz="1400" kern="100" dirty="0">
                          <a:solidFill>
                            <a:srgbClr val="000000"/>
                          </a:solidFill>
                          <a:latin typeface="+mn-lt"/>
                          <a:ea typeface="宋体" panose="02010600030101010101" pitchFamily="2" charset="-122"/>
                          <a:cs typeface="Arial" panose="020B0604020202020204"/>
                        </a:rPr>
                        <a:t>(</a:t>
                      </a:r>
                      <a:r>
                        <a:rPr lang="en-US" altLang="zh-CN" sz="1400" kern="100" dirty="0" err="1">
                          <a:solidFill>
                            <a:srgbClr val="000000"/>
                          </a:solidFill>
                          <a:latin typeface="+mn-lt"/>
                          <a:ea typeface="宋体" panose="02010600030101010101" pitchFamily="2" charset="-122"/>
                          <a:cs typeface="Times New Roman" panose="02020603050405020304"/>
                        </a:rPr>
                        <a:t>a,b,c</a:t>
                      </a:r>
                      <a:r>
                        <a:rPr lang="en-US" altLang="zh-CN" sz="1400" kern="100" dirty="0">
                          <a:solidFill>
                            <a:srgbClr val="000000"/>
                          </a:solidFill>
                          <a:latin typeface="+mn-lt"/>
                          <a:ea typeface="宋体" panose="02010600030101010101" pitchFamily="2" charset="-122"/>
                          <a:cs typeface="Times New Roman" panose="02020603050405020304"/>
                        </a:rPr>
                        <a:t>)=(-1</a:t>
                      </a:r>
                      <a:r>
                        <a:rPr lang="en-US" altLang="zh-CN" sz="1400" kern="100" dirty="0">
                          <a:solidFill>
                            <a:srgbClr val="000000"/>
                          </a:solidFill>
                          <a:latin typeface="+mn-lt"/>
                          <a:ea typeface="宋体" panose="02010600030101010101" pitchFamily="2" charset="-122"/>
                          <a:cs typeface="Arial" panose="020B0604020202020204"/>
                        </a:rPr>
                        <a:t>,-</a:t>
                      </a:r>
                      <a:r>
                        <a:rPr lang="en-US" altLang="zh-CN" sz="1400" kern="100" dirty="0">
                          <a:solidFill>
                            <a:srgbClr val="000000"/>
                          </a:solidFill>
                          <a:latin typeface="+mn-lt"/>
                          <a:ea typeface="宋体" panose="02010600030101010101" pitchFamily="2" charset="-122"/>
                          <a:cs typeface="Times New Roman" panose="02020603050405020304"/>
                        </a:rPr>
                        <a:t>2,-3) </a:t>
                      </a:r>
                      <a:endParaRPr lang="zh-CN" sz="1400" kern="100" dirty="0">
                        <a:latin typeface="Times New Roman" panose="02020603050405020304"/>
                        <a:ea typeface="宋体" panose="02010600030101010101" pitchFamily="2" charset="-122"/>
                        <a:cs typeface="Times New Roman" panose="02020603050405020304"/>
                      </a:endParaRPr>
                    </a:p>
                    <a:p>
                      <a:pPr marL="0" marR="0" indent="0" algn="just" defTabSz="914400" rtl="0" eaLnBrk="1" fontAlgn="auto" latinLnBrk="0" hangingPunct="1">
                        <a:lnSpc>
                          <a:spcPct val="100000"/>
                        </a:lnSpc>
                        <a:spcBef>
                          <a:spcPts val="0"/>
                        </a:spcBef>
                        <a:spcAft>
                          <a:spcPts val="120"/>
                        </a:spcAft>
                        <a:buClrTx/>
                        <a:buSzTx/>
                        <a:buFontTx/>
                        <a:buNone/>
                        <a:defRPr/>
                      </a:pPr>
                      <a:r>
                        <a:rPr lang="zh-CN" sz="1400" kern="100" dirty="0">
                          <a:solidFill>
                            <a:srgbClr val="000000"/>
                          </a:solidFill>
                          <a:latin typeface="Arial" panose="020B0604020202020204"/>
                          <a:ea typeface="宋体" panose="02010600030101010101" pitchFamily="2" charset="-122"/>
                          <a:cs typeface="Arial" panose="020B0604020202020204"/>
                        </a:rPr>
                        <a:t>输出：</a:t>
                      </a:r>
                      <a:r>
                        <a:rPr lang="en-US" altLang="zh-CN" sz="1400" kern="100" dirty="0">
                          <a:solidFill>
                            <a:srgbClr val="000000"/>
                          </a:solidFill>
                          <a:latin typeface="+mn-lt"/>
                          <a:ea typeface="宋体" panose="02010600030101010101" pitchFamily="2" charset="-122"/>
                          <a:cs typeface="Arial" panose="020B0604020202020204"/>
                        </a:rPr>
                        <a:t>(</a:t>
                      </a:r>
                      <a:r>
                        <a:rPr lang="en-US" altLang="zh-CN" sz="1400" kern="100" dirty="0" err="1">
                          <a:solidFill>
                            <a:srgbClr val="000000"/>
                          </a:solidFill>
                          <a:latin typeface="+mn-lt"/>
                          <a:ea typeface="宋体" panose="02010600030101010101" pitchFamily="2" charset="-122"/>
                          <a:cs typeface="Times New Roman" panose="02020603050405020304"/>
                        </a:rPr>
                        <a:t>a,b,c</a:t>
                      </a:r>
                      <a:r>
                        <a:rPr lang="en-US" altLang="zh-CN" sz="1400" kern="100" dirty="0">
                          <a:solidFill>
                            <a:srgbClr val="000000"/>
                          </a:solidFill>
                          <a:latin typeface="+mn-lt"/>
                          <a:ea typeface="宋体" panose="02010600030101010101" pitchFamily="2" charset="-122"/>
                          <a:cs typeface="Times New Roman" panose="02020603050405020304"/>
                        </a:rPr>
                        <a:t>)=(-1</a:t>
                      </a:r>
                      <a:r>
                        <a:rPr lang="en-US" altLang="zh-CN" sz="1400" kern="100" dirty="0">
                          <a:solidFill>
                            <a:srgbClr val="000000"/>
                          </a:solidFill>
                          <a:latin typeface="+mn-lt"/>
                          <a:ea typeface="宋体" panose="02010600030101010101" pitchFamily="2" charset="-122"/>
                          <a:cs typeface="Arial" panose="020B0604020202020204"/>
                        </a:rPr>
                        <a:t>,-</a:t>
                      </a:r>
                      <a:r>
                        <a:rPr lang="en-US" altLang="zh-CN" sz="1400" kern="100" dirty="0">
                          <a:solidFill>
                            <a:srgbClr val="000000"/>
                          </a:solidFill>
                          <a:latin typeface="+mn-lt"/>
                          <a:ea typeface="宋体" panose="02010600030101010101" pitchFamily="2" charset="-122"/>
                          <a:cs typeface="Times New Roman" panose="02020603050405020304"/>
                        </a:rPr>
                        <a:t>2,-5) </a:t>
                      </a:r>
                      <a:endParaRPr lang="zh-CN" altLang="zh-CN" sz="1400" kern="100" dirty="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a:solidFill>
                            <a:srgbClr val="000000"/>
                          </a:solidFill>
                          <a:latin typeface="Arial" panose="020B0604020202020204"/>
                          <a:ea typeface="宋体" panose="02010600030101010101" pitchFamily="2" charset="-122"/>
                          <a:cs typeface="Times New Roman" panose="02020603050405020304"/>
                        </a:rPr>
                        <a:t>F1</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F2</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F3</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F4</a:t>
                      </a:r>
                      <a:endParaRPr lang="zh-CN" sz="1400" kern="10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120"/>
                        </a:spcAft>
                      </a:pPr>
                      <a:r>
                        <a:rPr lang="en-US" sz="1400" kern="100" dirty="0">
                          <a:solidFill>
                            <a:srgbClr val="000000"/>
                          </a:solidFill>
                          <a:latin typeface="Arial" panose="020B0604020202020204"/>
                          <a:ea typeface="宋体" panose="02010600030101010101" pitchFamily="2" charset="-122"/>
                          <a:cs typeface="Times New Roman" panose="02020603050405020304"/>
                        </a:rPr>
                        <a:t>P4</a:t>
                      </a:r>
                      <a:r>
                        <a:rPr lang="zh-CN" sz="1400" kern="100" dirty="0">
                          <a:solidFill>
                            <a:srgbClr val="000000"/>
                          </a:solidFill>
                          <a:latin typeface="Arial" panose="020B0604020202020204"/>
                          <a:ea typeface="宋体" panose="02010600030101010101" pitchFamily="2" charset="-122"/>
                          <a:cs typeface="Arial" panose="020B0604020202020204"/>
                        </a:rPr>
                        <a:t>（</a:t>
                      </a:r>
                      <a:r>
                        <a:rPr lang="en-US" sz="1400" kern="100" dirty="0">
                          <a:solidFill>
                            <a:srgbClr val="000000"/>
                          </a:solidFill>
                          <a:latin typeface="Arial" panose="020B0604020202020204"/>
                          <a:ea typeface="宋体" panose="02010600030101010101" pitchFamily="2" charset="-122"/>
                          <a:cs typeface="Times New Roman" panose="02020603050405020304"/>
                        </a:rPr>
                        <a:t>1-3-5</a:t>
                      </a:r>
                      <a:r>
                        <a:rPr lang="zh-CN" sz="1400" kern="100" dirty="0">
                          <a:solidFill>
                            <a:srgbClr val="000000"/>
                          </a:solidFill>
                          <a:latin typeface="Arial" panose="020B0604020202020204"/>
                          <a:ea typeface="宋体" panose="02010600030101010101" pitchFamily="2" charset="-122"/>
                          <a:cs typeface="Arial" panose="020B0604020202020204"/>
                        </a:rPr>
                        <a:t>）</a:t>
                      </a:r>
                      <a:endParaRPr lang="zh-CN" sz="1400" kern="100" dirty="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120"/>
                        </a:spcAft>
                      </a:pPr>
                      <a:r>
                        <a:rPr lang="en-US" sz="1400" kern="100" dirty="0">
                          <a:solidFill>
                            <a:srgbClr val="000000"/>
                          </a:solidFill>
                          <a:latin typeface="Arial" panose="020B0604020202020204"/>
                          <a:ea typeface="宋体" panose="02010600030101010101" pitchFamily="2" charset="-122"/>
                          <a:cs typeface="Times New Roman" panose="02020603050405020304"/>
                        </a:rPr>
                        <a:t>4</a:t>
                      </a:r>
                      <a:r>
                        <a:rPr lang="zh-CN" sz="1400" kern="100" dirty="0">
                          <a:solidFill>
                            <a:srgbClr val="000000"/>
                          </a:solidFill>
                          <a:latin typeface="Arial" panose="020B0604020202020204"/>
                          <a:ea typeface="宋体" panose="02010600030101010101" pitchFamily="2" charset="-122"/>
                          <a:cs typeface="Arial" panose="020B0604020202020204"/>
                        </a:rPr>
                        <a:t>，</a:t>
                      </a:r>
                      <a:r>
                        <a:rPr lang="en-US" sz="1400" kern="100" dirty="0">
                          <a:solidFill>
                            <a:srgbClr val="000000"/>
                          </a:solidFill>
                          <a:latin typeface="Arial" panose="020B0604020202020204"/>
                          <a:ea typeface="宋体" panose="02010600030101010101" pitchFamily="2" charset="-122"/>
                          <a:cs typeface="Times New Roman" panose="02020603050405020304"/>
                        </a:rPr>
                        <a:t>8</a:t>
                      </a:r>
                      <a:endParaRPr lang="zh-CN" sz="1400" kern="100" dirty="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Rounded Rectangle 4"/>
          <p:cNvSpPr/>
          <p:nvPr/>
        </p:nvSpPr>
        <p:spPr bwMode="auto">
          <a:xfrm>
            <a:off x="4149229" y="1433299"/>
            <a:ext cx="1040606" cy="2606672"/>
          </a:xfrm>
          <a:prstGeom prst="roundRect">
            <a:avLst/>
          </a:prstGeom>
          <a:solidFill>
            <a:srgbClr val="FFFBBF">
              <a:alpha val="50000"/>
            </a:srgbClr>
          </a:solidFill>
          <a:ln w="9525" cap="flat" cmpd="sng" algn="ctr">
            <a:solidFill>
              <a:schemeClr val="accent1"/>
            </a:solidFill>
            <a:prstDash val="dash"/>
            <a:round/>
            <a:headEnd type="none" w="med" len="med"/>
            <a:tailEnd type="none" w="med" len="med"/>
          </a:ln>
          <a:effectLst/>
        </p:spPr>
        <p:txBody>
          <a:bodyPr lIns="0" tIns="0" rIns="0" bIns="0" anchor="ctr"/>
          <a:lstStyle/>
          <a:p>
            <a:pPr>
              <a:defRPr/>
            </a:pPr>
            <a:endParaRPr lang="zh-CN" altLang="en-US" sz="1350">
              <a:latin typeface="Arial" panose="020B0604020202020204" pitchFamily="34" charset="0"/>
            </a:endParaRPr>
          </a:p>
        </p:txBody>
      </p:sp>
      <p:sp>
        <p:nvSpPr>
          <p:cNvPr id="25603" name="Title 1"/>
          <p:cNvSpPr>
            <a:spLocks noGrp="1"/>
          </p:cNvSpPr>
          <p:nvPr>
            <p:ph type="title"/>
          </p:nvPr>
        </p:nvSpPr>
        <p:spPr/>
        <p:txBody>
          <a:bodyPr/>
          <a:lstStyle/>
          <a:p>
            <a:pPr>
              <a:spcAft>
                <a:spcPts val="0"/>
              </a:spcAft>
              <a:defRPr/>
            </a:pPr>
            <a:r>
              <a:rPr lang="zh-CN" altLang="en-US" dirty="0">
                <a:latin typeface="微软雅黑" panose="020B0503020204020204" pitchFamily="34" charset="-122"/>
                <a:ea typeface="微软雅黑" panose="020B0503020204020204" pitchFamily="34" charset="-122"/>
              </a:rPr>
              <a:t>组合覆盖 </a:t>
            </a:r>
            <a:r>
              <a:rPr lang="en-US" altLang="zh-CN" dirty="0">
                <a:latin typeface="微软雅黑" panose="020B0503020204020204" pitchFamily="34" charset="-122"/>
                <a:ea typeface="微软雅黑" panose="020B0503020204020204" pitchFamily="34" charset="-122"/>
              </a:rPr>
              <a:t>vs </a:t>
            </a:r>
            <a:r>
              <a:rPr lang="zh-CN" altLang="en-US" dirty="0">
                <a:latin typeface="微软雅黑" panose="020B0503020204020204" pitchFamily="34" charset="-122"/>
                <a:ea typeface="微软雅黑" panose="020B0503020204020204" pitchFamily="34" charset="-122"/>
              </a:rPr>
              <a:t>路径覆盖</a:t>
            </a:r>
            <a:endParaRPr lang="zh-CN" altLang="en-US" dirty="0">
              <a:latin typeface="微软雅黑" panose="020B0503020204020204" pitchFamily="34" charset="-122"/>
              <a:ea typeface="微软雅黑" panose="020B0503020204020204" pitchFamily="34" charset="-122"/>
            </a:endParaRPr>
          </a:p>
        </p:txBody>
      </p:sp>
      <p:sp>
        <p:nvSpPr>
          <p:cNvPr id="25636" name="Rounded Rectangle 6"/>
          <p:cNvSpPr>
            <a:spLocks noChangeArrowheads="1"/>
          </p:cNvSpPr>
          <p:nvPr/>
        </p:nvSpPr>
        <p:spPr bwMode="auto">
          <a:xfrm>
            <a:off x="5446504" y="1709058"/>
            <a:ext cx="785963" cy="2330914"/>
          </a:xfrm>
          <a:prstGeom prst="roundRect">
            <a:avLst>
              <a:gd name="adj" fmla="val 16667"/>
            </a:avLst>
          </a:prstGeom>
          <a:noFill/>
          <a:ln w="9525" algn="ctr">
            <a:solidFill>
              <a:srgbClr val="FF6600"/>
            </a:solidFill>
            <a:prstDash val="dash"/>
            <a:round/>
          </a:ln>
        </p:spPr>
        <p:txBody>
          <a:bodyPr lIns="0" tIns="0" rIns="0" bIns="0" anchor="ctr"/>
          <a:lstStyle/>
          <a:p>
            <a:endParaRPr lang="zh-CN" altLang="en-US" sz="1350"/>
          </a:p>
        </p:txBody>
      </p:sp>
      <p:sp>
        <p:nvSpPr>
          <p:cNvPr id="25637" name="TextBox 7"/>
          <p:cNvSpPr txBox="1">
            <a:spLocks noChangeArrowheads="1"/>
          </p:cNvSpPr>
          <p:nvPr/>
        </p:nvSpPr>
        <p:spPr bwMode="auto">
          <a:xfrm>
            <a:off x="1406133" y="4498429"/>
            <a:ext cx="5339953" cy="368300"/>
          </a:xfrm>
          <a:prstGeom prst="rect">
            <a:avLst/>
          </a:prstGeom>
          <a:noFill/>
          <a:ln w="9525">
            <a:noFill/>
            <a:miter lim="800000"/>
          </a:ln>
        </p:spPr>
        <p:txBody>
          <a:bodyPr>
            <a:spAutoFit/>
          </a:bodyPr>
          <a:lstStyle/>
          <a:p>
            <a:pPr>
              <a:spcAft>
                <a:spcPts val="0"/>
              </a:spcAft>
            </a:pPr>
            <a:r>
              <a:rPr lang="zh-CN" altLang="en-US" dirty="0">
                <a:solidFill>
                  <a:srgbClr val="C00000"/>
                </a:solidFill>
              </a:rPr>
              <a:t>覆盖了所有组合，但覆盖路径有限，</a:t>
            </a:r>
            <a:r>
              <a:rPr lang="en-US" altLang="zh-CN" dirty="0">
                <a:solidFill>
                  <a:srgbClr val="C00000"/>
                </a:solidFill>
              </a:rPr>
              <a:t>1-2-5 </a:t>
            </a:r>
            <a:r>
              <a:rPr lang="zh-CN" altLang="en-US" dirty="0">
                <a:solidFill>
                  <a:srgbClr val="C00000"/>
                </a:solidFill>
              </a:rPr>
              <a:t>没被覆盖</a:t>
            </a:r>
            <a:endParaRPr lang="zh-CN" altLang="en-US" dirty="0">
              <a:solidFill>
                <a:srgbClr val="C00000"/>
              </a:solidFill>
            </a:endParaRPr>
          </a:p>
        </p:txBody>
      </p:sp>
      <p:pic>
        <p:nvPicPr>
          <p:cNvPr id="7" name="Picture 2" descr="WhiteBoxTestCase1"/>
          <p:cNvPicPr>
            <a:picLocks noChangeAspect="1" noChangeArrowheads="1"/>
          </p:cNvPicPr>
          <p:nvPr/>
        </p:nvPicPr>
        <p:blipFill>
          <a:blip r:embed="rId1" cstate="print"/>
          <a:srcRect/>
          <a:stretch>
            <a:fillRect/>
          </a:stretch>
        </p:blipFill>
        <p:spPr bwMode="auto">
          <a:xfrm>
            <a:off x="6613029" y="832328"/>
            <a:ext cx="2233244" cy="3293945"/>
          </a:xfrm>
          <a:prstGeom prst="rect">
            <a:avLst/>
          </a:prstGeom>
          <a:noFill/>
          <a:ln w="9525">
            <a:noFill/>
            <a:miter lim="800000"/>
            <a:headEnd/>
            <a:tailEnd/>
          </a:ln>
        </p:spPr>
      </p:pic>
      <p:grpSp>
        <p:nvGrpSpPr>
          <p:cNvPr id="2" name="组合 1"/>
          <p:cNvGrpSpPr/>
          <p:nvPr/>
        </p:nvGrpSpPr>
        <p:grpSpPr>
          <a:xfrm>
            <a:off x="7024853" y="752374"/>
            <a:ext cx="1630044" cy="2848262"/>
            <a:chOff x="1208407" y="1329110"/>
            <a:chExt cx="1630044" cy="2848262"/>
          </a:xfrm>
        </p:grpSpPr>
        <p:cxnSp>
          <p:nvCxnSpPr>
            <p:cNvPr id="3" name="肘形连接符 2"/>
            <p:cNvCxnSpPr/>
            <p:nvPr/>
          </p:nvCxnSpPr>
          <p:spPr>
            <a:xfrm rot="5400000">
              <a:off x="765808" y="1804278"/>
              <a:ext cx="963035" cy="12700"/>
            </a:xfrm>
            <a:prstGeom prst="bentConnector3">
              <a:avLst/>
            </a:prstGeom>
            <a:ln w="28575">
              <a:solidFill>
                <a:schemeClr val="accent2">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肘形连接符 3"/>
            <p:cNvCxnSpPr/>
            <p:nvPr/>
          </p:nvCxnSpPr>
          <p:spPr>
            <a:xfrm>
              <a:off x="1253676" y="2285796"/>
              <a:ext cx="1578429" cy="12700"/>
            </a:xfrm>
            <a:prstGeom prst="bentConnector3">
              <a:avLst/>
            </a:prstGeom>
            <a:ln w="28575">
              <a:solidFill>
                <a:schemeClr val="accent2">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肘形连接符 7"/>
            <p:cNvCxnSpPr/>
            <p:nvPr/>
          </p:nvCxnSpPr>
          <p:spPr>
            <a:xfrm rot="5400000">
              <a:off x="2548854" y="2562691"/>
              <a:ext cx="566493" cy="12700"/>
            </a:xfrm>
            <a:prstGeom prst="bentConnector3">
              <a:avLst/>
            </a:prstGeom>
            <a:ln w="28575">
              <a:solidFill>
                <a:schemeClr val="accent2">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肘形连接符 8"/>
            <p:cNvCxnSpPr/>
            <p:nvPr/>
          </p:nvCxnSpPr>
          <p:spPr>
            <a:xfrm>
              <a:off x="1208407" y="2834594"/>
              <a:ext cx="1572079" cy="12700"/>
            </a:xfrm>
            <a:prstGeom prst="bentConnector3">
              <a:avLst/>
            </a:prstGeom>
            <a:ln w="28575">
              <a:solidFill>
                <a:schemeClr val="accent2">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肘形连接符 9"/>
            <p:cNvCxnSpPr/>
            <p:nvPr/>
          </p:nvCxnSpPr>
          <p:spPr>
            <a:xfrm rot="5400000" flipH="1" flipV="1">
              <a:off x="566410" y="3509157"/>
              <a:ext cx="1336427" cy="3"/>
            </a:xfrm>
            <a:prstGeom prst="bentConnector3">
              <a:avLst/>
            </a:prstGeom>
            <a:ln w="28575">
              <a:solidFill>
                <a:schemeClr val="accent2">
                  <a:lumMod val="75000"/>
                </a:schemeClr>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37"/>
                                        </p:tgtEl>
                                        <p:attrNameLst>
                                          <p:attrName>style.visibility</p:attrName>
                                        </p:attrNameLst>
                                      </p:cBhvr>
                                      <p:to>
                                        <p:strVal val="visible"/>
                                      </p:to>
                                    </p:set>
                                    <p:anim calcmode="lin" valueType="num">
                                      <p:cBhvr additive="base">
                                        <p:cTn id="7" dur="500" fill="hold"/>
                                        <p:tgtEl>
                                          <p:spTgt spid="25637"/>
                                        </p:tgtEl>
                                        <p:attrNameLst>
                                          <p:attrName>ppt_x</p:attrName>
                                        </p:attrNameLst>
                                      </p:cBhvr>
                                      <p:tavLst>
                                        <p:tav tm="0">
                                          <p:val>
                                            <p:strVal val="#ppt_x"/>
                                          </p:val>
                                        </p:tav>
                                        <p:tav tm="100000">
                                          <p:val>
                                            <p:strVal val="#ppt_x"/>
                                          </p:val>
                                        </p:tav>
                                      </p:tavLst>
                                    </p:anim>
                                    <p:anim calcmode="lin" valueType="num">
                                      <p:cBhvr additive="base">
                                        <p:cTn id="8" dur="500" fill="hold"/>
                                        <p:tgtEl>
                                          <p:spTgt spid="2563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ppt_y</p:attrName>
                                        </p:attrNameLst>
                                      </p:cBhvr>
                                      <p:tavLst>
                                        <p:tav tm="0">
                                          <p:val>
                                            <p:strVal val="#ppt_y-#ppt_h*1.125000"/>
                                          </p:val>
                                        </p:tav>
                                        <p:tav tm="100000">
                                          <p:val>
                                            <p:strVal val="#ppt_y"/>
                                          </p:val>
                                        </p:tav>
                                      </p:tavLst>
                                    </p:anim>
                                    <p:animEffect transition="in" filter="wipe(down)">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3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2903" y="106138"/>
            <a:ext cx="5829300" cy="594066"/>
          </a:xfrm>
        </p:spPr>
        <p:txBody>
          <a:bodyPr>
            <a:normAutofit/>
          </a:bodyPr>
          <a:lstStyle/>
          <a:p>
            <a:pPr>
              <a:spcAft>
                <a:spcPts val="0"/>
              </a:spcAft>
              <a:defRPr/>
            </a:pPr>
            <a:r>
              <a:rPr lang="zh-CN" altLang="en-US" dirty="0">
                <a:latin typeface="微软雅黑" panose="020B0503020204020204" pitchFamily="34" charset="-122"/>
                <a:ea typeface="微软雅黑" panose="020B0503020204020204" pitchFamily="34" charset="-122"/>
              </a:rPr>
              <a:t>问题</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1023536" y="1084413"/>
            <a:ext cx="4725525" cy="918102"/>
          </a:xfrm>
        </p:spPr>
        <p:txBody>
          <a:bodyPr/>
          <a:lstStyle/>
          <a:p>
            <a:pPr marL="266700" indent="-266700" eaLnBrk="0" hangingPunct="0">
              <a:spcBef>
                <a:spcPct val="0"/>
              </a:spcBef>
              <a:spcAft>
                <a:spcPts val="0"/>
              </a:spcAft>
              <a:buClr>
                <a:srgbClr val="91AC4E"/>
              </a:buClr>
              <a:buSzPct val="80000"/>
              <a:buFont typeface="Wingdings" panose="05000000000000000000" pitchFamily="2" charset="2"/>
              <a:buChar char="p"/>
              <a:defRPr/>
            </a:pPr>
            <a:r>
              <a:rPr lang="zh-CN" altLang="en-US" sz="1800" b="1" dirty="0">
                <a:solidFill>
                  <a:srgbClr val="FF6600"/>
                </a:solidFill>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条件组合效率不高，有些测试是不必要的</a:t>
            </a:r>
            <a:endParaRPr lang="en-US" altLang="zh-CN" sz="1800" b="1" dirty="0">
              <a:solidFill>
                <a:srgbClr val="FF6600"/>
              </a:solidFill>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spcBef>
                <a:spcPct val="0"/>
              </a:spcBef>
              <a:buClr>
                <a:srgbClr val="91AC4E"/>
              </a:buClr>
              <a:buSzPct val="80000"/>
              <a:buFont typeface="Wingdings" panose="05000000000000000000" pitchFamily="2" charset="2"/>
              <a:buChar char="p"/>
              <a:defRPr/>
            </a:pPr>
            <a:r>
              <a:rPr lang="zh-CN" altLang="en-US" sz="1800" b="1" dirty="0">
                <a:solidFill>
                  <a:srgbClr val="FF6600"/>
                </a:solidFill>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判定</a:t>
            </a:r>
            <a:r>
              <a:rPr lang="en-US" altLang="zh-CN" sz="1800" b="1" dirty="0">
                <a:solidFill>
                  <a:srgbClr val="FF6600"/>
                </a:solidFill>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a:t>
            </a:r>
            <a:r>
              <a:rPr lang="zh-CN" altLang="en-US" sz="1800" b="1" dirty="0">
                <a:solidFill>
                  <a:srgbClr val="FF6600"/>
                </a:solidFill>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条件 还不够强</a:t>
            </a:r>
            <a:endParaRPr lang="en-US" altLang="zh-CN" sz="1800" b="1" dirty="0">
              <a:solidFill>
                <a:srgbClr val="FF6600"/>
              </a:solidFill>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p:txBody>
      </p:sp>
      <p:grpSp>
        <p:nvGrpSpPr>
          <p:cNvPr id="4" name="组合 3"/>
          <p:cNvGrpSpPr/>
          <p:nvPr/>
        </p:nvGrpSpPr>
        <p:grpSpPr>
          <a:xfrm>
            <a:off x="1671751" y="2015453"/>
            <a:ext cx="4730452" cy="2251065"/>
            <a:chOff x="1243325" y="2789761"/>
            <a:chExt cx="4730452" cy="2251065"/>
          </a:xfrm>
        </p:grpSpPr>
        <p:sp>
          <p:nvSpPr>
            <p:cNvPr id="6" name="文本框 5"/>
            <p:cNvSpPr txBox="1"/>
            <p:nvPr/>
          </p:nvSpPr>
          <p:spPr>
            <a:xfrm>
              <a:off x="1243325" y="3717206"/>
              <a:ext cx="2106234" cy="415498"/>
            </a:xfrm>
            <a:prstGeom prst="rect">
              <a:avLst/>
            </a:prstGeom>
            <a:noFill/>
          </p:spPr>
          <p:txBody>
            <a:bodyPr wrap="square" rtlCol="0">
              <a:spAutoFit/>
            </a:bodyPr>
            <a:lstStyle/>
            <a:p>
              <a:r>
                <a:rPr kumimoji="1" lang="zh-CN" altLang="en-US" sz="2100" dirty="0"/>
                <a:t>（</a:t>
              </a:r>
              <a:r>
                <a:rPr kumimoji="1" lang="en-US" altLang="zh-CN" sz="2100" dirty="0"/>
                <a:t>a&gt;0 and b&gt;0</a:t>
              </a:r>
              <a:r>
                <a:rPr kumimoji="1" lang="zh-CN" altLang="en-US" sz="2100" dirty="0"/>
                <a:t>）</a:t>
              </a:r>
              <a:r>
                <a:rPr kumimoji="1" lang="en-US" altLang="zh-CN" sz="2100" dirty="0"/>
                <a:t> </a:t>
              </a:r>
              <a:endParaRPr kumimoji="1" lang="zh-CN" altLang="en-US" sz="2100" dirty="0"/>
            </a:p>
          </p:txBody>
        </p:sp>
        <p:sp>
          <p:nvSpPr>
            <p:cNvPr id="7" name="文本框 6"/>
            <p:cNvSpPr txBox="1"/>
            <p:nvPr/>
          </p:nvSpPr>
          <p:spPr>
            <a:xfrm>
              <a:off x="3662211" y="2789761"/>
              <a:ext cx="2311566" cy="2251065"/>
            </a:xfrm>
            <a:prstGeom prst="rect">
              <a:avLst/>
            </a:prstGeom>
            <a:noFill/>
          </p:spPr>
          <p:txBody>
            <a:bodyPr wrap="square" rtlCol="0">
              <a:spAutoFit/>
            </a:bodyPr>
            <a:lstStyle/>
            <a:p>
              <a:pPr>
                <a:lnSpc>
                  <a:spcPct val="150000"/>
                </a:lnSpc>
              </a:pPr>
              <a:r>
                <a:rPr kumimoji="1" lang="en-US" altLang="zh-CN" sz="2400" dirty="0">
                  <a:solidFill>
                    <a:schemeClr val="accent1">
                      <a:lumMod val="75000"/>
                    </a:schemeClr>
                  </a:solidFill>
                </a:rPr>
                <a:t>.T.  .T.    </a:t>
              </a:r>
              <a:r>
                <a:rPr kumimoji="1" lang="en-US" altLang="zh-CN" sz="2400" dirty="0">
                  <a:solidFill>
                    <a:schemeClr val="tx1">
                      <a:lumMod val="65000"/>
                      <a:lumOff val="35000"/>
                    </a:schemeClr>
                  </a:solidFill>
                </a:rPr>
                <a:t>(1, 1)</a:t>
              </a:r>
              <a:endParaRPr kumimoji="1" lang="en-US" altLang="zh-CN" sz="2400" dirty="0">
                <a:solidFill>
                  <a:schemeClr val="tx1">
                    <a:lumMod val="65000"/>
                    <a:lumOff val="35000"/>
                  </a:schemeClr>
                </a:solidFill>
              </a:endParaRPr>
            </a:p>
            <a:p>
              <a:pPr>
                <a:lnSpc>
                  <a:spcPct val="150000"/>
                </a:lnSpc>
              </a:pPr>
              <a:r>
                <a:rPr kumimoji="1" lang="en-US" altLang="zh-CN" sz="2400" dirty="0">
                  <a:solidFill>
                    <a:schemeClr val="accent1">
                      <a:lumMod val="75000"/>
                    </a:schemeClr>
                  </a:solidFill>
                </a:rPr>
                <a:t>.T.  </a:t>
              </a:r>
              <a:r>
                <a:rPr kumimoji="1" lang="en-US" altLang="zh-CN" sz="2400" dirty="0">
                  <a:solidFill>
                    <a:srgbClr val="FF6600"/>
                  </a:solidFill>
                </a:rPr>
                <a:t>.F.    </a:t>
              </a:r>
              <a:r>
                <a:rPr kumimoji="1" lang="en-US" altLang="zh-CN" sz="2400" dirty="0">
                  <a:solidFill>
                    <a:schemeClr val="tx1">
                      <a:lumMod val="65000"/>
                      <a:lumOff val="35000"/>
                    </a:schemeClr>
                  </a:solidFill>
                </a:rPr>
                <a:t>(1, -1)</a:t>
              </a:r>
              <a:endParaRPr kumimoji="1" lang="en-US" altLang="zh-CN" sz="2400" dirty="0">
                <a:solidFill>
                  <a:schemeClr val="tx1">
                    <a:lumMod val="65000"/>
                    <a:lumOff val="35000"/>
                  </a:schemeClr>
                </a:solidFill>
              </a:endParaRPr>
            </a:p>
            <a:p>
              <a:pPr>
                <a:lnSpc>
                  <a:spcPct val="150000"/>
                </a:lnSpc>
              </a:pPr>
              <a:r>
                <a:rPr kumimoji="1" lang="en-US" altLang="zh-CN" sz="2400" dirty="0">
                  <a:solidFill>
                    <a:srgbClr val="FF6600"/>
                  </a:solidFill>
                </a:rPr>
                <a:t>.F.  </a:t>
              </a:r>
              <a:r>
                <a:rPr kumimoji="1" lang="en-US" altLang="zh-CN" sz="2400" dirty="0">
                  <a:solidFill>
                    <a:schemeClr val="accent1">
                      <a:lumMod val="75000"/>
                    </a:schemeClr>
                  </a:solidFill>
                </a:rPr>
                <a:t>.T.    </a:t>
              </a:r>
              <a:r>
                <a:rPr kumimoji="1" lang="en-US" altLang="zh-CN" sz="2400" dirty="0">
                  <a:solidFill>
                    <a:schemeClr val="tx1">
                      <a:lumMod val="65000"/>
                      <a:lumOff val="35000"/>
                    </a:schemeClr>
                  </a:solidFill>
                </a:rPr>
                <a:t>(-1, 1)</a:t>
              </a:r>
              <a:endParaRPr kumimoji="1" lang="en-US" altLang="zh-CN" sz="2400" dirty="0">
                <a:solidFill>
                  <a:schemeClr val="accent1">
                    <a:lumMod val="75000"/>
                  </a:schemeClr>
                </a:solidFill>
              </a:endParaRPr>
            </a:p>
            <a:p>
              <a:pPr>
                <a:lnSpc>
                  <a:spcPct val="150000"/>
                </a:lnSpc>
              </a:pPr>
              <a:r>
                <a:rPr kumimoji="1" lang="en-US" altLang="zh-CN" sz="2400" dirty="0">
                  <a:solidFill>
                    <a:srgbClr val="FF6600"/>
                  </a:solidFill>
                </a:rPr>
                <a:t>.F.  .F.    </a:t>
              </a:r>
              <a:r>
                <a:rPr kumimoji="1" lang="en-US" altLang="zh-CN" sz="2400" dirty="0">
                  <a:solidFill>
                    <a:schemeClr val="tx1">
                      <a:lumMod val="65000"/>
                      <a:lumOff val="35000"/>
                    </a:schemeClr>
                  </a:solidFill>
                </a:rPr>
                <a:t>(-1, -1)</a:t>
              </a:r>
              <a:endParaRPr kumimoji="1" lang="en-US" altLang="zh-CN" sz="2400" dirty="0">
                <a:solidFill>
                  <a:srgbClr val="FF6600"/>
                </a:solidFill>
              </a:endParaRPr>
            </a:p>
          </p:txBody>
        </p:sp>
        <p:sp>
          <p:nvSpPr>
            <p:cNvPr id="8" name="左大括号 7"/>
            <p:cNvSpPr/>
            <p:nvPr/>
          </p:nvSpPr>
          <p:spPr bwMode="auto">
            <a:xfrm>
              <a:off x="3130247" y="3022275"/>
              <a:ext cx="486054" cy="1859292"/>
            </a:xfrm>
            <a:prstGeom prst="leftBrace">
              <a:avLst>
                <a:gd name="adj1" fmla="val 29260"/>
                <a:gd name="adj2" fmla="val 50000"/>
              </a:avLst>
            </a:prstGeom>
            <a:noFill/>
            <a:ln w="28575" cap="flat" cmpd="sng" algn="ctr">
              <a:solidFill>
                <a:srgbClr val="FF6600"/>
              </a:solidFill>
              <a:prstDash val="solid"/>
              <a:round/>
              <a:headEnd type="none" w="med" len="med"/>
              <a:tailEnd type="none" w="med" len="med"/>
            </a:ln>
            <a:effectLst/>
          </p:spPr>
          <p:txBody>
            <a:bodyPr vert="horz" wrap="square" lIns="68580" tIns="34290" rIns="68580" bIns="34290" numCol="1" rtlCol="0" anchor="t" anchorCtr="0" compatLnSpc="1"/>
            <a:lstStyle/>
            <a:p>
              <a:pPr defTabSz="685800" fontAlgn="base">
                <a:spcBef>
                  <a:spcPct val="0"/>
                </a:spcBef>
                <a:spcAft>
                  <a:spcPct val="0"/>
                </a:spcAft>
              </a:pPr>
              <a:endParaRPr lang="zh-CN" altLang="en-US" sz="1350" i="1">
                <a:latin typeface="Arial" panose="020B0604020202020204" pitchFamily="34" charset="0"/>
                <a:ea typeface="宋体" panose="02010600030101010101" pitchFamily="2" charset="-122"/>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901" y="195486"/>
            <a:ext cx="5829300" cy="594066"/>
          </a:xfrm>
        </p:spPr>
        <p:txBody>
          <a:bodyPr/>
          <a:lstStyle/>
          <a:p>
            <a:pPr>
              <a:spcAft>
                <a:spcPts val="0"/>
              </a:spcAft>
              <a:defRPr/>
            </a:pPr>
            <a:r>
              <a:rPr lang="zh-CN" altLang="en-US" dirty="0">
                <a:latin typeface="微软雅黑" panose="020B0503020204020204" pitchFamily="34" charset="-122"/>
                <a:ea typeface="微软雅黑" panose="020B0503020204020204" pitchFamily="34" charset="-122"/>
              </a:rPr>
              <a:t>修正条件</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判定覆盖（</a:t>
            </a:r>
            <a:r>
              <a:rPr lang="en-US" altLang="zh-CN" dirty="0">
                <a:latin typeface="微软雅黑" panose="020B0503020204020204" pitchFamily="34" charset="-122"/>
                <a:ea typeface="微软雅黑" panose="020B0503020204020204" pitchFamily="34" charset="-122"/>
              </a:rPr>
              <a:t>MC/DC</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41081" y="1030121"/>
            <a:ext cx="5742599" cy="1846083"/>
          </a:xfrm>
        </p:spPr>
        <p:txBody>
          <a:bodyPr/>
          <a:lstStyle/>
          <a:p>
            <a:pPr marL="266700" indent="-266700" eaLnBrk="0" hangingPunct="0">
              <a:spcBef>
                <a:spcPct val="0"/>
              </a:spcBef>
              <a:spcAft>
                <a:spcPts val="0"/>
              </a:spcAft>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每个判定的所有可能结果至少能取值一次；</a:t>
            </a:r>
            <a:endPar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spcBef>
                <a:spcPct val="0"/>
              </a:spcBef>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判定中的每个条件的所有可能结果至少取值一次；</a:t>
            </a:r>
            <a:endPar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spcBef>
                <a:spcPct val="0"/>
              </a:spcBef>
              <a:buClr>
                <a:srgbClr val="91AC4E"/>
              </a:buClr>
              <a:buSzPct val="80000"/>
              <a:buFont typeface="Wingdings" panose="05000000000000000000" pitchFamily="2" charset="2"/>
              <a:buChar char="p"/>
              <a:defRPr/>
            </a:pPr>
            <a:r>
              <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 </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一个判定中的每个条件独立地对结果产生影响；</a:t>
            </a:r>
            <a:endPar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spcBef>
                <a:spcPct val="0"/>
              </a:spcBef>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每个入口和出口至少执行一次</a:t>
            </a:r>
            <a:endPar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p:txBody>
      </p:sp>
      <p:grpSp>
        <p:nvGrpSpPr>
          <p:cNvPr id="9" name="组合 8"/>
          <p:cNvGrpSpPr/>
          <p:nvPr/>
        </p:nvGrpSpPr>
        <p:grpSpPr>
          <a:xfrm>
            <a:off x="944857" y="3661904"/>
            <a:ext cx="5331252" cy="1165703"/>
            <a:chOff x="944857" y="3661904"/>
            <a:chExt cx="5331252" cy="1165703"/>
          </a:xfrm>
        </p:grpSpPr>
        <p:sp>
          <p:nvSpPr>
            <p:cNvPr id="4" name="矩形 3"/>
            <p:cNvSpPr/>
            <p:nvPr/>
          </p:nvSpPr>
          <p:spPr>
            <a:xfrm>
              <a:off x="944857" y="4227443"/>
              <a:ext cx="5331252" cy="300082"/>
            </a:xfrm>
            <a:prstGeom prst="rect">
              <a:avLst/>
            </a:prstGeom>
          </p:spPr>
          <p:txBody>
            <a:bodyPr wrap="square">
              <a:spAutoFit/>
            </a:bodyPr>
            <a:lstStyle/>
            <a:p>
              <a:r>
                <a:rPr lang="en-US" altLang="zh-CN" sz="1350" dirty="0">
                  <a:hlinkClick r:id="rId1"/>
                </a:rPr>
                <a:t>http://en.wikipedia.org/wiki/Modified_Condition/Decision_Coverage</a:t>
              </a:r>
              <a:endParaRPr lang="zh-CN" altLang="en-US" sz="1350" dirty="0"/>
            </a:p>
          </p:txBody>
        </p:sp>
        <p:grpSp>
          <p:nvGrpSpPr>
            <p:cNvPr id="8" name="组合 7"/>
            <p:cNvGrpSpPr/>
            <p:nvPr/>
          </p:nvGrpSpPr>
          <p:grpSpPr>
            <a:xfrm>
              <a:off x="944857" y="3661904"/>
              <a:ext cx="4761581" cy="1165703"/>
              <a:chOff x="944857" y="3661904"/>
              <a:chExt cx="4761581" cy="1165703"/>
            </a:xfrm>
          </p:grpSpPr>
          <p:sp>
            <p:nvSpPr>
              <p:cNvPr id="6" name="矩形 5"/>
              <p:cNvSpPr/>
              <p:nvPr/>
            </p:nvSpPr>
            <p:spPr>
              <a:xfrm>
                <a:off x="944857" y="4527525"/>
                <a:ext cx="4509501" cy="300082"/>
              </a:xfrm>
              <a:prstGeom prst="rect">
                <a:avLst/>
              </a:prstGeom>
            </p:spPr>
            <p:txBody>
              <a:bodyPr wrap="square">
                <a:spAutoFit/>
              </a:bodyPr>
              <a:lstStyle/>
              <a:p>
                <a:r>
                  <a:rPr lang="en-US" altLang="zh-CN" sz="1350" dirty="0">
                    <a:hlinkClick r:id="rId2"/>
                  </a:rPr>
                  <a:t>http://www.dsl.uow.edu.au/~sergiy/MCDC.html</a:t>
                </a:r>
                <a:endParaRPr lang="zh-CN" altLang="en-US" sz="1350" dirty="0"/>
              </a:p>
            </p:txBody>
          </p:sp>
          <p:sp>
            <p:nvSpPr>
              <p:cNvPr id="5" name="矩形 4"/>
              <p:cNvSpPr/>
              <p:nvPr/>
            </p:nvSpPr>
            <p:spPr>
              <a:xfrm>
                <a:off x="1055716" y="3661904"/>
                <a:ext cx="4650722" cy="415498"/>
              </a:xfrm>
              <a:prstGeom prst="rect">
                <a:avLst/>
              </a:prstGeom>
            </p:spPr>
            <p:txBody>
              <a:bodyPr wrap="square">
                <a:spAutoFit/>
              </a:bodyPr>
              <a:lstStyle/>
              <a:p>
                <a:pPr algn="ctr"/>
                <a:r>
                  <a:rPr lang="zh-CN" altLang="zh-CN" sz="2100" b="1" dirty="0">
                    <a:solidFill>
                      <a:srgbClr val="660066"/>
                    </a:solidFill>
                  </a:rPr>
                  <a:t>&gt;</a:t>
                </a:r>
                <a:r>
                  <a:rPr lang="en-US" altLang="zh-CN" sz="2100" b="1" dirty="0">
                    <a:solidFill>
                      <a:srgbClr val="660066"/>
                    </a:solidFill>
                  </a:rPr>
                  <a:t>=</a:t>
                </a:r>
                <a:r>
                  <a:rPr lang="zh-CN" altLang="en-US" dirty="0"/>
                  <a:t> </a:t>
                </a:r>
                <a:r>
                  <a:rPr lang="en-US" altLang="zh-CN" sz="2100" b="1" dirty="0">
                    <a:solidFill>
                      <a:srgbClr val="660066"/>
                    </a:solidFill>
                  </a:rPr>
                  <a:t>n+1</a:t>
                </a:r>
                <a:r>
                  <a:rPr lang="en-US" altLang="zh-CN" b="1" dirty="0">
                    <a:solidFill>
                      <a:srgbClr val="660066"/>
                    </a:solidFill>
                  </a:rPr>
                  <a:t> </a:t>
                </a:r>
                <a:r>
                  <a:rPr lang="en-US" altLang="zh-CN" dirty="0">
                    <a:solidFill>
                      <a:srgbClr val="3366FF"/>
                    </a:solidFill>
                  </a:rPr>
                  <a:t>test cases for a decision with </a:t>
                </a:r>
                <a:r>
                  <a:rPr lang="en-US" altLang="zh-CN" sz="2100" dirty="0">
                    <a:solidFill>
                      <a:srgbClr val="660066"/>
                    </a:solidFill>
                  </a:rPr>
                  <a:t>n</a:t>
                </a:r>
                <a:r>
                  <a:rPr lang="en-US" altLang="zh-CN" dirty="0"/>
                  <a:t> </a:t>
                </a:r>
                <a:r>
                  <a:rPr lang="en-US" altLang="zh-CN" dirty="0">
                    <a:solidFill>
                      <a:srgbClr val="3366FF"/>
                    </a:solidFill>
                  </a:rPr>
                  <a:t>inputs. </a:t>
                </a:r>
                <a:endParaRPr lang="zh-CN" altLang="en-US" dirty="0">
                  <a:solidFill>
                    <a:srgbClr val="3366FF"/>
                  </a:solidFill>
                </a:endParaRPr>
              </a:p>
            </p:txBody>
          </p:sp>
        </p:grpSp>
      </p:grpSp>
      <p:sp>
        <p:nvSpPr>
          <p:cNvPr id="7" name="文本框 6"/>
          <p:cNvSpPr txBox="1"/>
          <p:nvPr/>
        </p:nvSpPr>
        <p:spPr>
          <a:xfrm>
            <a:off x="1141190" y="3026245"/>
            <a:ext cx="4650722" cy="398780"/>
          </a:xfrm>
          <a:prstGeom prst="rect">
            <a:avLst/>
          </a:prstGeom>
          <a:noFill/>
        </p:spPr>
        <p:txBody>
          <a:bodyPr wrap="square" rtlCol="0">
            <a:spAutoFit/>
          </a:bodyPr>
          <a:lstStyle/>
          <a:p>
            <a:pPr>
              <a:spcAft>
                <a:spcPts val="0"/>
              </a:spcAft>
            </a:pPr>
            <a:r>
              <a:rPr kumimoji="1" lang="zh-CN" altLang="en-US" sz="2000" dirty="0">
                <a:solidFill>
                  <a:schemeClr val="accent2">
                    <a:lumMod val="50000"/>
                  </a:schemeClr>
                </a:solidFill>
                <a:latin typeface="微软雅黑" panose="020B0503020204020204" pitchFamily="34" charset="-122"/>
                <a:ea typeface="微软雅黑" panose="020B0503020204020204" pitchFamily="34" charset="-122"/>
              </a:rPr>
              <a:t>（</a:t>
            </a:r>
            <a:r>
              <a:rPr kumimoji="1" lang="en-US" altLang="zh-CN" sz="2000" dirty="0">
                <a:solidFill>
                  <a:schemeClr val="accent2">
                    <a:lumMod val="50000"/>
                  </a:schemeClr>
                </a:solidFill>
                <a:latin typeface="微软雅黑" panose="020B0503020204020204" pitchFamily="34" charset="-122"/>
                <a:ea typeface="微软雅黑" panose="020B0503020204020204" pitchFamily="34" charset="-122"/>
              </a:rPr>
              <a:t>a&gt;0 and b&gt;0</a:t>
            </a:r>
            <a:r>
              <a:rPr kumimoji="1" lang="zh-CN" altLang="en-US" sz="2000" dirty="0">
                <a:solidFill>
                  <a:schemeClr val="accent2">
                    <a:lumMod val="50000"/>
                  </a:schemeClr>
                </a:solidFill>
                <a:latin typeface="微软雅黑" panose="020B0503020204020204" pitchFamily="34" charset="-122"/>
                <a:ea typeface="微软雅黑" panose="020B0503020204020204" pitchFamily="34" charset="-122"/>
              </a:rPr>
              <a:t>） 会有多少条用例？</a:t>
            </a:r>
            <a:r>
              <a:rPr kumimoji="1" lang="en-US" altLang="zh-CN" sz="2000" dirty="0">
                <a:solidFill>
                  <a:schemeClr val="accent2">
                    <a:lumMod val="50000"/>
                  </a:schemeClr>
                </a:solidFill>
                <a:latin typeface="微软雅黑" panose="020B0503020204020204" pitchFamily="34" charset="-122"/>
                <a:ea typeface="微软雅黑" panose="020B0503020204020204" pitchFamily="34" charset="-122"/>
              </a:rPr>
              <a:t> </a:t>
            </a:r>
            <a:endParaRPr kumimoji="1" lang="zh-CN" altLang="en-US" sz="2000" dirty="0">
              <a:solidFill>
                <a:schemeClr val="accent2">
                  <a:lumMod val="50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5539319" y="2268239"/>
            <a:ext cx="2352824" cy="1697068"/>
            <a:chOff x="3130247" y="2789761"/>
            <a:chExt cx="2843530" cy="1697068"/>
          </a:xfrm>
        </p:grpSpPr>
        <p:sp>
          <p:nvSpPr>
            <p:cNvPr id="12" name="文本框 11"/>
            <p:cNvSpPr txBox="1"/>
            <p:nvPr/>
          </p:nvSpPr>
          <p:spPr>
            <a:xfrm>
              <a:off x="3662211" y="2789761"/>
              <a:ext cx="2311566" cy="1697068"/>
            </a:xfrm>
            <a:prstGeom prst="rect">
              <a:avLst/>
            </a:prstGeom>
            <a:noFill/>
          </p:spPr>
          <p:txBody>
            <a:bodyPr wrap="square" rtlCol="0">
              <a:spAutoFit/>
            </a:bodyPr>
            <a:lstStyle/>
            <a:p>
              <a:pPr>
                <a:lnSpc>
                  <a:spcPct val="150000"/>
                </a:lnSpc>
              </a:pPr>
              <a:r>
                <a:rPr kumimoji="1" lang="en-US" altLang="zh-CN" sz="2400" dirty="0">
                  <a:solidFill>
                    <a:schemeClr val="accent1">
                      <a:lumMod val="75000"/>
                    </a:schemeClr>
                  </a:solidFill>
                </a:rPr>
                <a:t>.T.  .T.    </a:t>
              </a:r>
              <a:r>
                <a:rPr kumimoji="1" lang="en-US" altLang="zh-CN" sz="2400" dirty="0">
                  <a:solidFill>
                    <a:schemeClr val="tx1">
                      <a:lumMod val="65000"/>
                      <a:lumOff val="35000"/>
                    </a:schemeClr>
                  </a:solidFill>
                </a:rPr>
                <a:t>(1, 1)</a:t>
              </a:r>
              <a:endParaRPr kumimoji="1" lang="en-US" altLang="zh-CN" sz="2400" dirty="0">
                <a:solidFill>
                  <a:schemeClr val="tx1">
                    <a:lumMod val="65000"/>
                    <a:lumOff val="35000"/>
                  </a:schemeClr>
                </a:solidFill>
              </a:endParaRPr>
            </a:p>
            <a:p>
              <a:pPr>
                <a:lnSpc>
                  <a:spcPct val="150000"/>
                </a:lnSpc>
              </a:pPr>
              <a:r>
                <a:rPr kumimoji="1" lang="en-US" altLang="zh-CN" sz="2400" dirty="0">
                  <a:solidFill>
                    <a:schemeClr val="accent1">
                      <a:lumMod val="75000"/>
                    </a:schemeClr>
                  </a:solidFill>
                </a:rPr>
                <a:t>.T.  </a:t>
              </a:r>
              <a:r>
                <a:rPr kumimoji="1" lang="en-US" altLang="zh-CN" sz="2400" dirty="0">
                  <a:solidFill>
                    <a:srgbClr val="FF6600"/>
                  </a:solidFill>
                </a:rPr>
                <a:t>.F.    </a:t>
              </a:r>
              <a:r>
                <a:rPr kumimoji="1" lang="en-US" altLang="zh-CN" sz="2400" dirty="0">
                  <a:solidFill>
                    <a:schemeClr val="tx1">
                      <a:lumMod val="65000"/>
                      <a:lumOff val="35000"/>
                    </a:schemeClr>
                  </a:solidFill>
                </a:rPr>
                <a:t>(1, -1)</a:t>
              </a:r>
              <a:endParaRPr kumimoji="1" lang="en-US" altLang="zh-CN" sz="2400" dirty="0">
                <a:solidFill>
                  <a:schemeClr val="tx1">
                    <a:lumMod val="65000"/>
                    <a:lumOff val="35000"/>
                  </a:schemeClr>
                </a:solidFill>
              </a:endParaRPr>
            </a:p>
            <a:p>
              <a:pPr>
                <a:lnSpc>
                  <a:spcPct val="150000"/>
                </a:lnSpc>
              </a:pPr>
              <a:r>
                <a:rPr kumimoji="1" lang="en-US" altLang="zh-CN" sz="2400" dirty="0">
                  <a:solidFill>
                    <a:srgbClr val="FF6600"/>
                  </a:solidFill>
                </a:rPr>
                <a:t>.F.  </a:t>
              </a:r>
              <a:r>
                <a:rPr kumimoji="1" lang="en-US" altLang="zh-CN" sz="2400" dirty="0">
                  <a:solidFill>
                    <a:schemeClr val="accent1">
                      <a:lumMod val="75000"/>
                    </a:schemeClr>
                  </a:solidFill>
                </a:rPr>
                <a:t>.T.    </a:t>
              </a:r>
              <a:r>
                <a:rPr kumimoji="1" lang="en-US" altLang="zh-CN" sz="2400" dirty="0">
                  <a:solidFill>
                    <a:schemeClr val="tx1">
                      <a:lumMod val="65000"/>
                      <a:lumOff val="35000"/>
                    </a:schemeClr>
                  </a:solidFill>
                </a:rPr>
                <a:t>(-1, 1)</a:t>
              </a:r>
              <a:endParaRPr kumimoji="1" lang="en-US" altLang="zh-CN" sz="2400" dirty="0">
                <a:solidFill>
                  <a:schemeClr val="accent1">
                    <a:lumMod val="75000"/>
                  </a:schemeClr>
                </a:solidFill>
              </a:endParaRPr>
            </a:p>
          </p:txBody>
        </p:sp>
        <p:sp>
          <p:nvSpPr>
            <p:cNvPr id="13" name="左大括号 12"/>
            <p:cNvSpPr/>
            <p:nvPr/>
          </p:nvSpPr>
          <p:spPr bwMode="auto">
            <a:xfrm>
              <a:off x="3130247" y="3022275"/>
              <a:ext cx="486054" cy="1464554"/>
            </a:xfrm>
            <a:prstGeom prst="leftBrace">
              <a:avLst>
                <a:gd name="adj1" fmla="val 29260"/>
                <a:gd name="adj2" fmla="val 50000"/>
              </a:avLst>
            </a:prstGeom>
            <a:noFill/>
            <a:ln w="28575" cap="flat" cmpd="sng" algn="ctr">
              <a:solidFill>
                <a:srgbClr val="FF6600"/>
              </a:solidFill>
              <a:prstDash val="solid"/>
              <a:round/>
              <a:headEnd type="none" w="med" len="med"/>
              <a:tailEnd type="none" w="med" len="med"/>
            </a:ln>
            <a:effectLst/>
          </p:spPr>
          <p:txBody>
            <a:bodyPr vert="horz" wrap="square" lIns="68580" tIns="34290" rIns="68580" bIns="34290" numCol="1" rtlCol="0" anchor="t" anchorCtr="0" compatLnSpc="1"/>
            <a:lstStyle/>
            <a:p>
              <a:pPr defTabSz="685800" fontAlgn="base">
                <a:spcBef>
                  <a:spcPct val="0"/>
                </a:spcBef>
                <a:spcAft>
                  <a:spcPct val="0"/>
                </a:spcAft>
              </a:pPr>
              <a:endParaRPr lang="zh-CN" altLang="en-US" sz="1350" i="1">
                <a:latin typeface="Arial" panose="020B0604020202020204" pitchFamily="34" charset="0"/>
                <a:ea typeface="宋体" panose="02010600030101010101" pitchFamily="2" charset="-122"/>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p:tgtEl>
                                          <p:spTgt spid="10"/>
                                        </p:tgtEl>
                                        <p:attrNameLst>
                                          <p:attrName>ppt_x</p:attrName>
                                        </p:attrNameLst>
                                      </p:cBhvr>
                                      <p:tavLst>
                                        <p:tav tm="0">
                                          <p:val>
                                            <p:strVal val="#ppt_x+#ppt_w*1.125000"/>
                                          </p:val>
                                        </p:tav>
                                        <p:tav tm="100000">
                                          <p:val>
                                            <p:strVal val="#ppt_x"/>
                                          </p:val>
                                        </p:tav>
                                      </p:tavLst>
                                    </p:anim>
                                    <p:animEffect transition="in" filter="wipe(left)">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p:tgtEl>
                                          <p:spTgt spid="9"/>
                                        </p:tgtEl>
                                        <p:attrNameLst>
                                          <p:attrName>ppt_y</p:attrName>
                                        </p:attrNameLst>
                                      </p:cBhvr>
                                      <p:tavLst>
                                        <p:tav tm="0">
                                          <p:val>
                                            <p:strVal val="#ppt_y+#ppt_h*1.125000"/>
                                          </p:val>
                                        </p:tav>
                                        <p:tav tm="100000">
                                          <p:val>
                                            <p:strVal val="#ppt_y"/>
                                          </p:val>
                                        </p:tav>
                                      </p:tavLst>
                                    </p:anim>
                                    <p:animEffect transition="in" filter="wipe(up)">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16478" y="267991"/>
            <a:ext cx="5378054" cy="400050"/>
          </a:xfrm>
        </p:spPr>
        <p:txBody>
          <a:bodyPr vert="horz" lIns="0" tIns="0" rIns="0" bIns="0" rtlCol="0" anchor="ctr">
            <a:normAutofit fontScale="90000"/>
          </a:bodyPr>
          <a:lstStyle/>
          <a:p>
            <a:pPr>
              <a:spcAft>
                <a:spcPts val="0"/>
              </a:spcAft>
              <a:defRPr/>
            </a:pPr>
            <a:r>
              <a:rPr lang="en-US" altLang="zh-CN" dirty="0">
                <a:latin typeface="微软雅黑" panose="020B0503020204020204" pitchFamily="34" charset="-122"/>
                <a:ea typeface="微软雅黑" panose="020B0503020204020204" pitchFamily="34" charset="-122"/>
              </a:rPr>
              <a:t>3.4.5</a:t>
            </a:r>
            <a:r>
              <a:rPr lang="zh-CN" altLang="en-US" dirty="0">
                <a:latin typeface="微软雅黑" panose="020B0503020204020204" pitchFamily="34" charset="-122"/>
                <a:ea typeface="微软雅黑" panose="020B0503020204020204" pitchFamily="34" charset="-122"/>
              </a:rPr>
              <a:t> 基本路径覆盖</a:t>
            </a:r>
            <a:endParaRPr lang="en-US" altLang="zh-CN" dirty="0">
              <a:latin typeface="微软雅黑" panose="020B0503020204020204" pitchFamily="34" charset="-122"/>
              <a:ea typeface="微软雅黑" panose="020B0503020204020204" pitchFamily="34" charset="-122"/>
            </a:endParaRPr>
          </a:p>
        </p:txBody>
      </p:sp>
      <p:sp>
        <p:nvSpPr>
          <p:cNvPr id="26627" name="Rectangle 3"/>
          <p:cNvSpPr>
            <a:spLocks noChangeArrowheads="1"/>
          </p:cNvSpPr>
          <p:nvPr/>
        </p:nvSpPr>
        <p:spPr bwMode="auto">
          <a:xfrm>
            <a:off x="616478" y="855840"/>
            <a:ext cx="7978882" cy="450850"/>
          </a:xfrm>
          <a:prstGeom prst="rect">
            <a:avLst/>
          </a:prstGeom>
          <a:noFill/>
          <a:ln w="9525">
            <a:noFill/>
            <a:miter lim="800000"/>
          </a:ln>
        </p:spPr>
        <p:txBody>
          <a:bodyPr wrap="square">
            <a:spAutoFit/>
          </a:bodyPr>
          <a:lstStyle/>
          <a:p>
            <a:pPr eaLnBrk="0" hangingPunct="0">
              <a:lnSpc>
                <a:spcPct val="130000"/>
              </a:lnSpc>
              <a:spcAft>
                <a:spcPts val="0"/>
              </a:spcAft>
              <a:buClr>
                <a:srgbClr val="91AC4E"/>
              </a:buClr>
              <a:buSzPct val="80000"/>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设计所有的测试用例，来覆盖程序中基本的执行路径。</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aphicFrame>
        <p:nvGraphicFramePr>
          <p:cNvPr id="5" name="Table 4"/>
          <p:cNvGraphicFramePr>
            <a:graphicFrameLocks noGrp="1"/>
          </p:cNvGraphicFramePr>
          <p:nvPr/>
        </p:nvGraphicFramePr>
        <p:xfrm>
          <a:off x="731520" y="1544869"/>
          <a:ext cx="7755776" cy="2869189"/>
        </p:xfrm>
        <a:graphic>
          <a:graphicData uri="http://schemas.openxmlformats.org/drawingml/2006/table">
            <a:tbl>
              <a:tblPr/>
              <a:tblGrid>
                <a:gridCol w="2596906"/>
                <a:gridCol w="1587345"/>
                <a:gridCol w="2182599"/>
                <a:gridCol w="1388926"/>
              </a:tblGrid>
              <a:tr h="273589">
                <a:tc>
                  <a:txBody>
                    <a:bodyPr/>
                    <a:lstStyle/>
                    <a:p>
                      <a:pPr algn="just">
                        <a:lnSpc>
                          <a:spcPct val="120000"/>
                        </a:lnSpc>
                        <a:spcAft>
                          <a:spcPts val="0"/>
                        </a:spcAft>
                      </a:pPr>
                      <a:r>
                        <a:rPr lang="zh-CN" sz="1400" kern="100" dirty="0">
                          <a:solidFill>
                            <a:srgbClr val="000000"/>
                          </a:solidFill>
                          <a:latin typeface="Arial" panose="020B0604020202020204"/>
                          <a:ea typeface="宋体" panose="02010600030101010101" pitchFamily="2" charset="-122"/>
                          <a:cs typeface="Arial" panose="020B0604020202020204"/>
                        </a:rPr>
                        <a:t>测试用例</a:t>
                      </a:r>
                      <a:endParaRPr lang="zh-CN" sz="1400" kern="100" dirty="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120"/>
                        </a:spcAft>
                      </a:pPr>
                      <a:r>
                        <a:rPr lang="zh-CN" sz="1400" kern="100" dirty="0">
                          <a:solidFill>
                            <a:srgbClr val="000000"/>
                          </a:solidFill>
                          <a:latin typeface="Arial" panose="020B0604020202020204"/>
                          <a:ea typeface="宋体" panose="02010600030101010101" pitchFamily="2" charset="-122"/>
                          <a:cs typeface="Arial" panose="020B0604020202020204"/>
                        </a:rPr>
                        <a:t>覆盖路径</a:t>
                      </a:r>
                      <a:endParaRPr lang="zh-CN" sz="1400" kern="100" dirty="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120"/>
                        </a:spcAft>
                      </a:pPr>
                      <a:r>
                        <a:rPr lang="zh-CN" sz="1400" kern="100">
                          <a:solidFill>
                            <a:srgbClr val="000000"/>
                          </a:solidFill>
                          <a:latin typeface="Arial" panose="020B0604020202020204"/>
                          <a:ea typeface="宋体" panose="02010600030101010101" pitchFamily="2" charset="-122"/>
                          <a:cs typeface="Arial" panose="020B0604020202020204"/>
                        </a:rPr>
                        <a:t>覆盖条件</a:t>
                      </a:r>
                      <a:endParaRPr lang="zh-CN" sz="1400" kern="10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120"/>
                        </a:spcAft>
                      </a:pPr>
                      <a:r>
                        <a:rPr lang="zh-CN" sz="1400" kern="100">
                          <a:solidFill>
                            <a:srgbClr val="000000"/>
                          </a:solidFill>
                          <a:latin typeface="Arial" panose="020B0604020202020204"/>
                          <a:ea typeface="宋体" panose="02010600030101010101" pitchFamily="2" charset="-122"/>
                          <a:cs typeface="Arial" panose="020B0604020202020204"/>
                        </a:rPr>
                        <a:t>覆盖组合</a:t>
                      </a:r>
                      <a:endParaRPr lang="zh-CN" sz="1400" kern="10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9120">
                <a:tc>
                  <a:txBody>
                    <a:bodyPr/>
                    <a:lstStyle/>
                    <a:p>
                      <a:pPr algn="just">
                        <a:spcAft>
                          <a:spcPts val="120"/>
                        </a:spcAft>
                      </a:pPr>
                      <a:r>
                        <a:rPr lang="zh-CN" sz="1400" kern="100">
                          <a:solidFill>
                            <a:srgbClr val="000000"/>
                          </a:solidFill>
                          <a:latin typeface="Arial" panose="020B0604020202020204"/>
                          <a:ea typeface="宋体" panose="02010600030101010101" pitchFamily="2" charset="-122"/>
                          <a:cs typeface="Arial" panose="020B0604020202020204"/>
                        </a:rPr>
                        <a:t>输入：</a:t>
                      </a:r>
                      <a:r>
                        <a:rPr lang="en-US" sz="1400" kern="100">
                          <a:solidFill>
                            <a:srgbClr val="000000"/>
                          </a:solidFill>
                          <a:latin typeface="Arial" panose="020B0604020202020204"/>
                          <a:ea typeface="宋体" panose="02010600030101010101" pitchFamily="2" charset="-122"/>
                          <a:cs typeface="Times New Roman" panose="02020603050405020304"/>
                        </a:rPr>
                        <a:t>a=2</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b=1</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c=6</a:t>
                      </a:r>
                      <a:endParaRPr lang="zh-CN" sz="1400" kern="100">
                        <a:latin typeface="Times New Roman" panose="02020603050405020304"/>
                        <a:ea typeface="宋体" panose="02010600030101010101" pitchFamily="2" charset="-122"/>
                        <a:cs typeface="Times New Roman" panose="02020603050405020304"/>
                      </a:endParaRPr>
                    </a:p>
                    <a:p>
                      <a:pPr algn="just">
                        <a:spcAft>
                          <a:spcPts val="120"/>
                        </a:spcAft>
                      </a:pPr>
                      <a:r>
                        <a:rPr lang="zh-CN" sz="1400" kern="100">
                          <a:solidFill>
                            <a:srgbClr val="000000"/>
                          </a:solidFill>
                          <a:latin typeface="Arial" panose="020B0604020202020204"/>
                          <a:ea typeface="宋体" panose="02010600030101010101" pitchFamily="2" charset="-122"/>
                          <a:cs typeface="Arial" panose="020B0604020202020204"/>
                        </a:rPr>
                        <a:t>输出：</a:t>
                      </a:r>
                      <a:r>
                        <a:rPr lang="en-US" sz="1400" kern="100">
                          <a:solidFill>
                            <a:srgbClr val="000000"/>
                          </a:solidFill>
                          <a:latin typeface="Arial" panose="020B0604020202020204"/>
                          <a:ea typeface="宋体" panose="02010600030101010101" pitchFamily="2" charset="-122"/>
                          <a:cs typeface="Times New Roman" panose="02020603050405020304"/>
                        </a:rPr>
                        <a:t>a=2</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b=1</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c=5</a:t>
                      </a:r>
                      <a:endParaRPr lang="zh-CN" sz="1400" kern="10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a:solidFill>
                            <a:srgbClr val="000000"/>
                          </a:solidFill>
                          <a:latin typeface="Arial" panose="020B0604020202020204"/>
                          <a:ea typeface="宋体" panose="02010600030101010101" pitchFamily="2" charset="-122"/>
                          <a:cs typeface="Times New Roman" panose="02020603050405020304"/>
                        </a:rPr>
                        <a:t>P1</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1-2-4</a:t>
                      </a:r>
                      <a:r>
                        <a:rPr lang="zh-CN" sz="1400" kern="100">
                          <a:solidFill>
                            <a:srgbClr val="000000"/>
                          </a:solidFill>
                          <a:latin typeface="Arial" panose="020B0604020202020204"/>
                          <a:ea typeface="宋体" panose="02010600030101010101" pitchFamily="2" charset="-122"/>
                          <a:cs typeface="Arial" panose="020B0604020202020204"/>
                        </a:rPr>
                        <a:t>）</a:t>
                      </a:r>
                      <a:endParaRPr lang="zh-CN" sz="1400" kern="10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a:solidFill>
                            <a:srgbClr val="000000"/>
                          </a:solidFill>
                          <a:latin typeface="Arial" panose="020B0604020202020204"/>
                          <a:ea typeface="宋体" panose="02010600030101010101" pitchFamily="2" charset="-122"/>
                          <a:cs typeface="Times New Roman" panose="02020603050405020304"/>
                        </a:rPr>
                        <a:t>T1</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T2</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T3</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T4</a:t>
                      </a:r>
                      <a:endParaRPr lang="zh-CN" sz="1400" kern="10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dirty="0">
                          <a:solidFill>
                            <a:schemeClr val="accent6"/>
                          </a:solidFill>
                          <a:latin typeface="Arial" panose="020B0604020202020204"/>
                          <a:ea typeface="宋体" panose="02010600030101010101" pitchFamily="2" charset="-122"/>
                          <a:cs typeface="Times New Roman" panose="02020603050405020304"/>
                        </a:rPr>
                        <a:t>1</a:t>
                      </a:r>
                      <a:r>
                        <a:rPr lang="zh-CN" sz="1400" kern="100" dirty="0">
                          <a:solidFill>
                            <a:srgbClr val="000000"/>
                          </a:solidFill>
                          <a:latin typeface="Arial" panose="020B0604020202020204"/>
                          <a:ea typeface="宋体" panose="02010600030101010101" pitchFamily="2" charset="-122"/>
                          <a:cs typeface="Arial" panose="020B0604020202020204"/>
                        </a:rPr>
                        <a:t>，</a:t>
                      </a:r>
                      <a:r>
                        <a:rPr lang="en-US" sz="1400" kern="100" dirty="0">
                          <a:solidFill>
                            <a:srgbClr val="000000"/>
                          </a:solidFill>
                          <a:latin typeface="Arial" panose="020B0604020202020204"/>
                          <a:ea typeface="宋体" panose="02010600030101010101" pitchFamily="2" charset="-122"/>
                          <a:cs typeface="Times New Roman" panose="02020603050405020304"/>
                        </a:rPr>
                        <a:t>5</a:t>
                      </a:r>
                      <a:endParaRPr lang="zh-CN" sz="1400" kern="100" dirty="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9120">
                <a:tc>
                  <a:txBody>
                    <a:bodyPr/>
                    <a:lstStyle/>
                    <a:p>
                      <a:pPr algn="just">
                        <a:spcAft>
                          <a:spcPts val="120"/>
                        </a:spcAft>
                      </a:pPr>
                      <a:r>
                        <a:rPr lang="zh-CN" sz="1400" kern="100">
                          <a:solidFill>
                            <a:srgbClr val="C00000"/>
                          </a:solidFill>
                          <a:latin typeface="Arial" panose="020B0604020202020204"/>
                          <a:ea typeface="宋体" panose="02010600030101010101" pitchFamily="2" charset="-122"/>
                          <a:cs typeface="Arial" panose="020B0604020202020204"/>
                        </a:rPr>
                        <a:t>输入：</a:t>
                      </a:r>
                      <a:r>
                        <a:rPr lang="en-US" sz="1400" kern="100">
                          <a:solidFill>
                            <a:srgbClr val="C00000"/>
                          </a:solidFill>
                          <a:latin typeface="Arial" panose="020B0604020202020204"/>
                          <a:ea typeface="宋体" panose="02010600030101010101" pitchFamily="2" charset="-122"/>
                          <a:cs typeface="Times New Roman" panose="02020603050405020304"/>
                        </a:rPr>
                        <a:t>a=1</a:t>
                      </a:r>
                      <a:r>
                        <a:rPr lang="zh-CN" sz="1400" kern="100">
                          <a:solidFill>
                            <a:srgbClr val="C00000"/>
                          </a:solidFill>
                          <a:latin typeface="Arial" panose="020B0604020202020204"/>
                          <a:ea typeface="宋体" panose="02010600030101010101" pitchFamily="2" charset="-122"/>
                          <a:cs typeface="Arial" panose="020B0604020202020204"/>
                        </a:rPr>
                        <a:t>，</a:t>
                      </a:r>
                      <a:r>
                        <a:rPr lang="en-US" sz="1400" kern="100">
                          <a:solidFill>
                            <a:srgbClr val="C00000"/>
                          </a:solidFill>
                          <a:latin typeface="Arial" panose="020B0604020202020204"/>
                          <a:ea typeface="宋体" panose="02010600030101010101" pitchFamily="2" charset="-122"/>
                          <a:cs typeface="Times New Roman" panose="02020603050405020304"/>
                        </a:rPr>
                        <a:t>b=1</a:t>
                      </a:r>
                      <a:r>
                        <a:rPr lang="zh-CN" sz="1400" kern="100">
                          <a:solidFill>
                            <a:srgbClr val="C00000"/>
                          </a:solidFill>
                          <a:latin typeface="Arial" panose="020B0604020202020204"/>
                          <a:ea typeface="宋体" panose="02010600030101010101" pitchFamily="2" charset="-122"/>
                          <a:cs typeface="Arial" panose="020B0604020202020204"/>
                        </a:rPr>
                        <a:t>，</a:t>
                      </a:r>
                      <a:r>
                        <a:rPr lang="en-US" sz="1400" kern="100">
                          <a:solidFill>
                            <a:srgbClr val="C00000"/>
                          </a:solidFill>
                          <a:latin typeface="Arial" panose="020B0604020202020204"/>
                          <a:ea typeface="宋体" panose="02010600030101010101" pitchFamily="2" charset="-122"/>
                          <a:cs typeface="Times New Roman" panose="02020603050405020304"/>
                        </a:rPr>
                        <a:t>c=-3</a:t>
                      </a:r>
                      <a:endParaRPr lang="zh-CN" sz="1400" kern="100">
                        <a:solidFill>
                          <a:srgbClr val="C00000"/>
                        </a:solidFill>
                        <a:latin typeface="Times New Roman" panose="02020603050405020304"/>
                        <a:ea typeface="宋体" panose="02010600030101010101" pitchFamily="2" charset="-122"/>
                        <a:cs typeface="Times New Roman" panose="02020603050405020304"/>
                      </a:endParaRPr>
                    </a:p>
                    <a:p>
                      <a:pPr algn="just">
                        <a:spcAft>
                          <a:spcPts val="120"/>
                        </a:spcAft>
                      </a:pPr>
                      <a:r>
                        <a:rPr lang="zh-CN" sz="1400" kern="100">
                          <a:solidFill>
                            <a:srgbClr val="C00000"/>
                          </a:solidFill>
                          <a:latin typeface="Arial" panose="020B0604020202020204"/>
                          <a:ea typeface="宋体" panose="02010600030101010101" pitchFamily="2" charset="-122"/>
                          <a:cs typeface="Arial" panose="020B0604020202020204"/>
                        </a:rPr>
                        <a:t>输出：</a:t>
                      </a:r>
                      <a:r>
                        <a:rPr lang="en-US" sz="1400" kern="100">
                          <a:solidFill>
                            <a:srgbClr val="C00000"/>
                          </a:solidFill>
                          <a:latin typeface="Arial" panose="020B0604020202020204"/>
                          <a:ea typeface="宋体" panose="02010600030101010101" pitchFamily="2" charset="-122"/>
                          <a:cs typeface="Times New Roman" panose="02020603050405020304"/>
                        </a:rPr>
                        <a:t>a=1</a:t>
                      </a:r>
                      <a:r>
                        <a:rPr lang="zh-CN" sz="1400" kern="100">
                          <a:solidFill>
                            <a:srgbClr val="C00000"/>
                          </a:solidFill>
                          <a:latin typeface="Arial" panose="020B0604020202020204"/>
                          <a:ea typeface="宋体" panose="02010600030101010101" pitchFamily="2" charset="-122"/>
                          <a:cs typeface="Arial" panose="020B0604020202020204"/>
                        </a:rPr>
                        <a:t>，</a:t>
                      </a:r>
                      <a:r>
                        <a:rPr lang="en-US" sz="1400" kern="100">
                          <a:solidFill>
                            <a:srgbClr val="C00000"/>
                          </a:solidFill>
                          <a:latin typeface="Arial" panose="020B0604020202020204"/>
                          <a:ea typeface="宋体" panose="02010600030101010101" pitchFamily="2" charset="-122"/>
                          <a:cs typeface="Times New Roman" panose="02020603050405020304"/>
                        </a:rPr>
                        <a:t>b=1</a:t>
                      </a:r>
                      <a:r>
                        <a:rPr lang="zh-CN" sz="1400" kern="100">
                          <a:solidFill>
                            <a:srgbClr val="C00000"/>
                          </a:solidFill>
                          <a:latin typeface="Arial" panose="020B0604020202020204"/>
                          <a:ea typeface="宋体" panose="02010600030101010101" pitchFamily="2" charset="-122"/>
                          <a:cs typeface="Arial" panose="020B0604020202020204"/>
                        </a:rPr>
                        <a:t>，</a:t>
                      </a:r>
                      <a:r>
                        <a:rPr lang="en-US" sz="1400" kern="100">
                          <a:solidFill>
                            <a:srgbClr val="C00000"/>
                          </a:solidFill>
                          <a:latin typeface="Arial" panose="020B0604020202020204"/>
                          <a:ea typeface="宋体" panose="02010600030101010101" pitchFamily="2" charset="-122"/>
                          <a:cs typeface="Times New Roman" panose="02020603050405020304"/>
                        </a:rPr>
                        <a:t>c=-2</a:t>
                      </a:r>
                      <a:endParaRPr lang="zh-CN" sz="1400" kern="100">
                        <a:solidFill>
                          <a:srgbClr val="C00000"/>
                        </a:solidFill>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just">
                        <a:spcAft>
                          <a:spcPts val="120"/>
                        </a:spcAft>
                      </a:pPr>
                      <a:r>
                        <a:rPr lang="en-US" sz="1400" kern="100" dirty="0">
                          <a:solidFill>
                            <a:srgbClr val="C00000"/>
                          </a:solidFill>
                          <a:latin typeface="Arial" panose="020B0604020202020204"/>
                          <a:ea typeface="宋体" panose="02010600030101010101" pitchFamily="2" charset="-122"/>
                          <a:cs typeface="Times New Roman" panose="02020603050405020304"/>
                        </a:rPr>
                        <a:t>P2</a:t>
                      </a:r>
                      <a:r>
                        <a:rPr lang="zh-CN" sz="1400" kern="100" dirty="0">
                          <a:solidFill>
                            <a:srgbClr val="C00000"/>
                          </a:solidFill>
                          <a:latin typeface="Arial" panose="020B0604020202020204"/>
                          <a:ea typeface="宋体" panose="02010600030101010101" pitchFamily="2" charset="-122"/>
                          <a:cs typeface="Arial" panose="020B0604020202020204"/>
                        </a:rPr>
                        <a:t>（</a:t>
                      </a:r>
                      <a:r>
                        <a:rPr lang="en-US" sz="1400" kern="100" dirty="0">
                          <a:solidFill>
                            <a:srgbClr val="C00000"/>
                          </a:solidFill>
                          <a:latin typeface="Arial" panose="020B0604020202020204"/>
                          <a:ea typeface="宋体" panose="02010600030101010101" pitchFamily="2" charset="-122"/>
                          <a:cs typeface="Times New Roman" panose="02020603050405020304"/>
                        </a:rPr>
                        <a:t>1-2-5</a:t>
                      </a:r>
                      <a:r>
                        <a:rPr lang="zh-CN" sz="1400" kern="100" dirty="0">
                          <a:solidFill>
                            <a:srgbClr val="C00000"/>
                          </a:solidFill>
                          <a:latin typeface="Arial" panose="020B0604020202020204"/>
                          <a:ea typeface="宋体" panose="02010600030101010101" pitchFamily="2" charset="-122"/>
                          <a:cs typeface="Arial" panose="020B0604020202020204"/>
                        </a:rPr>
                        <a:t>）</a:t>
                      </a:r>
                      <a:endParaRPr lang="zh-CN" sz="1400" kern="100" dirty="0">
                        <a:solidFill>
                          <a:srgbClr val="C00000"/>
                        </a:solidFill>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just">
                        <a:spcAft>
                          <a:spcPts val="120"/>
                        </a:spcAft>
                      </a:pPr>
                      <a:r>
                        <a:rPr lang="en-US" sz="1400" kern="100">
                          <a:solidFill>
                            <a:srgbClr val="C00000"/>
                          </a:solidFill>
                          <a:latin typeface="Arial" panose="020B0604020202020204"/>
                          <a:ea typeface="宋体" panose="02010600030101010101" pitchFamily="2" charset="-122"/>
                          <a:cs typeface="Times New Roman" panose="02020603050405020304"/>
                        </a:rPr>
                        <a:t>T1</a:t>
                      </a:r>
                      <a:r>
                        <a:rPr lang="zh-CN" sz="1400" kern="100">
                          <a:solidFill>
                            <a:srgbClr val="C00000"/>
                          </a:solidFill>
                          <a:latin typeface="Arial" panose="020B0604020202020204"/>
                          <a:ea typeface="宋体" panose="02010600030101010101" pitchFamily="2" charset="-122"/>
                          <a:cs typeface="Arial" panose="020B0604020202020204"/>
                        </a:rPr>
                        <a:t>，</a:t>
                      </a:r>
                      <a:r>
                        <a:rPr lang="en-US" sz="1400" kern="100">
                          <a:solidFill>
                            <a:srgbClr val="C00000"/>
                          </a:solidFill>
                          <a:latin typeface="Arial" panose="020B0604020202020204"/>
                          <a:ea typeface="宋体" panose="02010600030101010101" pitchFamily="2" charset="-122"/>
                          <a:cs typeface="Times New Roman" panose="02020603050405020304"/>
                        </a:rPr>
                        <a:t>T2</a:t>
                      </a:r>
                      <a:r>
                        <a:rPr lang="zh-CN" sz="1400" kern="100">
                          <a:solidFill>
                            <a:srgbClr val="C00000"/>
                          </a:solidFill>
                          <a:latin typeface="Arial" panose="020B0604020202020204"/>
                          <a:ea typeface="宋体" panose="02010600030101010101" pitchFamily="2" charset="-122"/>
                          <a:cs typeface="Arial" panose="020B0604020202020204"/>
                        </a:rPr>
                        <a:t>，</a:t>
                      </a:r>
                      <a:r>
                        <a:rPr lang="en-US" sz="1400" kern="100">
                          <a:solidFill>
                            <a:srgbClr val="C00000"/>
                          </a:solidFill>
                          <a:latin typeface="Arial" panose="020B0604020202020204"/>
                          <a:ea typeface="宋体" panose="02010600030101010101" pitchFamily="2" charset="-122"/>
                          <a:cs typeface="Times New Roman" panose="02020603050405020304"/>
                        </a:rPr>
                        <a:t>F3</a:t>
                      </a:r>
                      <a:r>
                        <a:rPr lang="zh-CN" sz="1400" kern="100">
                          <a:solidFill>
                            <a:srgbClr val="C00000"/>
                          </a:solidFill>
                          <a:latin typeface="Arial" panose="020B0604020202020204"/>
                          <a:ea typeface="宋体" panose="02010600030101010101" pitchFamily="2" charset="-122"/>
                          <a:cs typeface="Arial" panose="020B0604020202020204"/>
                        </a:rPr>
                        <a:t>，</a:t>
                      </a:r>
                      <a:r>
                        <a:rPr lang="en-US" sz="1400" kern="100">
                          <a:solidFill>
                            <a:srgbClr val="C00000"/>
                          </a:solidFill>
                          <a:latin typeface="Arial" panose="020B0604020202020204"/>
                          <a:ea typeface="宋体" panose="02010600030101010101" pitchFamily="2" charset="-122"/>
                          <a:cs typeface="Times New Roman" panose="02020603050405020304"/>
                        </a:rPr>
                        <a:t>F4</a:t>
                      </a:r>
                      <a:endParaRPr lang="zh-CN" sz="1400" kern="100">
                        <a:solidFill>
                          <a:srgbClr val="C00000"/>
                        </a:solidFill>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just">
                        <a:spcAft>
                          <a:spcPts val="120"/>
                        </a:spcAft>
                      </a:pPr>
                      <a:r>
                        <a:rPr lang="en-US" sz="1400" kern="100" dirty="0">
                          <a:solidFill>
                            <a:srgbClr val="C00000"/>
                          </a:solidFill>
                          <a:latin typeface="Arial" panose="020B0604020202020204"/>
                          <a:ea typeface="宋体" panose="02010600030101010101" pitchFamily="2" charset="-122"/>
                          <a:cs typeface="Times New Roman" panose="02020603050405020304"/>
                        </a:rPr>
                        <a:t>1</a:t>
                      </a:r>
                      <a:r>
                        <a:rPr lang="zh-CN" sz="1400" kern="100" dirty="0">
                          <a:solidFill>
                            <a:srgbClr val="C00000"/>
                          </a:solidFill>
                          <a:latin typeface="Arial" panose="020B0604020202020204"/>
                          <a:ea typeface="宋体" panose="02010600030101010101" pitchFamily="2" charset="-122"/>
                          <a:cs typeface="Arial" panose="020B0604020202020204"/>
                        </a:rPr>
                        <a:t>，</a:t>
                      </a:r>
                      <a:r>
                        <a:rPr lang="en-US" sz="1400" kern="100" dirty="0">
                          <a:solidFill>
                            <a:srgbClr val="C00000"/>
                          </a:solidFill>
                          <a:latin typeface="Arial" panose="020B0604020202020204"/>
                          <a:ea typeface="宋体" panose="02010600030101010101" pitchFamily="2" charset="-122"/>
                          <a:cs typeface="Times New Roman" panose="02020603050405020304"/>
                        </a:rPr>
                        <a:t>8</a:t>
                      </a:r>
                      <a:endParaRPr lang="zh-CN" sz="1400" kern="100" dirty="0">
                        <a:solidFill>
                          <a:srgbClr val="C00000"/>
                        </a:solidFill>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r>
              <a:tr h="519120">
                <a:tc>
                  <a:txBody>
                    <a:bodyPr/>
                    <a:lstStyle/>
                    <a:p>
                      <a:pPr algn="just">
                        <a:spcAft>
                          <a:spcPts val="120"/>
                        </a:spcAft>
                      </a:pPr>
                      <a:r>
                        <a:rPr lang="zh-CN" sz="1400" kern="100">
                          <a:solidFill>
                            <a:srgbClr val="000000"/>
                          </a:solidFill>
                          <a:latin typeface="Arial" panose="020B0604020202020204"/>
                          <a:ea typeface="宋体" panose="02010600030101010101" pitchFamily="2" charset="-122"/>
                          <a:cs typeface="Arial" panose="020B0604020202020204"/>
                        </a:rPr>
                        <a:t>输入：</a:t>
                      </a:r>
                      <a:r>
                        <a:rPr lang="en-US" sz="1400" kern="100">
                          <a:solidFill>
                            <a:srgbClr val="000000"/>
                          </a:solidFill>
                          <a:latin typeface="Arial" panose="020B0604020202020204"/>
                          <a:ea typeface="宋体" panose="02010600030101010101" pitchFamily="2" charset="-122"/>
                          <a:cs typeface="Times New Roman" panose="02020603050405020304"/>
                        </a:rPr>
                        <a:t>a=2</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b=-1</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c=-2</a:t>
                      </a:r>
                      <a:endParaRPr lang="zh-CN" sz="1400" kern="100">
                        <a:latin typeface="Times New Roman" panose="02020603050405020304"/>
                        <a:ea typeface="宋体" panose="02010600030101010101" pitchFamily="2" charset="-122"/>
                        <a:cs typeface="Times New Roman" panose="02020603050405020304"/>
                      </a:endParaRPr>
                    </a:p>
                    <a:p>
                      <a:pPr algn="just">
                        <a:spcAft>
                          <a:spcPts val="120"/>
                        </a:spcAft>
                      </a:pPr>
                      <a:r>
                        <a:rPr lang="zh-CN" sz="1400" kern="100">
                          <a:solidFill>
                            <a:srgbClr val="000000"/>
                          </a:solidFill>
                          <a:latin typeface="Arial" panose="020B0604020202020204"/>
                          <a:ea typeface="宋体" panose="02010600030101010101" pitchFamily="2" charset="-122"/>
                          <a:cs typeface="Arial" panose="020B0604020202020204"/>
                        </a:rPr>
                        <a:t>输出：</a:t>
                      </a:r>
                      <a:r>
                        <a:rPr lang="en-US" sz="1400" kern="100">
                          <a:solidFill>
                            <a:srgbClr val="000000"/>
                          </a:solidFill>
                          <a:latin typeface="Arial" panose="020B0604020202020204"/>
                          <a:ea typeface="宋体" panose="02010600030101010101" pitchFamily="2" charset="-122"/>
                          <a:cs typeface="Times New Roman" panose="02020603050405020304"/>
                        </a:rPr>
                        <a:t>a=2</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b=-1</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c=-2</a:t>
                      </a:r>
                      <a:endParaRPr lang="zh-CN" sz="1400" kern="10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a:solidFill>
                            <a:srgbClr val="000000"/>
                          </a:solidFill>
                          <a:latin typeface="Arial" panose="020B0604020202020204"/>
                          <a:ea typeface="宋体" panose="02010600030101010101" pitchFamily="2" charset="-122"/>
                          <a:cs typeface="Times New Roman" panose="02020603050405020304"/>
                        </a:rPr>
                        <a:t>P3</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1-3-4</a:t>
                      </a:r>
                      <a:r>
                        <a:rPr lang="zh-CN" sz="1400" kern="100">
                          <a:solidFill>
                            <a:srgbClr val="000000"/>
                          </a:solidFill>
                          <a:latin typeface="Arial" panose="020B0604020202020204"/>
                          <a:ea typeface="宋体" panose="02010600030101010101" pitchFamily="2" charset="-122"/>
                          <a:cs typeface="Arial" panose="020B0604020202020204"/>
                        </a:rPr>
                        <a:t>）</a:t>
                      </a:r>
                      <a:endParaRPr lang="zh-CN" sz="1400" kern="10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a:solidFill>
                            <a:srgbClr val="000000"/>
                          </a:solidFill>
                          <a:latin typeface="Arial" panose="020B0604020202020204"/>
                          <a:ea typeface="宋体" panose="02010600030101010101" pitchFamily="2" charset="-122"/>
                          <a:cs typeface="Times New Roman" panose="02020603050405020304"/>
                        </a:rPr>
                        <a:t>T1</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F2</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T3</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F4</a:t>
                      </a:r>
                      <a:endParaRPr lang="zh-CN" sz="1400" kern="10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120"/>
                        </a:spcAft>
                      </a:pPr>
                      <a:r>
                        <a:rPr lang="en-US" sz="1400" kern="100">
                          <a:solidFill>
                            <a:srgbClr val="000000"/>
                          </a:solidFill>
                          <a:latin typeface="Arial" panose="020B0604020202020204"/>
                          <a:ea typeface="宋体" panose="02010600030101010101" pitchFamily="2" charset="-122"/>
                          <a:cs typeface="Times New Roman" panose="02020603050405020304"/>
                        </a:rPr>
                        <a:t>2</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6</a:t>
                      </a:r>
                      <a:endParaRPr lang="zh-CN" sz="1400" kern="10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9120">
                <a:tc>
                  <a:txBody>
                    <a:bodyPr/>
                    <a:lstStyle/>
                    <a:p>
                      <a:pPr algn="just">
                        <a:spcAft>
                          <a:spcPts val="120"/>
                        </a:spcAft>
                      </a:pPr>
                      <a:r>
                        <a:rPr lang="zh-CN" sz="1400" kern="100">
                          <a:solidFill>
                            <a:srgbClr val="000000"/>
                          </a:solidFill>
                          <a:latin typeface="Arial" panose="020B0604020202020204"/>
                          <a:ea typeface="宋体" panose="02010600030101010101" pitchFamily="2" charset="-122"/>
                          <a:cs typeface="Arial" panose="020B0604020202020204"/>
                        </a:rPr>
                        <a:t>输入：</a:t>
                      </a:r>
                      <a:r>
                        <a:rPr lang="en-US" sz="1400" kern="100">
                          <a:solidFill>
                            <a:srgbClr val="000000"/>
                          </a:solidFill>
                          <a:latin typeface="Arial" panose="020B0604020202020204"/>
                          <a:ea typeface="宋体" panose="02010600030101010101" pitchFamily="2" charset="-122"/>
                          <a:cs typeface="Times New Roman" panose="02020603050405020304"/>
                        </a:rPr>
                        <a:t>a=-1</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b=2</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c=3 </a:t>
                      </a:r>
                      <a:endParaRPr lang="zh-CN" sz="1400" kern="100">
                        <a:latin typeface="Times New Roman" panose="02020603050405020304"/>
                        <a:ea typeface="宋体" panose="02010600030101010101" pitchFamily="2" charset="-122"/>
                        <a:cs typeface="Times New Roman" panose="02020603050405020304"/>
                      </a:endParaRPr>
                    </a:p>
                    <a:p>
                      <a:pPr algn="just">
                        <a:spcAft>
                          <a:spcPts val="120"/>
                        </a:spcAft>
                      </a:pPr>
                      <a:r>
                        <a:rPr lang="zh-CN" sz="1400" kern="100">
                          <a:solidFill>
                            <a:srgbClr val="000000"/>
                          </a:solidFill>
                          <a:latin typeface="Arial" panose="020B0604020202020204"/>
                          <a:ea typeface="宋体" panose="02010600030101010101" pitchFamily="2" charset="-122"/>
                          <a:cs typeface="Arial" panose="020B0604020202020204"/>
                        </a:rPr>
                        <a:t>输出：</a:t>
                      </a:r>
                      <a:r>
                        <a:rPr lang="en-US" sz="1400" kern="100">
                          <a:solidFill>
                            <a:srgbClr val="000000"/>
                          </a:solidFill>
                          <a:latin typeface="Arial" panose="020B0604020202020204"/>
                          <a:ea typeface="宋体" panose="02010600030101010101" pitchFamily="2" charset="-122"/>
                          <a:cs typeface="Times New Roman" panose="02020603050405020304"/>
                        </a:rPr>
                        <a:t>a=-1</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b=2</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c=6</a:t>
                      </a:r>
                      <a:endParaRPr lang="zh-CN" sz="1400" kern="10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a:solidFill>
                            <a:srgbClr val="000000"/>
                          </a:solidFill>
                          <a:latin typeface="Arial" panose="020B0604020202020204"/>
                          <a:ea typeface="宋体" panose="02010600030101010101" pitchFamily="2" charset="-122"/>
                          <a:cs typeface="Times New Roman" panose="02020603050405020304"/>
                        </a:rPr>
                        <a:t>P3</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1-3-4</a:t>
                      </a:r>
                      <a:r>
                        <a:rPr lang="zh-CN" sz="1400" kern="100">
                          <a:solidFill>
                            <a:srgbClr val="000000"/>
                          </a:solidFill>
                          <a:latin typeface="Arial" panose="020B0604020202020204"/>
                          <a:ea typeface="宋体" panose="02010600030101010101" pitchFamily="2" charset="-122"/>
                          <a:cs typeface="Arial" panose="020B0604020202020204"/>
                        </a:rPr>
                        <a:t>）</a:t>
                      </a:r>
                      <a:endParaRPr lang="zh-CN" sz="1400" kern="10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a:solidFill>
                            <a:srgbClr val="000000"/>
                          </a:solidFill>
                          <a:latin typeface="Arial" panose="020B0604020202020204"/>
                          <a:ea typeface="宋体" panose="02010600030101010101" pitchFamily="2" charset="-122"/>
                          <a:cs typeface="Times New Roman" panose="02020603050405020304"/>
                        </a:rPr>
                        <a:t>F1</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T2</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F3</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T4</a:t>
                      </a:r>
                      <a:endParaRPr lang="zh-CN" sz="1400" kern="10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a:solidFill>
                            <a:srgbClr val="000000"/>
                          </a:solidFill>
                          <a:latin typeface="Arial" panose="020B0604020202020204"/>
                          <a:ea typeface="宋体" panose="02010600030101010101" pitchFamily="2" charset="-122"/>
                          <a:cs typeface="Times New Roman" panose="02020603050405020304"/>
                        </a:rPr>
                        <a:t>3</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7</a:t>
                      </a:r>
                      <a:endParaRPr lang="zh-CN" sz="1400" kern="10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9120">
                <a:tc>
                  <a:txBody>
                    <a:bodyPr/>
                    <a:lstStyle/>
                    <a:p>
                      <a:pPr algn="just">
                        <a:spcAft>
                          <a:spcPts val="120"/>
                        </a:spcAft>
                      </a:pPr>
                      <a:r>
                        <a:rPr lang="zh-CN" sz="1400" kern="100">
                          <a:solidFill>
                            <a:srgbClr val="000000"/>
                          </a:solidFill>
                          <a:latin typeface="Arial" panose="020B0604020202020204"/>
                          <a:ea typeface="宋体" panose="02010600030101010101" pitchFamily="2" charset="-122"/>
                          <a:cs typeface="Arial" panose="020B0604020202020204"/>
                        </a:rPr>
                        <a:t>输入：</a:t>
                      </a:r>
                      <a:r>
                        <a:rPr lang="en-US" sz="1400" kern="100">
                          <a:solidFill>
                            <a:srgbClr val="000000"/>
                          </a:solidFill>
                          <a:latin typeface="Arial" panose="020B0604020202020204"/>
                          <a:ea typeface="宋体" panose="02010600030101010101" pitchFamily="2" charset="-122"/>
                          <a:cs typeface="Times New Roman" panose="02020603050405020304"/>
                        </a:rPr>
                        <a:t>a=-1</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b=-2</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c=-3</a:t>
                      </a:r>
                      <a:endParaRPr lang="zh-CN" sz="1400" kern="100">
                        <a:latin typeface="Times New Roman" panose="02020603050405020304"/>
                        <a:ea typeface="宋体" panose="02010600030101010101" pitchFamily="2" charset="-122"/>
                        <a:cs typeface="Times New Roman" panose="02020603050405020304"/>
                      </a:endParaRPr>
                    </a:p>
                    <a:p>
                      <a:pPr algn="just">
                        <a:spcAft>
                          <a:spcPts val="120"/>
                        </a:spcAft>
                      </a:pPr>
                      <a:r>
                        <a:rPr lang="zh-CN" sz="1400" kern="100">
                          <a:solidFill>
                            <a:srgbClr val="000000"/>
                          </a:solidFill>
                          <a:latin typeface="Arial" panose="020B0604020202020204"/>
                          <a:ea typeface="宋体" panose="02010600030101010101" pitchFamily="2" charset="-122"/>
                          <a:cs typeface="Arial" panose="020B0604020202020204"/>
                        </a:rPr>
                        <a:t>输出：</a:t>
                      </a:r>
                      <a:r>
                        <a:rPr lang="en-US" sz="1400" kern="100">
                          <a:solidFill>
                            <a:srgbClr val="000000"/>
                          </a:solidFill>
                          <a:latin typeface="Arial" panose="020B0604020202020204"/>
                          <a:ea typeface="宋体" panose="02010600030101010101" pitchFamily="2" charset="-122"/>
                          <a:cs typeface="Times New Roman" panose="02020603050405020304"/>
                        </a:rPr>
                        <a:t>a=-1</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b=-2</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c=-5</a:t>
                      </a:r>
                      <a:endParaRPr lang="zh-CN" sz="1400" kern="10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dirty="0">
                          <a:solidFill>
                            <a:srgbClr val="000000"/>
                          </a:solidFill>
                          <a:latin typeface="Arial" panose="020B0604020202020204"/>
                          <a:ea typeface="宋体" panose="02010600030101010101" pitchFamily="2" charset="-122"/>
                          <a:cs typeface="Times New Roman" panose="02020603050405020304"/>
                        </a:rPr>
                        <a:t>P4</a:t>
                      </a:r>
                      <a:r>
                        <a:rPr lang="zh-CN" sz="1400" kern="100" dirty="0">
                          <a:solidFill>
                            <a:srgbClr val="000000"/>
                          </a:solidFill>
                          <a:latin typeface="Arial" panose="020B0604020202020204"/>
                          <a:ea typeface="宋体" panose="02010600030101010101" pitchFamily="2" charset="-122"/>
                          <a:cs typeface="Arial" panose="020B0604020202020204"/>
                        </a:rPr>
                        <a:t>（</a:t>
                      </a:r>
                      <a:r>
                        <a:rPr lang="en-US" sz="1400" kern="100" dirty="0">
                          <a:solidFill>
                            <a:srgbClr val="000000"/>
                          </a:solidFill>
                          <a:latin typeface="Arial" panose="020B0604020202020204"/>
                          <a:ea typeface="宋体" panose="02010600030101010101" pitchFamily="2" charset="-122"/>
                          <a:cs typeface="Times New Roman" panose="02020603050405020304"/>
                        </a:rPr>
                        <a:t>1-3-5</a:t>
                      </a:r>
                      <a:r>
                        <a:rPr lang="zh-CN" sz="1400" kern="100" dirty="0">
                          <a:solidFill>
                            <a:srgbClr val="000000"/>
                          </a:solidFill>
                          <a:latin typeface="Arial" panose="020B0604020202020204"/>
                          <a:ea typeface="宋体" panose="02010600030101010101" pitchFamily="2" charset="-122"/>
                          <a:cs typeface="Arial" panose="020B0604020202020204"/>
                        </a:rPr>
                        <a:t>）</a:t>
                      </a:r>
                      <a:endParaRPr lang="zh-CN" sz="1400" kern="100" dirty="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a:solidFill>
                            <a:srgbClr val="000000"/>
                          </a:solidFill>
                          <a:latin typeface="Arial" panose="020B0604020202020204"/>
                          <a:ea typeface="宋体" panose="02010600030101010101" pitchFamily="2" charset="-122"/>
                          <a:cs typeface="Times New Roman" panose="02020603050405020304"/>
                        </a:rPr>
                        <a:t>F1</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F2</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F3</a:t>
                      </a:r>
                      <a:r>
                        <a:rPr lang="zh-CN" sz="1400" kern="100">
                          <a:solidFill>
                            <a:srgbClr val="000000"/>
                          </a:solidFill>
                          <a:latin typeface="Arial" panose="020B0604020202020204"/>
                          <a:ea typeface="宋体" panose="02010600030101010101" pitchFamily="2" charset="-122"/>
                          <a:cs typeface="Arial" panose="020B0604020202020204"/>
                        </a:rPr>
                        <a:t>，</a:t>
                      </a:r>
                      <a:r>
                        <a:rPr lang="en-US" sz="1400" kern="100">
                          <a:solidFill>
                            <a:srgbClr val="000000"/>
                          </a:solidFill>
                          <a:latin typeface="Arial" panose="020B0604020202020204"/>
                          <a:ea typeface="宋体" panose="02010600030101010101" pitchFamily="2" charset="-122"/>
                          <a:cs typeface="Times New Roman" panose="02020603050405020304"/>
                        </a:rPr>
                        <a:t>F4</a:t>
                      </a:r>
                      <a:endParaRPr lang="zh-CN" sz="1400" kern="100">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dirty="0">
                          <a:solidFill>
                            <a:srgbClr val="000000"/>
                          </a:solidFill>
                          <a:latin typeface="Arial" panose="020B0604020202020204"/>
                          <a:ea typeface="宋体" panose="02010600030101010101" pitchFamily="2" charset="-122"/>
                          <a:cs typeface="Times New Roman" panose="02020603050405020304"/>
                        </a:rPr>
                        <a:t>4</a:t>
                      </a:r>
                      <a:r>
                        <a:rPr lang="zh-CN" sz="1400" kern="100" dirty="0">
                          <a:solidFill>
                            <a:srgbClr val="000000"/>
                          </a:solidFill>
                          <a:latin typeface="Arial" panose="020B0604020202020204"/>
                          <a:ea typeface="宋体" panose="02010600030101010101" pitchFamily="2" charset="-122"/>
                          <a:cs typeface="Arial" panose="020B0604020202020204"/>
                        </a:rPr>
                        <a:t>，</a:t>
                      </a:r>
                      <a:r>
                        <a:rPr lang="en-US" sz="1400" kern="100" dirty="0">
                          <a:solidFill>
                            <a:schemeClr val="accent6"/>
                          </a:solidFill>
                          <a:latin typeface="Arial" panose="020B0604020202020204"/>
                          <a:ea typeface="宋体" panose="02010600030101010101" pitchFamily="2" charset="-122"/>
                          <a:cs typeface="Times New Roman" panose="02020603050405020304"/>
                        </a:rPr>
                        <a:t>8</a:t>
                      </a:r>
                      <a:endParaRPr lang="zh-CN" sz="1400" kern="100" dirty="0">
                        <a:solidFill>
                          <a:schemeClr val="accent6"/>
                        </a:solidFill>
                        <a:latin typeface="Times New Roman" panose="02020603050405020304"/>
                        <a:ea typeface="宋体" panose="02010600030101010101" pitchFamily="2" charset="-122"/>
                        <a:cs typeface="Times New Roman" panose="02020603050405020304"/>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578693" y="114013"/>
            <a:ext cx="5076720" cy="659025"/>
          </a:xfrm>
        </p:spPr>
        <p:txBody>
          <a:bodyPr>
            <a:normAutofit/>
          </a:bodyPr>
          <a:lstStyle/>
          <a:p>
            <a:pPr>
              <a:spcAft>
                <a:spcPts val="0"/>
              </a:spcAft>
              <a:defRPr/>
            </a:pPr>
            <a:r>
              <a:rPr lang="zh-CN" altLang="en-US" dirty="0">
                <a:latin typeface="微软雅黑" panose="020B0503020204020204" pitchFamily="34" charset="-122"/>
                <a:ea typeface="微软雅黑" panose="020B0503020204020204" pitchFamily="34" charset="-122"/>
              </a:rPr>
              <a:t>基本路径覆盖的设计过程</a:t>
            </a:r>
            <a:endParaRPr lang="en-US" altLang="zh-CN" dirty="0">
              <a:latin typeface="微软雅黑" panose="020B0503020204020204" pitchFamily="34" charset="-122"/>
              <a:ea typeface="微软雅黑" panose="020B0503020204020204" pitchFamily="34" charset="-122"/>
            </a:endParaRPr>
          </a:p>
        </p:txBody>
      </p:sp>
      <p:grpSp>
        <p:nvGrpSpPr>
          <p:cNvPr id="27651" name="Group 4"/>
          <p:cNvGrpSpPr/>
          <p:nvPr/>
        </p:nvGrpSpPr>
        <p:grpSpPr bwMode="auto">
          <a:xfrm>
            <a:off x="5935287" y="1297903"/>
            <a:ext cx="2816411" cy="3082903"/>
            <a:chOff x="3456" y="2784"/>
            <a:chExt cx="1476" cy="1282"/>
          </a:xfrm>
        </p:grpSpPr>
        <p:sp>
          <p:nvSpPr>
            <p:cNvPr id="27654" name="Line 5"/>
            <p:cNvSpPr>
              <a:spLocks noChangeShapeType="1"/>
            </p:cNvSpPr>
            <p:nvPr/>
          </p:nvSpPr>
          <p:spPr bwMode="auto">
            <a:xfrm>
              <a:off x="3683" y="3617"/>
              <a:ext cx="0" cy="63"/>
            </a:xfrm>
            <a:prstGeom prst="line">
              <a:avLst/>
            </a:prstGeom>
            <a:noFill/>
            <a:ln w="25400">
              <a:solidFill>
                <a:schemeClr val="tx1"/>
              </a:solidFill>
              <a:round/>
            </a:ln>
          </p:spPr>
          <p:txBody>
            <a:bodyPr wrap="none" anchor="ctr"/>
            <a:lstStyle/>
            <a:p>
              <a:endParaRPr lang="zh-CN" altLang="en-US" sz="1350"/>
            </a:p>
          </p:txBody>
        </p:sp>
        <p:sp>
          <p:nvSpPr>
            <p:cNvPr id="27655" name="Rectangle 6"/>
            <p:cNvSpPr>
              <a:spLocks noChangeArrowheads="1"/>
            </p:cNvSpPr>
            <p:nvPr/>
          </p:nvSpPr>
          <p:spPr bwMode="auto">
            <a:xfrm>
              <a:off x="4192" y="2881"/>
              <a:ext cx="192" cy="81"/>
            </a:xfrm>
            <a:prstGeom prst="rect">
              <a:avLst/>
            </a:prstGeom>
            <a:solidFill>
              <a:schemeClr val="accent1"/>
            </a:solidFill>
            <a:ln w="25400">
              <a:solidFill>
                <a:schemeClr val="tx1"/>
              </a:solidFill>
              <a:miter lim="800000"/>
            </a:ln>
          </p:spPr>
          <p:txBody>
            <a:bodyPr wrap="none" anchor="ctr"/>
            <a:lstStyle/>
            <a:p>
              <a:endParaRPr lang="zh-CN" altLang="en-US" sz="1350"/>
            </a:p>
          </p:txBody>
        </p:sp>
        <p:grpSp>
          <p:nvGrpSpPr>
            <p:cNvPr id="27656" name="Group 7"/>
            <p:cNvGrpSpPr/>
            <p:nvPr/>
          </p:nvGrpSpPr>
          <p:grpSpPr bwMode="auto">
            <a:xfrm>
              <a:off x="4389" y="2903"/>
              <a:ext cx="538" cy="23"/>
              <a:chOff x="3016" y="808"/>
              <a:chExt cx="960" cy="41"/>
            </a:xfrm>
          </p:grpSpPr>
          <p:sp>
            <p:nvSpPr>
              <p:cNvPr id="27722" name="Freeform 8"/>
              <p:cNvSpPr/>
              <p:nvPr/>
            </p:nvSpPr>
            <p:spPr bwMode="auto">
              <a:xfrm>
                <a:off x="3016" y="808"/>
                <a:ext cx="89" cy="41"/>
              </a:xfrm>
              <a:custGeom>
                <a:avLst/>
                <a:gdLst>
                  <a:gd name="T0" fmla="*/ 0 w 89"/>
                  <a:gd name="T1" fmla="*/ 20 h 41"/>
                  <a:gd name="T2" fmla="*/ 88 w 89"/>
                  <a:gd name="T3" fmla="*/ 0 h 41"/>
                  <a:gd name="T4" fmla="*/ 88 w 89"/>
                  <a:gd name="T5" fmla="*/ 20 h 41"/>
                  <a:gd name="T6" fmla="*/ 88 w 89"/>
                  <a:gd name="T7" fmla="*/ 40 h 41"/>
                  <a:gd name="T8" fmla="*/ 0 w 89"/>
                  <a:gd name="T9" fmla="*/ 20 h 41"/>
                  <a:gd name="T10" fmla="*/ 0 60000 65536"/>
                  <a:gd name="T11" fmla="*/ 0 60000 65536"/>
                  <a:gd name="T12" fmla="*/ 0 60000 65536"/>
                  <a:gd name="T13" fmla="*/ 0 60000 65536"/>
                  <a:gd name="T14" fmla="*/ 0 60000 65536"/>
                  <a:gd name="T15" fmla="*/ 0 w 89"/>
                  <a:gd name="T16" fmla="*/ 0 h 41"/>
                  <a:gd name="T17" fmla="*/ 89 w 89"/>
                  <a:gd name="T18" fmla="*/ 41 h 41"/>
                </a:gdLst>
                <a:ahLst/>
                <a:cxnLst>
                  <a:cxn ang="T10">
                    <a:pos x="T0" y="T1"/>
                  </a:cxn>
                  <a:cxn ang="T11">
                    <a:pos x="T2" y="T3"/>
                  </a:cxn>
                  <a:cxn ang="T12">
                    <a:pos x="T4" y="T5"/>
                  </a:cxn>
                  <a:cxn ang="T13">
                    <a:pos x="T6" y="T7"/>
                  </a:cxn>
                  <a:cxn ang="T14">
                    <a:pos x="T8" y="T9"/>
                  </a:cxn>
                </a:cxnLst>
                <a:rect l="T15" t="T16" r="T17" b="T18"/>
                <a:pathLst>
                  <a:path w="89" h="41">
                    <a:moveTo>
                      <a:pt x="0" y="20"/>
                    </a:moveTo>
                    <a:lnTo>
                      <a:pt x="88" y="0"/>
                    </a:lnTo>
                    <a:lnTo>
                      <a:pt x="88" y="20"/>
                    </a:lnTo>
                    <a:lnTo>
                      <a:pt x="88" y="40"/>
                    </a:lnTo>
                    <a:lnTo>
                      <a:pt x="0" y="20"/>
                    </a:lnTo>
                  </a:path>
                </a:pathLst>
              </a:custGeom>
              <a:solidFill>
                <a:srgbClr val="000000"/>
              </a:solidFill>
              <a:ln w="25400" cap="rnd">
                <a:solidFill>
                  <a:schemeClr val="tx1"/>
                </a:solidFill>
                <a:round/>
                <a:tailEnd type="triangle" w="med" len="med"/>
              </a:ln>
            </p:spPr>
            <p:txBody>
              <a:bodyPr/>
              <a:lstStyle/>
              <a:p>
                <a:endParaRPr lang="zh-CN" altLang="en-US" sz="1350"/>
              </a:p>
            </p:txBody>
          </p:sp>
          <p:sp>
            <p:nvSpPr>
              <p:cNvPr id="27723" name="Line 9"/>
              <p:cNvSpPr>
                <a:spLocks noChangeShapeType="1"/>
              </p:cNvSpPr>
              <p:nvPr/>
            </p:nvSpPr>
            <p:spPr bwMode="auto">
              <a:xfrm>
                <a:off x="3120" y="836"/>
                <a:ext cx="856" cy="0"/>
              </a:xfrm>
              <a:prstGeom prst="line">
                <a:avLst/>
              </a:prstGeom>
              <a:noFill/>
              <a:ln w="25400">
                <a:solidFill>
                  <a:schemeClr val="tx1"/>
                </a:solidFill>
                <a:round/>
              </a:ln>
            </p:spPr>
            <p:txBody>
              <a:bodyPr wrap="none" anchor="ctr"/>
              <a:lstStyle/>
              <a:p>
                <a:endParaRPr lang="zh-CN" altLang="en-US" sz="1350"/>
              </a:p>
            </p:txBody>
          </p:sp>
        </p:grpSp>
        <p:sp>
          <p:nvSpPr>
            <p:cNvPr id="27657" name="Line 10"/>
            <p:cNvSpPr>
              <a:spLocks noChangeShapeType="1"/>
            </p:cNvSpPr>
            <p:nvPr/>
          </p:nvSpPr>
          <p:spPr bwMode="auto">
            <a:xfrm>
              <a:off x="4288" y="2971"/>
              <a:ext cx="0" cy="54"/>
            </a:xfrm>
            <a:prstGeom prst="line">
              <a:avLst/>
            </a:prstGeom>
            <a:noFill/>
            <a:ln w="25400">
              <a:solidFill>
                <a:schemeClr val="tx1"/>
              </a:solidFill>
              <a:round/>
            </a:ln>
          </p:spPr>
          <p:txBody>
            <a:bodyPr wrap="none" anchor="ctr"/>
            <a:lstStyle/>
            <a:p>
              <a:endParaRPr lang="zh-CN" altLang="en-US" sz="1350"/>
            </a:p>
          </p:txBody>
        </p:sp>
        <p:sp>
          <p:nvSpPr>
            <p:cNvPr id="27658" name="Freeform 11"/>
            <p:cNvSpPr/>
            <p:nvPr/>
          </p:nvSpPr>
          <p:spPr bwMode="auto">
            <a:xfrm>
              <a:off x="4227" y="3029"/>
              <a:ext cx="122" cy="59"/>
            </a:xfrm>
            <a:custGeom>
              <a:avLst/>
              <a:gdLst>
                <a:gd name="T0" fmla="*/ 0 w 217"/>
                <a:gd name="T1" fmla="*/ 3 h 105"/>
                <a:gd name="T2" fmla="*/ 3 w 217"/>
                <a:gd name="T3" fmla="*/ 0 h 105"/>
                <a:gd name="T4" fmla="*/ 7 w 217"/>
                <a:gd name="T5" fmla="*/ 3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104"/>
                  </a:moveTo>
                  <a:lnTo>
                    <a:pt x="104" y="0"/>
                  </a:lnTo>
                  <a:lnTo>
                    <a:pt x="216" y="104"/>
                  </a:lnTo>
                </a:path>
              </a:pathLst>
            </a:custGeom>
            <a:noFill/>
            <a:ln w="25400" cap="rnd">
              <a:solidFill>
                <a:schemeClr val="tx1"/>
              </a:solidFill>
              <a:round/>
            </a:ln>
          </p:spPr>
          <p:txBody>
            <a:bodyPr/>
            <a:lstStyle/>
            <a:p>
              <a:endParaRPr lang="zh-CN" altLang="en-US" sz="1350"/>
            </a:p>
          </p:txBody>
        </p:sp>
        <p:sp>
          <p:nvSpPr>
            <p:cNvPr id="27659" name="Freeform 12"/>
            <p:cNvSpPr/>
            <p:nvPr/>
          </p:nvSpPr>
          <p:spPr bwMode="auto">
            <a:xfrm>
              <a:off x="4227" y="3029"/>
              <a:ext cx="122" cy="59"/>
            </a:xfrm>
            <a:custGeom>
              <a:avLst/>
              <a:gdLst>
                <a:gd name="T0" fmla="*/ 0 w 217"/>
                <a:gd name="T1" fmla="*/ 3 h 105"/>
                <a:gd name="T2" fmla="*/ 3 w 217"/>
                <a:gd name="T3" fmla="*/ 0 h 105"/>
                <a:gd name="T4" fmla="*/ 7 w 217"/>
                <a:gd name="T5" fmla="*/ 3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104"/>
                  </a:moveTo>
                  <a:lnTo>
                    <a:pt x="104" y="0"/>
                  </a:lnTo>
                  <a:lnTo>
                    <a:pt x="216" y="104"/>
                  </a:lnTo>
                </a:path>
              </a:pathLst>
            </a:custGeom>
            <a:noFill/>
            <a:ln w="25400" cap="rnd">
              <a:solidFill>
                <a:schemeClr val="tx1"/>
              </a:solidFill>
              <a:round/>
            </a:ln>
          </p:spPr>
          <p:txBody>
            <a:bodyPr/>
            <a:lstStyle/>
            <a:p>
              <a:endParaRPr lang="zh-CN" altLang="en-US" sz="1350"/>
            </a:p>
          </p:txBody>
        </p:sp>
        <p:sp>
          <p:nvSpPr>
            <p:cNvPr id="27660" name="Line 13"/>
            <p:cNvSpPr>
              <a:spLocks noChangeShapeType="1"/>
            </p:cNvSpPr>
            <p:nvPr/>
          </p:nvSpPr>
          <p:spPr bwMode="auto">
            <a:xfrm flipH="1">
              <a:off x="3976" y="3090"/>
              <a:ext cx="238" cy="0"/>
            </a:xfrm>
            <a:prstGeom prst="line">
              <a:avLst/>
            </a:prstGeom>
            <a:noFill/>
            <a:ln w="25400">
              <a:solidFill>
                <a:schemeClr val="tx1"/>
              </a:solidFill>
              <a:round/>
            </a:ln>
          </p:spPr>
          <p:txBody>
            <a:bodyPr wrap="none" anchor="ctr"/>
            <a:lstStyle/>
            <a:p>
              <a:endParaRPr lang="zh-CN" altLang="en-US" sz="1350"/>
            </a:p>
          </p:txBody>
        </p:sp>
        <p:sp>
          <p:nvSpPr>
            <p:cNvPr id="27661" name="Freeform 14"/>
            <p:cNvSpPr/>
            <p:nvPr/>
          </p:nvSpPr>
          <p:spPr bwMode="auto">
            <a:xfrm>
              <a:off x="3914" y="3150"/>
              <a:ext cx="121" cy="59"/>
            </a:xfrm>
            <a:custGeom>
              <a:avLst/>
              <a:gdLst>
                <a:gd name="T0" fmla="*/ 0 w 217"/>
                <a:gd name="T1" fmla="*/ 3 h 105"/>
                <a:gd name="T2" fmla="*/ 3 w 217"/>
                <a:gd name="T3" fmla="*/ 0 h 105"/>
                <a:gd name="T4" fmla="*/ 7 w 217"/>
                <a:gd name="T5" fmla="*/ 3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104"/>
                  </a:moveTo>
                  <a:lnTo>
                    <a:pt x="104" y="0"/>
                  </a:lnTo>
                  <a:lnTo>
                    <a:pt x="216" y="104"/>
                  </a:lnTo>
                </a:path>
              </a:pathLst>
            </a:custGeom>
            <a:noFill/>
            <a:ln w="25400" cap="rnd">
              <a:solidFill>
                <a:schemeClr val="tx1"/>
              </a:solidFill>
              <a:round/>
            </a:ln>
          </p:spPr>
          <p:txBody>
            <a:bodyPr/>
            <a:lstStyle/>
            <a:p>
              <a:endParaRPr lang="zh-CN" altLang="en-US" sz="1350"/>
            </a:p>
          </p:txBody>
        </p:sp>
        <p:sp>
          <p:nvSpPr>
            <p:cNvPr id="27662" name="Freeform 15"/>
            <p:cNvSpPr/>
            <p:nvPr/>
          </p:nvSpPr>
          <p:spPr bwMode="auto">
            <a:xfrm>
              <a:off x="3914" y="3150"/>
              <a:ext cx="121" cy="59"/>
            </a:xfrm>
            <a:custGeom>
              <a:avLst/>
              <a:gdLst>
                <a:gd name="T0" fmla="*/ 0 w 217"/>
                <a:gd name="T1" fmla="*/ 3 h 105"/>
                <a:gd name="T2" fmla="*/ 3 w 217"/>
                <a:gd name="T3" fmla="*/ 0 h 105"/>
                <a:gd name="T4" fmla="*/ 7 w 217"/>
                <a:gd name="T5" fmla="*/ 3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104"/>
                  </a:moveTo>
                  <a:lnTo>
                    <a:pt x="104" y="0"/>
                  </a:lnTo>
                  <a:lnTo>
                    <a:pt x="216" y="104"/>
                  </a:lnTo>
                </a:path>
              </a:pathLst>
            </a:custGeom>
            <a:noFill/>
            <a:ln w="25400" cap="rnd">
              <a:solidFill>
                <a:schemeClr val="tx1"/>
              </a:solidFill>
              <a:round/>
            </a:ln>
          </p:spPr>
          <p:txBody>
            <a:bodyPr/>
            <a:lstStyle/>
            <a:p>
              <a:endParaRPr lang="zh-CN" altLang="en-US" sz="1350"/>
            </a:p>
          </p:txBody>
        </p:sp>
        <p:sp>
          <p:nvSpPr>
            <p:cNvPr id="27663" name="Line 16"/>
            <p:cNvSpPr>
              <a:spLocks noChangeShapeType="1"/>
            </p:cNvSpPr>
            <p:nvPr/>
          </p:nvSpPr>
          <p:spPr bwMode="auto">
            <a:xfrm flipH="1">
              <a:off x="3703" y="3211"/>
              <a:ext cx="211" cy="0"/>
            </a:xfrm>
            <a:prstGeom prst="line">
              <a:avLst/>
            </a:prstGeom>
            <a:noFill/>
            <a:ln w="25400">
              <a:solidFill>
                <a:schemeClr val="tx1"/>
              </a:solidFill>
              <a:round/>
            </a:ln>
          </p:spPr>
          <p:txBody>
            <a:bodyPr wrap="none" anchor="ctr"/>
            <a:lstStyle/>
            <a:p>
              <a:endParaRPr lang="zh-CN" altLang="en-US" sz="1350"/>
            </a:p>
          </p:txBody>
        </p:sp>
        <p:sp>
          <p:nvSpPr>
            <p:cNvPr id="27664" name="Line 17"/>
            <p:cNvSpPr>
              <a:spLocks noChangeShapeType="1"/>
            </p:cNvSpPr>
            <p:nvPr/>
          </p:nvSpPr>
          <p:spPr bwMode="auto">
            <a:xfrm>
              <a:off x="4353" y="3090"/>
              <a:ext cx="354" cy="0"/>
            </a:xfrm>
            <a:prstGeom prst="line">
              <a:avLst/>
            </a:prstGeom>
            <a:noFill/>
            <a:ln w="25400">
              <a:solidFill>
                <a:schemeClr val="tx1"/>
              </a:solidFill>
              <a:round/>
            </a:ln>
          </p:spPr>
          <p:txBody>
            <a:bodyPr wrap="none" anchor="ctr"/>
            <a:lstStyle/>
            <a:p>
              <a:endParaRPr lang="zh-CN" altLang="en-US" sz="1350"/>
            </a:p>
          </p:txBody>
        </p:sp>
        <p:sp>
          <p:nvSpPr>
            <p:cNvPr id="27665" name="Line 18"/>
            <p:cNvSpPr>
              <a:spLocks noChangeShapeType="1"/>
            </p:cNvSpPr>
            <p:nvPr/>
          </p:nvSpPr>
          <p:spPr bwMode="auto">
            <a:xfrm flipV="1">
              <a:off x="3974" y="3087"/>
              <a:ext cx="0" cy="63"/>
            </a:xfrm>
            <a:prstGeom prst="line">
              <a:avLst/>
            </a:prstGeom>
            <a:noFill/>
            <a:ln w="25400">
              <a:solidFill>
                <a:schemeClr val="tx1"/>
              </a:solidFill>
              <a:round/>
            </a:ln>
          </p:spPr>
          <p:txBody>
            <a:bodyPr wrap="none" anchor="ctr"/>
            <a:lstStyle/>
            <a:p>
              <a:endParaRPr lang="zh-CN" altLang="en-US" sz="1350"/>
            </a:p>
          </p:txBody>
        </p:sp>
        <p:sp>
          <p:nvSpPr>
            <p:cNvPr id="27666" name="Rectangle 19"/>
            <p:cNvSpPr>
              <a:spLocks noChangeArrowheads="1"/>
            </p:cNvSpPr>
            <p:nvPr/>
          </p:nvSpPr>
          <p:spPr bwMode="auto">
            <a:xfrm>
              <a:off x="4613" y="3186"/>
              <a:ext cx="193" cy="81"/>
            </a:xfrm>
            <a:prstGeom prst="rect">
              <a:avLst/>
            </a:prstGeom>
            <a:solidFill>
              <a:schemeClr val="accent1"/>
            </a:solidFill>
            <a:ln w="25400">
              <a:solidFill>
                <a:schemeClr val="tx1"/>
              </a:solidFill>
              <a:miter lim="800000"/>
            </a:ln>
          </p:spPr>
          <p:txBody>
            <a:bodyPr wrap="none" anchor="ctr"/>
            <a:lstStyle/>
            <a:p>
              <a:endParaRPr lang="zh-CN" altLang="en-US" sz="1350"/>
            </a:p>
          </p:txBody>
        </p:sp>
        <p:sp>
          <p:nvSpPr>
            <p:cNvPr id="27667" name="Line 20"/>
            <p:cNvSpPr>
              <a:spLocks noChangeShapeType="1"/>
            </p:cNvSpPr>
            <p:nvPr/>
          </p:nvSpPr>
          <p:spPr bwMode="auto">
            <a:xfrm flipV="1">
              <a:off x="4714" y="3087"/>
              <a:ext cx="0" cy="95"/>
            </a:xfrm>
            <a:prstGeom prst="line">
              <a:avLst/>
            </a:prstGeom>
            <a:noFill/>
            <a:ln w="25400">
              <a:solidFill>
                <a:schemeClr val="tx1"/>
              </a:solidFill>
              <a:round/>
            </a:ln>
          </p:spPr>
          <p:txBody>
            <a:bodyPr wrap="none" anchor="ctr"/>
            <a:lstStyle/>
            <a:p>
              <a:endParaRPr lang="zh-CN" altLang="en-US" sz="1350"/>
            </a:p>
          </p:txBody>
        </p:sp>
        <p:sp>
          <p:nvSpPr>
            <p:cNvPr id="27668" name="Line 21"/>
            <p:cNvSpPr>
              <a:spLocks noChangeShapeType="1"/>
            </p:cNvSpPr>
            <p:nvPr/>
          </p:nvSpPr>
          <p:spPr bwMode="auto">
            <a:xfrm>
              <a:off x="3705" y="3213"/>
              <a:ext cx="0" cy="63"/>
            </a:xfrm>
            <a:prstGeom prst="line">
              <a:avLst/>
            </a:prstGeom>
            <a:noFill/>
            <a:ln w="25400">
              <a:solidFill>
                <a:schemeClr val="tx1"/>
              </a:solidFill>
              <a:round/>
            </a:ln>
          </p:spPr>
          <p:txBody>
            <a:bodyPr wrap="none" anchor="ctr"/>
            <a:lstStyle/>
            <a:p>
              <a:endParaRPr lang="zh-CN" altLang="en-US" sz="1350"/>
            </a:p>
          </p:txBody>
        </p:sp>
        <p:sp>
          <p:nvSpPr>
            <p:cNvPr id="27669" name="Freeform 22"/>
            <p:cNvSpPr/>
            <p:nvPr/>
          </p:nvSpPr>
          <p:spPr bwMode="auto">
            <a:xfrm>
              <a:off x="3640" y="3280"/>
              <a:ext cx="122" cy="64"/>
            </a:xfrm>
            <a:custGeom>
              <a:avLst/>
              <a:gdLst>
                <a:gd name="T0" fmla="*/ 0 w 217"/>
                <a:gd name="T1" fmla="*/ 3 h 113"/>
                <a:gd name="T2" fmla="*/ 3 w 217"/>
                <a:gd name="T3" fmla="*/ 0 h 113"/>
                <a:gd name="T4" fmla="*/ 7 w 217"/>
                <a:gd name="T5" fmla="*/ 3 h 113"/>
                <a:gd name="T6" fmla="*/ 0 60000 65536"/>
                <a:gd name="T7" fmla="*/ 0 60000 65536"/>
                <a:gd name="T8" fmla="*/ 0 60000 65536"/>
                <a:gd name="T9" fmla="*/ 0 w 217"/>
                <a:gd name="T10" fmla="*/ 0 h 113"/>
                <a:gd name="T11" fmla="*/ 217 w 217"/>
                <a:gd name="T12" fmla="*/ 113 h 113"/>
              </a:gdLst>
              <a:ahLst/>
              <a:cxnLst>
                <a:cxn ang="T6">
                  <a:pos x="T0" y="T1"/>
                </a:cxn>
                <a:cxn ang="T7">
                  <a:pos x="T2" y="T3"/>
                </a:cxn>
                <a:cxn ang="T8">
                  <a:pos x="T4" y="T5"/>
                </a:cxn>
              </a:cxnLst>
              <a:rect l="T9" t="T10" r="T11" b="T12"/>
              <a:pathLst>
                <a:path w="217" h="113">
                  <a:moveTo>
                    <a:pt x="0" y="112"/>
                  </a:moveTo>
                  <a:lnTo>
                    <a:pt x="112" y="0"/>
                  </a:lnTo>
                  <a:lnTo>
                    <a:pt x="216" y="112"/>
                  </a:lnTo>
                </a:path>
              </a:pathLst>
            </a:custGeom>
            <a:noFill/>
            <a:ln w="25400" cap="rnd">
              <a:solidFill>
                <a:schemeClr val="tx1"/>
              </a:solidFill>
              <a:round/>
            </a:ln>
          </p:spPr>
          <p:txBody>
            <a:bodyPr/>
            <a:lstStyle/>
            <a:p>
              <a:endParaRPr lang="zh-CN" altLang="en-US" sz="1350"/>
            </a:p>
          </p:txBody>
        </p:sp>
        <p:sp>
          <p:nvSpPr>
            <p:cNvPr id="27670" name="Freeform 23"/>
            <p:cNvSpPr/>
            <p:nvPr/>
          </p:nvSpPr>
          <p:spPr bwMode="auto">
            <a:xfrm>
              <a:off x="3640" y="3280"/>
              <a:ext cx="184" cy="64"/>
            </a:xfrm>
            <a:custGeom>
              <a:avLst/>
              <a:gdLst>
                <a:gd name="T0" fmla="*/ 0 w 329"/>
                <a:gd name="T1" fmla="*/ 3 h 113"/>
                <a:gd name="T2" fmla="*/ 3 w 329"/>
                <a:gd name="T3" fmla="*/ 0 h 113"/>
                <a:gd name="T4" fmla="*/ 7 w 329"/>
                <a:gd name="T5" fmla="*/ 3 h 113"/>
                <a:gd name="T6" fmla="*/ 10 w 329"/>
                <a:gd name="T7" fmla="*/ 3 h 113"/>
                <a:gd name="T8" fmla="*/ 0 60000 65536"/>
                <a:gd name="T9" fmla="*/ 0 60000 65536"/>
                <a:gd name="T10" fmla="*/ 0 60000 65536"/>
                <a:gd name="T11" fmla="*/ 0 60000 65536"/>
                <a:gd name="T12" fmla="*/ 0 w 329"/>
                <a:gd name="T13" fmla="*/ 0 h 113"/>
                <a:gd name="T14" fmla="*/ 329 w 329"/>
                <a:gd name="T15" fmla="*/ 113 h 113"/>
              </a:gdLst>
              <a:ahLst/>
              <a:cxnLst>
                <a:cxn ang="T8">
                  <a:pos x="T0" y="T1"/>
                </a:cxn>
                <a:cxn ang="T9">
                  <a:pos x="T2" y="T3"/>
                </a:cxn>
                <a:cxn ang="T10">
                  <a:pos x="T4" y="T5"/>
                </a:cxn>
                <a:cxn ang="T11">
                  <a:pos x="T6" y="T7"/>
                </a:cxn>
              </a:cxnLst>
              <a:rect l="T12" t="T13" r="T14" b="T15"/>
              <a:pathLst>
                <a:path w="329" h="113">
                  <a:moveTo>
                    <a:pt x="0" y="112"/>
                  </a:moveTo>
                  <a:lnTo>
                    <a:pt x="112" y="0"/>
                  </a:lnTo>
                  <a:lnTo>
                    <a:pt x="216" y="112"/>
                  </a:lnTo>
                  <a:lnTo>
                    <a:pt x="328" y="112"/>
                  </a:lnTo>
                </a:path>
              </a:pathLst>
            </a:custGeom>
            <a:noFill/>
            <a:ln w="25400" cap="rnd">
              <a:solidFill>
                <a:schemeClr val="tx1"/>
              </a:solidFill>
              <a:round/>
            </a:ln>
          </p:spPr>
          <p:txBody>
            <a:bodyPr/>
            <a:lstStyle/>
            <a:p>
              <a:endParaRPr lang="zh-CN" altLang="en-US" sz="1350"/>
            </a:p>
          </p:txBody>
        </p:sp>
        <p:sp>
          <p:nvSpPr>
            <p:cNvPr id="27671" name="Freeform 24"/>
            <p:cNvSpPr/>
            <p:nvPr/>
          </p:nvSpPr>
          <p:spPr bwMode="auto">
            <a:xfrm>
              <a:off x="3550" y="3343"/>
              <a:ext cx="81" cy="99"/>
            </a:xfrm>
            <a:custGeom>
              <a:avLst/>
              <a:gdLst>
                <a:gd name="T0" fmla="*/ 4 w 145"/>
                <a:gd name="T1" fmla="*/ 0 h 177"/>
                <a:gd name="T2" fmla="*/ 0 w 145"/>
                <a:gd name="T3" fmla="*/ 0 h 177"/>
                <a:gd name="T4" fmla="*/ 0 w 145"/>
                <a:gd name="T5" fmla="*/ 6 h 177"/>
                <a:gd name="T6" fmla="*/ 0 60000 65536"/>
                <a:gd name="T7" fmla="*/ 0 60000 65536"/>
                <a:gd name="T8" fmla="*/ 0 60000 65536"/>
                <a:gd name="T9" fmla="*/ 0 w 145"/>
                <a:gd name="T10" fmla="*/ 0 h 177"/>
                <a:gd name="T11" fmla="*/ 145 w 145"/>
                <a:gd name="T12" fmla="*/ 177 h 177"/>
              </a:gdLst>
              <a:ahLst/>
              <a:cxnLst>
                <a:cxn ang="T6">
                  <a:pos x="T0" y="T1"/>
                </a:cxn>
                <a:cxn ang="T7">
                  <a:pos x="T2" y="T3"/>
                </a:cxn>
                <a:cxn ang="T8">
                  <a:pos x="T4" y="T5"/>
                </a:cxn>
              </a:cxnLst>
              <a:rect l="T9" t="T10" r="T11" b="T12"/>
              <a:pathLst>
                <a:path w="145" h="177">
                  <a:moveTo>
                    <a:pt x="144" y="0"/>
                  </a:moveTo>
                  <a:lnTo>
                    <a:pt x="0" y="0"/>
                  </a:lnTo>
                  <a:lnTo>
                    <a:pt x="0" y="176"/>
                  </a:lnTo>
                </a:path>
              </a:pathLst>
            </a:custGeom>
            <a:noFill/>
            <a:ln w="25400" cap="rnd">
              <a:solidFill>
                <a:schemeClr val="tx1"/>
              </a:solidFill>
              <a:round/>
            </a:ln>
          </p:spPr>
          <p:txBody>
            <a:bodyPr/>
            <a:lstStyle/>
            <a:p>
              <a:endParaRPr lang="zh-CN" altLang="en-US" sz="1350"/>
            </a:p>
          </p:txBody>
        </p:sp>
        <p:sp>
          <p:nvSpPr>
            <p:cNvPr id="27672" name="Line 25"/>
            <p:cNvSpPr>
              <a:spLocks noChangeShapeType="1"/>
            </p:cNvSpPr>
            <p:nvPr/>
          </p:nvSpPr>
          <p:spPr bwMode="auto">
            <a:xfrm>
              <a:off x="3826" y="3348"/>
              <a:ext cx="0" cy="89"/>
            </a:xfrm>
            <a:prstGeom prst="line">
              <a:avLst/>
            </a:prstGeom>
            <a:noFill/>
            <a:ln w="25400">
              <a:solidFill>
                <a:schemeClr val="tx1"/>
              </a:solidFill>
              <a:round/>
            </a:ln>
          </p:spPr>
          <p:txBody>
            <a:bodyPr wrap="none" anchor="ctr"/>
            <a:lstStyle/>
            <a:p>
              <a:endParaRPr lang="zh-CN" altLang="en-US" sz="1350"/>
            </a:p>
          </p:txBody>
        </p:sp>
        <p:sp>
          <p:nvSpPr>
            <p:cNvPr id="27673" name="Rectangle 26"/>
            <p:cNvSpPr>
              <a:spLocks noChangeArrowheads="1"/>
            </p:cNvSpPr>
            <p:nvPr/>
          </p:nvSpPr>
          <p:spPr bwMode="auto">
            <a:xfrm>
              <a:off x="3725" y="3455"/>
              <a:ext cx="193" cy="86"/>
            </a:xfrm>
            <a:prstGeom prst="rect">
              <a:avLst/>
            </a:prstGeom>
            <a:solidFill>
              <a:schemeClr val="accent1"/>
            </a:solidFill>
            <a:ln w="25400">
              <a:solidFill>
                <a:schemeClr val="tx1"/>
              </a:solidFill>
              <a:miter lim="800000"/>
            </a:ln>
          </p:spPr>
          <p:txBody>
            <a:bodyPr wrap="none" anchor="ctr"/>
            <a:lstStyle/>
            <a:p>
              <a:endParaRPr lang="zh-CN" altLang="en-US" sz="1350"/>
            </a:p>
          </p:txBody>
        </p:sp>
        <p:sp>
          <p:nvSpPr>
            <p:cNvPr id="27674" name="Rectangle 27"/>
            <p:cNvSpPr>
              <a:spLocks noChangeArrowheads="1"/>
            </p:cNvSpPr>
            <p:nvPr/>
          </p:nvSpPr>
          <p:spPr bwMode="auto">
            <a:xfrm>
              <a:off x="3456" y="3455"/>
              <a:ext cx="188" cy="86"/>
            </a:xfrm>
            <a:prstGeom prst="rect">
              <a:avLst/>
            </a:prstGeom>
            <a:solidFill>
              <a:schemeClr val="accent1"/>
            </a:solidFill>
            <a:ln w="25400">
              <a:solidFill>
                <a:schemeClr val="tx1"/>
              </a:solidFill>
              <a:miter lim="800000"/>
            </a:ln>
          </p:spPr>
          <p:txBody>
            <a:bodyPr wrap="none" anchor="ctr"/>
            <a:lstStyle/>
            <a:p>
              <a:endParaRPr lang="zh-CN" altLang="en-US" sz="1350"/>
            </a:p>
          </p:txBody>
        </p:sp>
        <p:sp>
          <p:nvSpPr>
            <p:cNvPr id="27675" name="Line 28"/>
            <p:cNvSpPr>
              <a:spLocks noChangeShapeType="1"/>
            </p:cNvSpPr>
            <p:nvPr/>
          </p:nvSpPr>
          <p:spPr bwMode="auto">
            <a:xfrm>
              <a:off x="3552" y="3549"/>
              <a:ext cx="0" cy="59"/>
            </a:xfrm>
            <a:prstGeom prst="line">
              <a:avLst/>
            </a:prstGeom>
            <a:noFill/>
            <a:ln w="25400">
              <a:solidFill>
                <a:schemeClr val="tx1"/>
              </a:solidFill>
              <a:round/>
            </a:ln>
          </p:spPr>
          <p:txBody>
            <a:bodyPr wrap="none" anchor="ctr"/>
            <a:lstStyle/>
            <a:p>
              <a:endParaRPr lang="zh-CN" altLang="en-US" sz="1350"/>
            </a:p>
          </p:txBody>
        </p:sp>
        <p:sp>
          <p:nvSpPr>
            <p:cNvPr id="27676" name="Line 29"/>
            <p:cNvSpPr>
              <a:spLocks noChangeShapeType="1"/>
            </p:cNvSpPr>
            <p:nvPr/>
          </p:nvSpPr>
          <p:spPr bwMode="auto">
            <a:xfrm>
              <a:off x="3826" y="3549"/>
              <a:ext cx="0" cy="59"/>
            </a:xfrm>
            <a:prstGeom prst="line">
              <a:avLst/>
            </a:prstGeom>
            <a:noFill/>
            <a:ln w="25400">
              <a:solidFill>
                <a:schemeClr val="tx1"/>
              </a:solidFill>
              <a:round/>
            </a:ln>
          </p:spPr>
          <p:txBody>
            <a:bodyPr wrap="none" anchor="ctr"/>
            <a:lstStyle/>
            <a:p>
              <a:endParaRPr lang="zh-CN" altLang="en-US" sz="1350"/>
            </a:p>
          </p:txBody>
        </p:sp>
        <p:sp>
          <p:nvSpPr>
            <p:cNvPr id="27677" name="Line 30"/>
            <p:cNvSpPr>
              <a:spLocks noChangeShapeType="1"/>
            </p:cNvSpPr>
            <p:nvPr/>
          </p:nvSpPr>
          <p:spPr bwMode="auto">
            <a:xfrm>
              <a:off x="3555" y="3615"/>
              <a:ext cx="264" cy="0"/>
            </a:xfrm>
            <a:prstGeom prst="line">
              <a:avLst/>
            </a:prstGeom>
            <a:noFill/>
            <a:ln w="25400">
              <a:solidFill>
                <a:schemeClr val="tx1"/>
              </a:solidFill>
              <a:round/>
            </a:ln>
          </p:spPr>
          <p:txBody>
            <a:bodyPr wrap="none" anchor="ctr"/>
            <a:lstStyle/>
            <a:p>
              <a:endParaRPr lang="zh-CN" altLang="en-US" sz="1350"/>
            </a:p>
          </p:txBody>
        </p:sp>
        <p:sp>
          <p:nvSpPr>
            <p:cNvPr id="27678" name="Line 31"/>
            <p:cNvSpPr>
              <a:spLocks noChangeShapeType="1"/>
            </p:cNvSpPr>
            <p:nvPr/>
          </p:nvSpPr>
          <p:spPr bwMode="auto">
            <a:xfrm>
              <a:off x="4039" y="3211"/>
              <a:ext cx="202" cy="0"/>
            </a:xfrm>
            <a:prstGeom prst="line">
              <a:avLst/>
            </a:prstGeom>
            <a:noFill/>
            <a:ln w="25400">
              <a:solidFill>
                <a:schemeClr val="tx1"/>
              </a:solidFill>
              <a:round/>
            </a:ln>
          </p:spPr>
          <p:txBody>
            <a:bodyPr wrap="none" anchor="ctr"/>
            <a:lstStyle/>
            <a:p>
              <a:endParaRPr lang="zh-CN" altLang="en-US" sz="1350"/>
            </a:p>
          </p:txBody>
        </p:sp>
        <p:sp>
          <p:nvSpPr>
            <p:cNvPr id="27679" name="Freeform 32"/>
            <p:cNvSpPr/>
            <p:nvPr/>
          </p:nvSpPr>
          <p:spPr bwMode="auto">
            <a:xfrm>
              <a:off x="4187" y="3280"/>
              <a:ext cx="122" cy="64"/>
            </a:xfrm>
            <a:custGeom>
              <a:avLst/>
              <a:gdLst>
                <a:gd name="T0" fmla="*/ 0 w 217"/>
                <a:gd name="T1" fmla="*/ 3 h 113"/>
                <a:gd name="T2" fmla="*/ 3 w 217"/>
                <a:gd name="T3" fmla="*/ 0 h 113"/>
                <a:gd name="T4" fmla="*/ 7 w 217"/>
                <a:gd name="T5" fmla="*/ 3 h 113"/>
                <a:gd name="T6" fmla="*/ 0 60000 65536"/>
                <a:gd name="T7" fmla="*/ 0 60000 65536"/>
                <a:gd name="T8" fmla="*/ 0 60000 65536"/>
                <a:gd name="T9" fmla="*/ 0 w 217"/>
                <a:gd name="T10" fmla="*/ 0 h 113"/>
                <a:gd name="T11" fmla="*/ 217 w 217"/>
                <a:gd name="T12" fmla="*/ 113 h 113"/>
              </a:gdLst>
              <a:ahLst/>
              <a:cxnLst>
                <a:cxn ang="T6">
                  <a:pos x="T0" y="T1"/>
                </a:cxn>
                <a:cxn ang="T7">
                  <a:pos x="T2" y="T3"/>
                </a:cxn>
                <a:cxn ang="T8">
                  <a:pos x="T4" y="T5"/>
                </a:cxn>
              </a:cxnLst>
              <a:rect l="T9" t="T10" r="T11" b="T12"/>
              <a:pathLst>
                <a:path w="217" h="113">
                  <a:moveTo>
                    <a:pt x="0" y="112"/>
                  </a:moveTo>
                  <a:lnTo>
                    <a:pt x="104" y="0"/>
                  </a:lnTo>
                  <a:lnTo>
                    <a:pt x="216" y="112"/>
                  </a:lnTo>
                </a:path>
              </a:pathLst>
            </a:custGeom>
            <a:noFill/>
            <a:ln w="25400" cap="rnd">
              <a:solidFill>
                <a:schemeClr val="tx1"/>
              </a:solidFill>
              <a:round/>
            </a:ln>
          </p:spPr>
          <p:txBody>
            <a:bodyPr/>
            <a:lstStyle/>
            <a:p>
              <a:endParaRPr lang="zh-CN" altLang="en-US" sz="1350"/>
            </a:p>
          </p:txBody>
        </p:sp>
        <p:sp>
          <p:nvSpPr>
            <p:cNvPr id="27680" name="Freeform 33"/>
            <p:cNvSpPr/>
            <p:nvPr/>
          </p:nvSpPr>
          <p:spPr bwMode="auto">
            <a:xfrm>
              <a:off x="4187" y="3280"/>
              <a:ext cx="122" cy="64"/>
            </a:xfrm>
            <a:custGeom>
              <a:avLst/>
              <a:gdLst>
                <a:gd name="T0" fmla="*/ 0 w 217"/>
                <a:gd name="T1" fmla="*/ 3 h 113"/>
                <a:gd name="T2" fmla="*/ 3 w 217"/>
                <a:gd name="T3" fmla="*/ 0 h 113"/>
                <a:gd name="T4" fmla="*/ 7 w 217"/>
                <a:gd name="T5" fmla="*/ 3 h 113"/>
                <a:gd name="T6" fmla="*/ 0 60000 65536"/>
                <a:gd name="T7" fmla="*/ 0 60000 65536"/>
                <a:gd name="T8" fmla="*/ 0 60000 65536"/>
                <a:gd name="T9" fmla="*/ 0 w 217"/>
                <a:gd name="T10" fmla="*/ 0 h 113"/>
                <a:gd name="T11" fmla="*/ 217 w 217"/>
                <a:gd name="T12" fmla="*/ 113 h 113"/>
              </a:gdLst>
              <a:ahLst/>
              <a:cxnLst>
                <a:cxn ang="T6">
                  <a:pos x="T0" y="T1"/>
                </a:cxn>
                <a:cxn ang="T7">
                  <a:pos x="T2" y="T3"/>
                </a:cxn>
                <a:cxn ang="T8">
                  <a:pos x="T4" y="T5"/>
                </a:cxn>
              </a:cxnLst>
              <a:rect l="T9" t="T10" r="T11" b="T12"/>
              <a:pathLst>
                <a:path w="217" h="113">
                  <a:moveTo>
                    <a:pt x="0" y="112"/>
                  </a:moveTo>
                  <a:lnTo>
                    <a:pt x="104" y="0"/>
                  </a:lnTo>
                  <a:lnTo>
                    <a:pt x="216" y="112"/>
                  </a:lnTo>
                </a:path>
              </a:pathLst>
            </a:custGeom>
            <a:noFill/>
            <a:ln w="25400" cap="rnd">
              <a:solidFill>
                <a:schemeClr val="tx1"/>
              </a:solidFill>
              <a:round/>
            </a:ln>
          </p:spPr>
          <p:txBody>
            <a:bodyPr/>
            <a:lstStyle/>
            <a:p>
              <a:endParaRPr lang="zh-CN" altLang="en-US" sz="1350"/>
            </a:p>
          </p:txBody>
        </p:sp>
        <p:sp>
          <p:nvSpPr>
            <p:cNvPr id="27681" name="Freeform 34"/>
            <p:cNvSpPr/>
            <p:nvPr/>
          </p:nvSpPr>
          <p:spPr bwMode="auto">
            <a:xfrm>
              <a:off x="4093" y="3343"/>
              <a:ext cx="81" cy="99"/>
            </a:xfrm>
            <a:custGeom>
              <a:avLst/>
              <a:gdLst>
                <a:gd name="T0" fmla="*/ 4 w 145"/>
                <a:gd name="T1" fmla="*/ 0 h 177"/>
                <a:gd name="T2" fmla="*/ 0 w 145"/>
                <a:gd name="T3" fmla="*/ 0 h 177"/>
                <a:gd name="T4" fmla="*/ 0 w 145"/>
                <a:gd name="T5" fmla="*/ 6 h 177"/>
                <a:gd name="T6" fmla="*/ 0 60000 65536"/>
                <a:gd name="T7" fmla="*/ 0 60000 65536"/>
                <a:gd name="T8" fmla="*/ 0 60000 65536"/>
                <a:gd name="T9" fmla="*/ 0 w 145"/>
                <a:gd name="T10" fmla="*/ 0 h 177"/>
                <a:gd name="T11" fmla="*/ 145 w 145"/>
                <a:gd name="T12" fmla="*/ 177 h 177"/>
              </a:gdLst>
              <a:ahLst/>
              <a:cxnLst>
                <a:cxn ang="T6">
                  <a:pos x="T0" y="T1"/>
                </a:cxn>
                <a:cxn ang="T7">
                  <a:pos x="T2" y="T3"/>
                </a:cxn>
                <a:cxn ang="T8">
                  <a:pos x="T4" y="T5"/>
                </a:cxn>
              </a:cxnLst>
              <a:rect l="T9" t="T10" r="T11" b="T12"/>
              <a:pathLst>
                <a:path w="145" h="177">
                  <a:moveTo>
                    <a:pt x="144" y="0"/>
                  </a:moveTo>
                  <a:lnTo>
                    <a:pt x="0" y="0"/>
                  </a:lnTo>
                  <a:lnTo>
                    <a:pt x="0" y="176"/>
                  </a:lnTo>
                </a:path>
              </a:pathLst>
            </a:custGeom>
            <a:noFill/>
            <a:ln w="25400" cap="rnd">
              <a:solidFill>
                <a:schemeClr val="tx1"/>
              </a:solidFill>
              <a:round/>
            </a:ln>
          </p:spPr>
          <p:txBody>
            <a:bodyPr/>
            <a:lstStyle/>
            <a:p>
              <a:endParaRPr lang="zh-CN" altLang="en-US" sz="1350"/>
            </a:p>
          </p:txBody>
        </p:sp>
        <p:sp>
          <p:nvSpPr>
            <p:cNvPr id="27682" name="Line 35"/>
            <p:cNvSpPr>
              <a:spLocks noChangeShapeType="1"/>
            </p:cNvSpPr>
            <p:nvPr/>
          </p:nvSpPr>
          <p:spPr bwMode="auto">
            <a:xfrm>
              <a:off x="4369" y="3348"/>
              <a:ext cx="0" cy="89"/>
            </a:xfrm>
            <a:prstGeom prst="line">
              <a:avLst/>
            </a:prstGeom>
            <a:noFill/>
            <a:ln w="25400">
              <a:solidFill>
                <a:schemeClr val="tx1"/>
              </a:solidFill>
              <a:round/>
            </a:ln>
          </p:spPr>
          <p:txBody>
            <a:bodyPr wrap="none" anchor="ctr"/>
            <a:lstStyle/>
            <a:p>
              <a:endParaRPr lang="zh-CN" altLang="en-US" sz="1350"/>
            </a:p>
          </p:txBody>
        </p:sp>
        <p:sp>
          <p:nvSpPr>
            <p:cNvPr id="27683" name="Rectangle 36"/>
            <p:cNvSpPr>
              <a:spLocks noChangeArrowheads="1"/>
            </p:cNvSpPr>
            <p:nvPr/>
          </p:nvSpPr>
          <p:spPr bwMode="auto">
            <a:xfrm>
              <a:off x="4272" y="3455"/>
              <a:ext cx="193" cy="86"/>
            </a:xfrm>
            <a:prstGeom prst="rect">
              <a:avLst/>
            </a:prstGeom>
            <a:solidFill>
              <a:schemeClr val="accent1"/>
            </a:solidFill>
            <a:ln w="25400">
              <a:solidFill>
                <a:schemeClr val="tx1"/>
              </a:solidFill>
              <a:miter lim="800000"/>
            </a:ln>
          </p:spPr>
          <p:txBody>
            <a:bodyPr wrap="none" anchor="ctr"/>
            <a:lstStyle/>
            <a:p>
              <a:endParaRPr lang="zh-CN" altLang="en-US" sz="1350"/>
            </a:p>
          </p:txBody>
        </p:sp>
        <p:sp>
          <p:nvSpPr>
            <p:cNvPr id="27684" name="Rectangle 37"/>
            <p:cNvSpPr>
              <a:spLocks noChangeArrowheads="1"/>
            </p:cNvSpPr>
            <p:nvPr/>
          </p:nvSpPr>
          <p:spPr bwMode="auto">
            <a:xfrm>
              <a:off x="3999" y="3455"/>
              <a:ext cx="193" cy="86"/>
            </a:xfrm>
            <a:prstGeom prst="rect">
              <a:avLst/>
            </a:prstGeom>
            <a:solidFill>
              <a:schemeClr val="accent1"/>
            </a:solidFill>
            <a:ln w="25400">
              <a:solidFill>
                <a:schemeClr val="tx1"/>
              </a:solidFill>
              <a:miter lim="800000"/>
            </a:ln>
          </p:spPr>
          <p:txBody>
            <a:bodyPr wrap="none" anchor="ctr"/>
            <a:lstStyle/>
            <a:p>
              <a:endParaRPr lang="zh-CN" altLang="en-US" sz="1350"/>
            </a:p>
          </p:txBody>
        </p:sp>
        <p:sp>
          <p:nvSpPr>
            <p:cNvPr id="27685" name="Line 38"/>
            <p:cNvSpPr>
              <a:spLocks noChangeShapeType="1"/>
            </p:cNvSpPr>
            <p:nvPr/>
          </p:nvSpPr>
          <p:spPr bwMode="auto">
            <a:xfrm>
              <a:off x="4095" y="3549"/>
              <a:ext cx="0" cy="59"/>
            </a:xfrm>
            <a:prstGeom prst="line">
              <a:avLst/>
            </a:prstGeom>
            <a:noFill/>
            <a:ln w="25400">
              <a:solidFill>
                <a:schemeClr val="tx1"/>
              </a:solidFill>
              <a:round/>
            </a:ln>
          </p:spPr>
          <p:txBody>
            <a:bodyPr wrap="none" anchor="ctr"/>
            <a:lstStyle/>
            <a:p>
              <a:endParaRPr lang="zh-CN" altLang="en-US" sz="1350"/>
            </a:p>
          </p:txBody>
        </p:sp>
        <p:sp>
          <p:nvSpPr>
            <p:cNvPr id="27686" name="Line 39"/>
            <p:cNvSpPr>
              <a:spLocks noChangeShapeType="1"/>
            </p:cNvSpPr>
            <p:nvPr/>
          </p:nvSpPr>
          <p:spPr bwMode="auto">
            <a:xfrm>
              <a:off x="4369" y="3549"/>
              <a:ext cx="0" cy="59"/>
            </a:xfrm>
            <a:prstGeom prst="line">
              <a:avLst/>
            </a:prstGeom>
            <a:noFill/>
            <a:ln w="25400">
              <a:solidFill>
                <a:schemeClr val="tx1"/>
              </a:solidFill>
              <a:round/>
            </a:ln>
          </p:spPr>
          <p:txBody>
            <a:bodyPr wrap="none" anchor="ctr"/>
            <a:lstStyle/>
            <a:p>
              <a:endParaRPr lang="zh-CN" altLang="en-US" sz="1350"/>
            </a:p>
          </p:txBody>
        </p:sp>
        <p:sp>
          <p:nvSpPr>
            <p:cNvPr id="27687" name="Line 40"/>
            <p:cNvSpPr>
              <a:spLocks noChangeShapeType="1"/>
            </p:cNvSpPr>
            <p:nvPr/>
          </p:nvSpPr>
          <p:spPr bwMode="auto">
            <a:xfrm>
              <a:off x="4241" y="3615"/>
              <a:ext cx="121" cy="0"/>
            </a:xfrm>
            <a:prstGeom prst="line">
              <a:avLst/>
            </a:prstGeom>
            <a:noFill/>
            <a:ln w="25400">
              <a:solidFill>
                <a:schemeClr val="tx1"/>
              </a:solidFill>
              <a:round/>
            </a:ln>
          </p:spPr>
          <p:txBody>
            <a:bodyPr wrap="none" anchor="ctr"/>
            <a:lstStyle/>
            <a:p>
              <a:endParaRPr lang="zh-CN" altLang="en-US" sz="1350"/>
            </a:p>
          </p:txBody>
        </p:sp>
        <p:sp>
          <p:nvSpPr>
            <p:cNvPr id="27688" name="Line 41"/>
            <p:cNvSpPr>
              <a:spLocks noChangeShapeType="1"/>
            </p:cNvSpPr>
            <p:nvPr/>
          </p:nvSpPr>
          <p:spPr bwMode="auto">
            <a:xfrm>
              <a:off x="4248" y="3213"/>
              <a:ext cx="0" cy="63"/>
            </a:xfrm>
            <a:prstGeom prst="line">
              <a:avLst/>
            </a:prstGeom>
            <a:noFill/>
            <a:ln w="25400">
              <a:solidFill>
                <a:schemeClr val="tx1"/>
              </a:solidFill>
              <a:round/>
            </a:ln>
          </p:spPr>
          <p:txBody>
            <a:bodyPr wrap="none" anchor="ctr"/>
            <a:lstStyle/>
            <a:p>
              <a:endParaRPr lang="zh-CN" altLang="en-US" sz="1350"/>
            </a:p>
          </p:txBody>
        </p:sp>
        <p:sp>
          <p:nvSpPr>
            <p:cNvPr id="27689" name="Line 42"/>
            <p:cNvSpPr>
              <a:spLocks noChangeShapeType="1"/>
            </p:cNvSpPr>
            <p:nvPr/>
          </p:nvSpPr>
          <p:spPr bwMode="auto">
            <a:xfrm>
              <a:off x="4097" y="3615"/>
              <a:ext cx="135" cy="0"/>
            </a:xfrm>
            <a:prstGeom prst="line">
              <a:avLst/>
            </a:prstGeom>
            <a:noFill/>
            <a:ln w="25400">
              <a:solidFill>
                <a:schemeClr val="tx1"/>
              </a:solidFill>
              <a:round/>
            </a:ln>
          </p:spPr>
          <p:txBody>
            <a:bodyPr wrap="none" anchor="ctr"/>
            <a:lstStyle/>
            <a:p>
              <a:endParaRPr lang="zh-CN" altLang="en-US" sz="1350"/>
            </a:p>
          </p:txBody>
        </p:sp>
        <p:sp>
          <p:nvSpPr>
            <p:cNvPr id="27690" name="Oval 43"/>
            <p:cNvSpPr>
              <a:spLocks noChangeArrowheads="1"/>
            </p:cNvSpPr>
            <p:nvPr/>
          </p:nvSpPr>
          <p:spPr bwMode="auto">
            <a:xfrm>
              <a:off x="4219" y="3608"/>
              <a:ext cx="13" cy="13"/>
            </a:xfrm>
            <a:prstGeom prst="ellipse">
              <a:avLst/>
            </a:prstGeom>
            <a:solidFill>
              <a:srgbClr val="000000"/>
            </a:solidFill>
            <a:ln w="25400">
              <a:solidFill>
                <a:schemeClr val="tx1"/>
              </a:solidFill>
              <a:round/>
            </a:ln>
          </p:spPr>
          <p:txBody>
            <a:bodyPr wrap="none" anchor="ctr"/>
            <a:lstStyle/>
            <a:p>
              <a:endParaRPr lang="zh-CN" altLang="en-US" sz="1350"/>
            </a:p>
          </p:txBody>
        </p:sp>
        <p:sp>
          <p:nvSpPr>
            <p:cNvPr id="27691" name="Oval 44"/>
            <p:cNvSpPr>
              <a:spLocks noChangeArrowheads="1"/>
            </p:cNvSpPr>
            <p:nvPr/>
          </p:nvSpPr>
          <p:spPr bwMode="auto">
            <a:xfrm>
              <a:off x="3676" y="3608"/>
              <a:ext cx="9" cy="13"/>
            </a:xfrm>
            <a:prstGeom prst="ellipse">
              <a:avLst/>
            </a:prstGeom>
            <a:solidFill>
              <a:srgbClr val="000000"/>
            </a:solidFill>
            <a:ln w="25400">
              <a:solidFill>
                <a:schemeClr val="tx1"/>
              </a:solidFill>
              <a:round/>
            </a:ln>
          </p:spPr>
          <p:txBody>
            <a:bodyPr wrap="none" anchor="ctr"/>
            <a:lstStyle/>
            <a:p>
              <a:endParaRPr lang="zh-CN" altLang="en-US" sz="1350"/>
            </a:p>
          </p:txBody>
        </p:sp>
        <p:sp>
          <p:nvSpPr>
            <p:cNvPr id="27692" name="Line 45"/>
            <p:cNvSpPr>
              <a:spLocks noChangeShapeType="1"/>
            </p:cNvSpPr>
            <p:nvPr/>
          </p:nvSpPr>
          <p:spPr bwMode="auto">
            <a:xfrm>
              <a:off x="4230" y="3617"/>
              <a:ext cx="0" cy="63"/>
            </a:xfrm>
            <a:prstGeom prst="line">
              <a:avLst/>
            </a:prstGeom>
            <a:noFill/>
            <a:ln w="25400">
              <a:solidFill>
                <a:schemeClr val="tx1"/>
              </a:solidFill>
              <a:round/>
            </a:ln>
          </p:spPr>
          <p:txBody>
            <a:bodyPr wrap="none" anchor="ctr"/>
            <a:lstStyle/>
            <a:p>
              <a:endParaRPr lang="zh-CN" altLang="en-US" sz="1350"/>
            </a:p>
          </p:txBody>
        </p:sp>
        <p:sp>
          <p:nvSpPr>
            <p:cNvPr id="27693" name="Line 46"/>
            <p:cNvSpPr>
              <a:spLocks noChangeShapeType="1"/>
            </p:cNvSpPr>
            <p:nvPr/>
          </p:nvSpPr>
          <p:spPr bwMode="auto">
            <a:xfrm flipH="1">
              <a:off x="3994" y="3686"/>
              <a:ext cx="220" cy="0"/>
            </a:xfrm>
            <a:prstGeom prst="line">
              <a:avLst/>
            </a:prstGeom>
            <a:noFill/>
            <a:ln w="25400">
              <a:solidFill>
                <a:schemeClr val="tx1"/>
              </a:solidFill>
              <a:round/>
            </a:ln>
          </p:spPr>
          <p:txBody>
            <a:bodyPr wrap="none" anchor="ctr"/>
            <a:lstStyle/>
            <a:p>
              <a:endParaRPr lang="zh-CN" altLang="en-US" sz="1350"/>
            </a:p>
          </p:txBody>
        </p:sp>
        <p:sp>
          <p:nvSpPr>
            <p:cNvPr id="27694" name="Line 47"/>
            <p:cNvSpPr>
              <a:spLocks noChangeShapeType="1"/>
            </p:cNvSpPr>
            <p:nvPr/>
          </p:nvSpPr>
          <p:spPr bwMode="auto">
            <a:xfrm>
              <a:off x="3685" y="3686"/>
              <a:ext cx="296" cy="0"/>
            </a:xfrm>
            <a:prstGeom prst="line">
              <a:avLst/>
            </a:prstGeom>
            <a:noFill/>
            <a:ln w="25400">
              <a:solidFill>
                <a:schemeClr val="tx1"/>
              </a:solidFill>
              <a:round/>
            </a:ln>
          </p:spPr>
          <p:txBody>
            <a:bodyPr wrap="none" anchor="ctr"/>
            <a:lstStyle/>
            <a:p>
              <a:endParaRPr lang="zh-CN" altLang="en-US" sz="1350"/>
            </a:p>
          </p:txBody>
        </p:sp>
        <p:sp>
          <p:nvSpPr>
            <p:cNvPr id="27695" name="Oval 48"/>
            <p:cNvSpPr>
              <a:spLocks noChangeArrowheads="1"/>
            </p:cNvSpPr>
            <p:nvPr/>
          </p:nvSpPr>
          <p:spPr bwMode="auto">
            <a:xfrm>
              <a:off x="3976" y="3680"/>
              <a:ext cx="14" cy="9"/>
            </a:xfrm>
            <a:prstGeom prst="ellipse">
              <a:avLst/>
            </a:prstGeom>
            <a:solidFill>
              <a:srgbClr val="000000"/>
            </a:solidFill>
            <a:ln w="25400">
              <a:solidFill>
                <a:schemeClr val="tx1"/>
              </a:solidFill>
              <a:round/>
            </a:ln>
          </p:spPr>
          <p:txBody>
            <a:bodyPr wrap="none" anchor="ctr"/>
            <a:lstStyle/>
            <a:p>
              <a:endParaRPr lang="zh-CN" altLang="en-US" sz="1350"/>
            </a:p>
          </p:txBody>
        </p:sp>
        <p:sp>
          <p:nvSpPr>
            <p:cNvPr id="27696" name="Freeform 49"/>
            <p:cNvSpPr/>
            <p:nvPr/>
          </p:nvSpPr>
          <p:spPr bwMode="auto">
            <a:xfrm>
              <a:off x="3985" y="3693"/>
              <a:ext cx="189" cy="72"/>
            </a:xfrm>
            <a:custGeom>
              <a:avLst/>
              <a:gdLst>
                <a:gd name="T0" fmla="*/ 0 w 337"/>
                <a:gd name="T1" fmla="*/ 0 h 129"/>
                <a:gd name="T2" fmla="*/ 0 w 337"/>
                <a:gd name="T3" fmla="*/ 4 h 129"/>
                <a:gd name="T4" fmla="*/ 11 w 337"/>
                <a:gd name="T5" fmla="*/ 4 h 129"/>
                <a:gd name="T6" fmla="*/ 0 60000 65536"/>
                <a:gd name="T7" fmla="*/ 0 60000 65536"/>
                <a:gd name="T8" fmla="*/ 0 60000 65536"/>
                <a:gd name="T9" fmla="*/ 0 w 337"/>
                <a:gd name="T10" fmla="*/ 0 h 129"/>
                <a:gd name="T11" fmla="*/ 337 w 337"/>
                <a:gd name="T12" fmla="*/ 129 h 129"/>
              </a:gdLst>
              <a:ahLst/>
              <a:cxnLst>
                <a:cxn ang="T6">
                  <a:pos x="T0" y="T1"/>
                </a:cxn>
                <a:cxn ang="T7">
                  <a:pos x="T2" y="T3"/>
                </a:cxn>
                <a:cxn ang="T8">
                  <a:pos x="T4" y="T5"/>
                </a:cxn>
              </a:cxnLst>
              <a:rect l="T9" t="T10" r="T11" b="T12"/>
              <a:pathLst>
                <a:path w="337" h="129">
                  <a:moveTo>
                    <a:pt x="0" y="0"/>
                  </a:moveTo>
                  <a:lnTo>
                    <a:pt x="0" y="128"/>
                  </a:lnTo>
                  <a:lnTo>
                    <a:pt x="336" y="128"/>
                  </a:lnTo>
                </a:path>
              </a:pathLst>
            </a:custGeom>
            <a:noFill/>
            <a:ln w="25400" cap="rnd">
              <a:solidFill>
                <a:schemeClr val="tx1"/>
              </a:solidFill>
              <a:round/>
            </a:ln>
          </p:spPr>
          <p:txBody>
            <a:bodyPr/>
            <a:lstStyle/>
            <a:p>
              <a:endParaRPr lang="zh-CN" altLang="en-US" sz="1350"/>
            </a:p>
          </p:txBody>
        </p:sp>
        <p:sp>
          <p:nvSpPr>
            <p:cNvPr id="27697" name="Oval 50"/>
            <p:cNvSpPr>
              <a:spLocks noChangeArrowheads="1"/>
            </p:cNvSpPr>
            <p:nvPr/>
          </p:nvSpPr>
          <p:spPr bwMode="auto">
            <a:xfrm>
              <a:off x="4169" y="3760"/>
              <a:ext cx="14" cy="9"/>
            </a:xfrm>
            <a:prstGeom prst="ellipse">
              <a:avLst/>
            </a:prstGeom>
            <a:solidFill>
              <a:srgbClr val="000000"/>
            </a:solidFill>
            <a:ln w="25400">
              <a:solidFill>
                <a:schemeClr val="tx1"/>
              </a:solidFill>
              <a:round/>
            </a:ln>
          </p:spPr>
          <p:txBody>
            <a:bodyPr wrap="none" anchor="ctr"/>
            <a:lstStyle/>
            <a:p>
              <a:endParaRPr lang="zh-CN" altLang="en-US" sz="1350"/>
            </a:p>
          </p:txBody>
        </p:sp>
        <p:sp>
          <p:nvSpPr>
            <p:cNvPr id="27698" name="Line 51"/>
            <p:cNvSpPr>
              <a:spLocks noChangeShapeType="1"/>
            </p:cNvSpPr>
            <p:nvPr/>
          </p:nvSpPr>
          <p:spPr bwMode="auto">
            <a:xfrm>
              <a:off x="4714" y="3276"/>
              <a:ext cx="0" cy="484"/>
            </a:xfrm>
            <a:prstGeom prst="line">
              <a:avLst/>
            </a:prstGeom>
            <a:noFill/>
            <a:ln w="25400">
              <a:solidFill>
                <a:schemeClr val="tx1"/>
              </a:solidFill>
              <a:round/>
            </a:ln>
          </p:spPr>
          <p:txBody>
            <a:bodyPr wrap="none" anchor="ctr"/>
            <a:lstStyle/>
            <a:p>
              <a:endParaRPr lang="zh-CN" altLang="en-US" sz="1350"/>
            </a:p>
          </p:txBody>
        </p:sp>
        <p:sp>
          <p:nvSpPr>
            <p:cNvPr id="27699" name="Line 52"/>
            <p:cNvSpPr>
              <a:spLocks noChangeShapeType="1"/>
            </p:cNvSpPr>
            <p:nvPr/>
          </p:nvSpPr>
          <p:spPr bwMode="auto">
            <a:xfrm>
              <a:off x="4192" y="3767"/>
              <a:ext cx="515" cy="0"/>
            </a:xfrm>
            <a:prstGeom prst="line">
              <a:avLst/>
            </a:prstGeom>
            <a:noFill/>
            <a:ln w="25400">
              <a:solidFill>
                <a:schemeClr val="tx1"/>
              </a:solidFill>
              <a:round/>
            </a:ln>
          </p:spPr>
          <p:txBody>
            <a:bodyPr wrap="none" anchor="ctr"/>
            <a:lstStyle/>
            <a:p>
              <a:endParaRPr lang="zh-CN" altLang="en-US" sz="1350"/>
            </a:p>
          </p:txBody>
        </p:sp>
        <p:sp>
          <p:nvSpPr>
            <p:cNvPr id="27700" name="Freeform 53"/>
            <p:cNvSpPr/>
            <p:nvPr/>
          </p:nvSpPr>
          <p:spPr bwMode="auto">
            <a:xfrm>
              <a:off x="4115" y="3846"/>
              <a:ext cx="122" cy="63"/>
            </a:xfrm>
            <a:custGeom>
              <a:avLst/>
              <a:gdLst>
                <a:gd name="T0" fmla="*/ 0 w 217"/>
                <a:gd name="T1" fmla="*/ 3 h 113"/>
                <a:gd name="T2" fmla="*/ 3 w 217"/>
                <a:gd name="T3" fmla="*/ 0 h 113"/>
                <a:gd name="T4" fmla="*/ 7 w 217"/>
                <a:gd name="T5" fmla="*/ 3 h 113"/>
                <a:gd name="T6" fmla="*/ 0 60000 65536"/>
                <a:gd name="T7" fmla="*/ 0 60000 65536"/>
                <a:gd name="T8" fmla="*/ 0 60000 65536"/>
                <a:gd name="T9" fmla="*/ 0 w 217"/>
                <a:gd name="T10" fmla="*/ 0 h 113"/>
                <a:gd name="T11" fmla="*/ 217 w 217"/>
                <a:gd name="T12" fmla="*/ 113 h 113"/>
              </a:gdLst>
              <a:ahLst/>
              <a:cxnLst>
                <a:cxn ang="T6">
                  <a:pos x="T0" y="T1"/>
                </a:cxn>
                <a:cxn ang="T7">
                  <a:pos x="T2" y="T3"/>
                </a:cxn>
                <a:cxn ang="T8">
                  <a:pos x="T4" y="T5"/>
                </a:cxn>
              </a:cxnLst>
              <a:rect l="T9" t="T10" r="T11" b="T12"/>
              <a:pathLst>
                <a:path w="217" h="113">
                  <a:moveTo>
                    <a:pt x="0" y="112"/>
                  </a:moveTo>
                  <a:lnTo>
                    <a:pt x="104" y="0"/>
                  </a:lnTo>
                  <a:lnTo>
                    <a:pt x="216" y="112"/>
                  </a:lnTo>
                </a:path>
              </a:pathLst>
            </a:custGeom>
            <a:noFill/>
            <a:ln w="25400" cap="rnd">
              <a:solidFill>
                <a:schemeClr val="tx1"/>
              </a:solidFill>
              <a:round/>
            </a:ln>
          </p:spPr>
          <p:txBody>
            <a:bodyPr/>
            <a:lstStyle/>
            <a:p>
              <a:endParaRPr lang="zh-CN" altLang="en-US" sz="1350"/>
            </a:p>
          </p:txBody>
        </p:sp>
        <p:sp>
          <p:nvSpPr>
            <p:cNvPr id="27701" name="Freeform 54"/>
            <p:cNvSpPr/>
            <p:nvPr/>
          </p:nvSpPr>
          <p:spPr bwMode="auto">
            <a:xfrm>
              <a:off x="4115" y="3846"/>
              <a:ext cx="122" cy="63"/>
            </a:xfrm>
            <a:custGeom>
              <a:avLst/>
              <a:gdLst>
                <a:gd name="T0" fmla="*/ 0 w 217"/>
                <a:gd name="T1" fmla="*/ 3 h 113"/>
                <a:gd name="T2" fmla="*/ 3 w 217"/>
                <a:gd name="T3" fmla="*/ 0 h 113"/>
                <a:gd name="T4" fmla="*/ 7 w 217"/>
                <a:gd name="T5" fmla="*/ 3 h 113"/>
                <a:gd name="T6" fmla="*/ 0 60000 65536"/>
                <a:gd name="T7" fmla="*/ 0 60000 65536"/>
                <a:gd name="T8" fmla="*/ 0 60000 65536"/>
                <a:gd name="T9" fmla="*/ 0 w 217"/>
                <a:gd name="T10" fmla="*/ 0 h 113"/>
                <a:gd name="T11" fmla="*/ 217 w 217"/>
                <a:gd name="T12" fmla="*/ 113 h 113"/>
              </a:gdLst>
              <a:ahLst/>
              <a:cxnLst>
                <a:cxn ang="T6">
                  <a:pos x="T0" y="T1"/>
                </a:cxn>
                <a:cxn ang="T7">
                  <a:pos x="T2" y="T3"/>
                </a:cxn>
                <a:cxn ang="T8">
                  <a:pos x="T4" y="T5"/>
                </a:cxn>
              </a:cxnLst>
              <a:rect l="T9" t="T10" r="T11" b="T12"/>
              <a:pathLst>
                <a:path w="217" h="113">
                  <a:moveTo>
                    <a:pt x="0" y="112"/>
                  </a:moveTo>
                  <a:lnTo>
                    <a:pt x="104" y="0"/>
                  </a:lnTo>
                  <a:lnTo>
                    <a:pt x="216" y="112"/>
                  </a:lnTo>
                </a:path>
              </a:pathLst>
            </a:custGeom>
            <a:noFill/>
            <a:ln w="25400" cap="rnd">
              <a:solidFill>
                <a:schemeClr val="tx1"/>
              </a:solidFill>
              <a:round/>
            </a:ln>
          </p:spPr>
          <p:txBody>
            <a:bodyPr/>
            <a:lstStyle/>
            <a:p>
              <a:endParaRPr lang="zh-CN" altLang="en-US" sz="1350"/>
            </a:p>
          </p:txBody>
        </p:sp>
        <p:sp>
          <p:nvSpPr>
            <p:cNvPr id="27702" name="Line 55"/>
            <p:cNvSpPr>
              <a:spLocks noChangeShapeType="1"/>
            </p:cNvSpPr>
            <p:nvPr/>
          </p:nvSpPr>
          <p:spPr bwMode="auto">
            <a:xfrm flipV="1">
              <a:off x="4176" y="3765"/>
              <a:ext cx="0" cy="81"/>
            </a:xfrm>
            <a:prstGeom prst="line">
              <a:avLst/>
            </a:prstGeom>
            <a:noFill/>
            <a:ln w="25400">
              <a:solidFill>
                <a:schemeClr val="tx1"/>
              </a:solidFill>
              <a:round/>
            </a:ln>
          </p:spPr>
          <p:txBody>
            <a:bodyPr wrap="none" anchor="ctr"/>
            <a:lstStyle/>
            <a:p>
              <a:endParaRPr lang="zh-CN" altLang="en-US" sz="1350"/>
            </a:p>
          </p:txBody>
        </p:sp>
        <p:sp>
          <p:nvSpPr>
            <p:cNvPr id="27703" name="Freeform 56"/>
            <p:cNvSpPr/>
            <p:nvPr/>
          </p:nvSpPr>
          <p:spPr bwMode="auto">
            <a:xfrm>
              <a:off x="4236" y="2917"/>
              <a:ext cx="696" cy="992"/>
            </a:xfrm>
            <a:custGeom>
              <a:avLst/>
              <a:gdLst>
                <a:gd name="T0" fmla="*/ 0 w 1241"/>
                <a:gd name="T1" fmla="*/ 55 h 1769"/>
                <a:gd name="T2" fmla="*/ 39 w 1241"/>
                <a:gd name="T3" fmla="*/ 55 h 1769"/>
                <a:gd name="T4" fmla="*/ 39 w 1241"/>
                <a:gd name="T5" fmla="*/ 0 h 1769"/>
                <a:gd name="T6" fmla="*/ 0 60000 65536"/>
                <a:gd name="T7" fmla="*/ 0 60000 65536"/>
                <a:gd name="T8" fmla="*/ 0 60000 65536"/>
                <a:gd name="T9" fmla="*/ 0 w 1241"/>
                <a:gd name="T10" fmla="*/ 0 h 1769"/>
                <a:gd name="T11" fmla="*/ 1241 w 1241"/>
                <a:gd name="T12" fmla="*/ 1769 h 1769"/>
              </a:gdLst>
              <a:ahLst/>
              <a:cxnLst>
                <a:cxn ang="T6">
                  <a:pos x="T0" y="T1"/>
                </a:cxn>
                <a:cxn ang="T7">
                  <a:pos x="T2" y="T3"/>
                </a:cxn>
                <a:cxn ang="T8">
                  <a:pos x="T4" y="T5"/>
                </a:cxn>
              </a:cxnLst>
              <a:rect l="T9" t="T10" r="T11" b="T12"/>
              <a:pathLst>
                <a:path w="1241" h="1769">
                  <a:moveTo>
                    <a:pt x="0" y="1768"/>
                  </a:moveTo>
                  <a:lnTo>
                    <a:pt x="1240" y="1768"/>
                  </a:lnTo>
                  <a:lnTo>
                    <a:pt x="1240" y="0"/>
                  </a:lnTo>
                </a:path>
              </a:pathLst>
            </a:custGeom>
            <a:noFill/>
            <a:ln w="25400" cap="rnd">
              <a:solidFill>
                <a:schemeClr val="tx1"/>
              </a:solidFill>
              <a:round/>
            </a:ln>
          </p:spPr>
          <p:txBody>
            <a:bodyPr/>
            <a:lstStyle/>
            <a:p>
              <a:endParaRPr lang="zh-CN" altLang="en-US" sz="1350"/>
            </a:p>
          </p:txBody>
        </p:sp>
        <p:sp>
          <p:nvSpPr>
            <p:cNvPr id="27704" name="Freeform 57"/>
            <p:cNvSpPr/>
            <p:nvPr/>
          </p:nvSpPr>
          <p:spPr bwMode="auto">
            <a:xfrm>
              <a:off x="4227" y="3087"/>
              <a:ext cx="122" cy="64"/>
            </a:xfrm>
            <a:custGeom>
              <a:avLst/>
              <a:gdLst>
                <a:gd name="T0" fmla="*/ 0 w 217"/>
                <a:gd name="T1" fmla="*/ 0 h 113"/>
                <a:gd name="T2" fmla="*/ 3 w 217"/>
                <a:gd name="T3" fmla="*/ 3 h 113"/>
                <a:gd name="T4" fmla="*/ 7 w 217"/>
                <a:gd name="T5" fmla="*/ 0 h 113"/>
                <a:gd name="T6" fmla="*/ 0 60000 65536"/>
                <a:gd name="T7" fmla="*/ 0 60000 65536"/>
                <a:gd name="T8" fmla="*/ 0 60000 65536"/>
                <a:gd name="T9" fmla="*/ 0 w 217"/>
                <a:gd name="T10" fmla="*/ 0 h 113"/>
                <a:gd name="T11" fmla="*/ 217 w 217"/>
                <a:gd name="T12" fmla="*/ 113 h 113"/>
              </a:gdLst>
              <a:ahLst/>
              <a:cxnLst>
                <a:cxn ang="T6">
                  <a:pos x="T0" y="T1"/>
                </a:cxn>
                <a:cxn ang="T7">
                  <a:pos x="T2" y="T3"/>
                </a:cxn>
                <a:cxn ang="T8">
                  <a:pos x="T4" y="T5"/>
                </a:cxn>
              </a:cxnLst>
              <a:rect l="T9" t="T10" r="T11" b="T12"/>
              <a:pathLst>
                <a:path w="217" h="113">
                  <a:moveTo>
                    <a:pt x="0" y="0"/>
                  </a:moveTo>
                  <a:lnTo>
                    <a:pt x="104" y="112"/>
                  </a:lnTo>
                  <a:lnTo>
                    <a:pt x="216" y="0"/>
                  </a:lnTo>
                </a:path>
              </a:pathLst>
            </a:custGeom>
            <a:noFill/>
            <a:ln w="25400" cap="rnd">
              <a:solidFill>
                <a:schemeClr val="tx1"/>
              </a:solidFill>
              <a:round/>
            </a:ln>
          </p:spPr>
          <p:txBody>
            <a:bodyPr/>
            <a:lstStyle/>
            <a:p>
              <a:endParaRPr lang="zh-CN" altLang="en-US" sz="1350"/>
            </a:p>
          </p:txBody>
        </p:sp>
        <p:sp>
          <p:nvSpPr>
            <p:cNvPr id="27705" name="Freeform 58"/>
            <p:cNvSpPr/>
            <p:nvPr/>
          </p:nvSpPr>
          <p:spPr bwMode="auto">
            <a:xfrm>
              <a:off x="4227" y="3087"/>
              <a:ext cx="122" cy="64"/>
            </a:xfrm>
            <a:custGeom>
              <a:avLst/>
              <a:gdLst>
                <a:gd name="T0" fmla="*/ 0 w 217"/>
                <a:gd name="T1" fmla="*/ 0 h 113"/>
                <a:gd name="T2" fmla="*/ 3 w 217"/>
                <a:gd name="T3" fmla="*/ 3 h 113"/>
                <a:gd name="T4" fmla="*/ 7 w 217"/>
                <a:gd name="T5" fmla="*/ 0 h 113"/>
                <a:gd name="T6" fmla="*/ 0 60000 65536"/>
                <a:gd name="T7" fmla="*/ 0 60000 65536"/>
                <a:gd name="T8" fmla="*/ 0 60000 65536"/>
                <a:gd name="T9" fmla="*/ 0 w 217"/>
                <a:gd name="T10" fmla="*/ 0 h 113"/>
                <a:gd name="T11" fmla="*/ 217 w 217"/>
                <a:gd name="T12" fmla="*/ 113 h 113"/>
              </a:gdLst>
              <a:ahLst/>
              <a:cxnLst>
                <a:cxn ang="T6">
                  <a:pos x="T0" y="T1"/>
                </a:cxn>
                <a:cxn ang="T7">
                  <a:pos x="T2" y="T3"/>
                </a:cxn>
                <a:cxn ang="T8">
                  <a:pos x="T4" y="T5"/>
                </a:cxn>
              </a:cxnLst>
              <a:rect l="T9" t="T10" r="T11" b="T12"/>
              <a:pathLst>
                <a:path w="217" h="113">
                  <a:moveTo>
                    <a:pt x="0" y="0"/>
                  </a:moveTo>
                  <a:lnTo>
                    <a:pt x="104" y="112"/>
                  </a:lnTo>
                  <a:lnTo>
                    <a:pt x="216" y="0"/>
                  </a:lnTo>
                </a:path>
              </a:pathLst>
            </a:custGeom>
            <a:noFill/>
            <a:ln w="25400" cap="rnd">
              <a:solidFill>
                <a:schemeClr val="tx1"/>
              </a:solidFill>
              <a:round/>
            </a:ln>
          </p:spPr>
          <p:txBody>
            <a:bodyPr/>
            <a:lstStyle/>
            <a:p>
              <a:endParaRPr lang="zh-CN" altLang="en-US" sz="1350"/>
            </a:p>
          </p:txBody>
        </p:sp>
        <p:sp>
          <p:nvSpPr>
            <p:cNvPr id="27706" name="Freeform 59"/>
            <p:cNvSpPr/>
            <p:nvPr/>
          </p:nvSpPr>
          <p:spPr bwMode="auto">
            <a:xfrm>
              <a:off x="3914" y="3209"/>
              <a:ext cx="121" cy="63"/>
            </a:xfrm>
            <a:custGeom>
              <a:avLst/>
              <a:gdLst>
                <a:gd name="T0" fmla="*/ 0 w 217"/>
                <a:gd name="T1" fmla="*/ 0 h 113"/>
                <a:gd name="T2" fmla="*/ 3 w 217"/>
                <a:gd name="T3" fmla="*/ 3 h 113"/>
                <a:gd name="T4" fmla="*/ 7 w 217"/>
                <a:gd name="T5" fmla="*/ 0 h 113"/>
                <a:gd name="T6" fmla="*/ 0 60000 65536"/>
                <a:gd name="T7" fmla="*/ 0 60000 65536"/>
                <a:gd name="T8" fmla="*/ 0 60000 65536"/>
                <a:gd name="T9" fmla="*/ 0 w 217"/>
                <a:gd name="T10" fmla="*/ 0 h 113"/>
                <a:gd name="T11" fmla="*/ 217 w 217"/>
                <a:gd name="T12" fmla="*/ 113 h 113"/>
              </a:gdLst>
              <a:ahLst/>
              <a:cxnLst>
                <a:cxn ang="T6">
                  <a:pos x="T0" y="T1"/>
                </a:cxn>
                <a:cxn ang="T7">
                  <a:pos x="T2" y="T3"/>
                </a:cxn>
                <a:cxn ang="T8">
                  <a:pos x="T4" y="T5"/>
                </a:cxn>
              </a:cxnLst>
              <a:rect l="T9" t="T10" r="T11" b="T12"/>
              <a:pathLst>
                <a:path w="217" h="113">
                  <a:moveTo>
                    <a:pt x="0" y="0"/>
                  </a:moveTo>
                  <a:lnTo>
                    <a:pt x="104" y="112"/>
                  </a:lnTo>
                  <a:lnTo>
                    <a:pt x="216" y="0"/>
                  </a:lnTo>
                </a:path>
              </a:pathLst>
            </a:custGeom>
            <a:noFill/>
            <a:ln w="25400" cap="rnd">
              <a:solidFill>
                <a:schemeClr val="tx1"/>
              </a:solidFill>
              <a:round/>
            </a:ln>
          </p:spPr>
          <p:txBody>
            <a:bodyPr/>
            <a:lstStyle/>
            <a:p>
              <a:endParaRPr lang="zh-CN" altLang="en-US" sz="1350"/>
            </a:p>
          </p:txBody>
        </p:sp>
        <p:sp>
          <p:nvSpPr>
            <p:cNvPr id="27707" name="Freeform 60"/>
            <p:cNvSpPr/>
            <p:nvPr/>
          </p:nvSpPr>
          <p:spPr bwMode="auto">
            <a:xfrm>
              <a:off x="3914" y="3209"/>
              <a:ext cx="121" cy="63"/>
            </a:xfrm>
            <a:custGeom>
              <a:avLst/>
              <a:gdLst>
                <a:gd name="T0" fmla="*/ 0 w 217"/>
                <a:gd name="T1" fmla="*/ 0 h 113"/>
                <a:gd name="T2" fmla="*/ 3 w 217"/>
                <a:gd name="T3" fmla="*/ 3 h 113"/>
                <a:gd name="T4" fmla="*/ 7 w 217"/>
                <a:gd name="T5" fmla="*/ 0 h 113"/>
                <a:gd name="T6" fmla="*/ 0 60000 65536"/>
                <a:gd name="T7" fmla="*/ 0 60000 65536"/>
                <a:gd name="T8" fmla="*/ 0 60000 65536"/>
                <a:gd name="T9" fmla="*/ 0 w 217"/>
                <a:gd name="T10" fmla="*/ 0 h 113"/>
                <a:gd name="T11" fmla="*/ 217 w 217"/>
                <a:gd name="T12" fmla="*/ 113 h 113"/>
              </a:gdLst>
              <a:ahLst/>
              <a:cxnLst>
                <a:cxn ang="T6">
                  <a:pos x="T0" y="T1"/>
                </a:cxn>
                <a:cxn ang="T7">
                  <a:pos x="T2" y="T3"/>
                </a:cxn>
                <a:cxn ang="T8">
                  <a:pos x="T4" y="T5"/>
                </a:cxn>
              </a:cxnLst>
              <a:rect l="T9" t="T10" r="T11" b="T12"/>
              <a:pathLst>
                <a:path w="217" h="113">
                  <a:moveTo>
                    <a:pt x="0" y="0"/>
                  </a:moveTo>
                  <a:lnTo>
                    <a:pt x="104" y="112"/>
                  </a:lnTo>
                  <a:lnTo>
                    <a:pt x="216" y="0"/>
                  </a:lnTo>
                </a:path>
              </a:pathLst>
            </a:custGeom>
            <a:noFill/>
            <a:ln w="25400" cap="rnd">
              <a:solidFill>
                <a:schemeClr val="tx1"/>
              </a:solidFill>
              <a:round/>
            </a:ln>
          </p:spPr>
          <p:txBody>
            <a:bodyPr/>
            <a:lstStyle/>
            <a:p>
              <a:endParaRPr lang="zh-CN" altLang="en-US" sz="1350"/>
            </a:p>
          </p:txBody>
        </p:sp>
        <p:sp>
          <p:nvSpPr>
            <p:cNvPr id="27708" name="Freeform 61"/>
            <p:cNvSpPr/>
            <p:nvPr/>
          </p:nvSpPr>
          <p:spPr bwMode="auto">
            <a:xfrm>
              <a:off x="3640" y="3343"/>
              <a:ext cx="122" cy="59"/>
            </a:xfrm>
            <a:custGeom>
              <a:avLst/>
              <a:gdLst>
                <a:gd name="T0" fmla="*/ 0 w 217"/>
                <a:gd name="T1" fmla="*/ 0 h 105"/>
                <a:gd name="T2" fmla="*/ 3 w 217"/>
                <a:gd name="T3" fmla="*/ 3 h 105"/>
                <a:gd name="T4" fmla="*/ 7 w 217"/>
                <a:gd name="T5" fmla="*/ 0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0"/>
                  </a:moveTo>
                  <a:lnTo>
                    <a:pt x="112" y="104"/>
                  </a:lnTo>
                  <a:lnTo>
                    <a:pt x="216" y="0"/>
                  </a:lnTo>
                </a:path>
              </a:pathLst>
            </a:custGeom>
            <a:noFill/>
            <a:ln w="25400" cap="rnd">
              <a:solidFill>
                <a:schemeClr val="tx1"/>
              </a:solidFill>
              <a:round/>
            </a:ln>
          </p:spPr>
          <p:txBody>
            <a:bodyPr/>
            <a:lstStyle/>
            <a:p>
              <a:endParaRPr lang="zh-CN" altLang="en-US" sz="1350"/>
            </a:p>
          </p:txBody>
        </p:sp>
        <p:sp>
          <p:nvSpPr>
            <p:cNvPr id="27709" name="Freeform 62"/>
            <p:cNvSpPr/>
            <p:nvPr/>
          </p:nvSpPr>
          <p:spPr bwMode="auto">
            <a:xfrm>
              <a:off x="3640" y="3343"/>
              <a:ext cx="122" cy="59"/>
            </a:xfrm>
            <a:custGeom>
              <a:avLst/>
              <a:gdLst>
                <a:gd name="T0" fmla="*/ 0 w 217"/>
                <a:gd name="T1" fmla="*/ 0 h 105"/>
                <a:gd name="T2" fmla="*/ 3 w 217"/>
                <a:gd name="T3" fmla="*/ 3 h 105"/>
                <a:gd name="T4" fmla="*/ 7 w 217"/>
                <a:gd name="T5" fmla="*/ 0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0"/>
                  </a:moveTo>
                  <a:lnTo>
                    <a:pt x="112" y="104"/>
                  </a:lnTo>
                  <a:lnTo>
                    <a:pt x="216" y="0"/>
                  </a:lnTo>
                </a:path>
              </a:pathLst>
            </a:custGeom>
            <a:noFill/>
            <a:ln w="25400" cap="rnd">
              <a:solidFill>
                <a:schemeClr val="tx1"/>
              </a:solidFill>
              <a:round/>
            </a:ln>
          </p:spPr>
          <p:txBody>
            <a:bodyPr/>
            <a:lstStyle/>
            <a:p>
              <a:endParaRPr lang="zh-CN" altLang="en-US" sz="1350"/>
            </a:p>
          </p:txBody>
        </p:sp>
        <p:sp>
          <p:nvSpPr>
            <p:cNvPr id="27710" name="Freeform 63"/>
            <p:cNvSpPr/>
            <p:nvPr/>
          </p:nvSpPr>
          <p:spPr bwMode="auto">
            <a:xfrm>
              <a:off x="4187" y="3343"/>
              <a:ext cx="122" cy="59"/>
            </a:xfrm>
            <a:custGeom>
              <a:avLst/>
              <a:gdLst>
                <a:gd name="T0" fmla="*/ 0 w 217"/>
                <a:gd name="T1" fmla="*/ 0 h 105"/>
                <a:gd name="T2" fmla="*/ 3 w 217"/>
                <a:gd name="T3" fmla="*/ 3 h 105"/>
                <a:gd name="T4" fmla="*/ 7 w 217"/>
                <a:gd name="T5" fmla="*/ 0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0"/>
                  </a:moveTo>
                  <a:lnTo>
                    <a:pt x="104" y="104"/>
                  </a:lnTo>
                  <a:lnTo>
                    <a:pt x="216" y="0"/>
                  </a:lnTo>
                </a:path>
              </a:pathLst>
            </a:custGeom>
            <a:noFill/>
            <a:ln w="25400" cap="rnd">
              <a:solidFill>
                <a:schemeClr val="tx1"/>
              </a:solidFill>
              <a:round/>
            </a:ln>
          </p:spPr>
          <p:txBody>
            <a:bodyPr/>
            <a:lstStyle/>
            <a:p>
              <a:endParaRPr lang="zh-CN" altLang="en-US" sz="1350"/>
            </a:p>
          </p:txBody>
        </p:sp>
        <p:sp>
          <p:nvSpPr>
            <p:cNvPr id="27711" name="Freeform 64"/>
            <p:cNvSpPr/>
            <p:nvPr/>
          </p:nvSpPr>
          <p:spPr bwMode="auto">
            <a:xfrm>
              <a:off x="4187" y="3343"/>
              <a:ext cx="122" cy="59"/>
            </a:xfrm>
            <a:custGeom>
              <a:avLst/>
              <a:gdLst>
                <a:gd name="T0" fmla="*/ 0 w 217"/>
                <a:gd name="T1" fmla="*/ 0 h 105"/>
                <a:gd name="T2" fmla="*/ 3 w 217"/>
                <a:gd name="T3" fmla="*/ 3 h 105"/>
                <a:gd name="T4" fmla="*/ 7 w 217"/>
                <a:gd name="T5" fmla="*/ 0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0"/>
                  </a:moveTo>
                  <a:lnTo>
                    <a:pt x="104" y="104"/>
                  </a:lnTo>
                  <a:lnTo>
                    <a:pt x="216" y="0"/>
                  </a:lnTo>
                </a:path>
              </a:pathLst>
            </a:custGeom>
            <a:noFill/>
            <a:ln w="25400" cap="rnd">
              <a:solidFill>
                <a:schemeClr val="tx1"/>
              </a:solidFill>
              <a:round/>
            </a:ln>
          </p:spPr>
          <p:txBody>
            <a:bodyPr/>
            <a:lstStyle/>
            <a:p>
              <a:endParaRPr lang="zh-CN" altLang="en-US" sz="1350"/>
            </a:p>
          </p:txBody>
        </p:sp>
        <p:sp>
          <p:nvSpPr>
            <p:cNvPr id="27712" name="Freeform 65"/>
            <p:cNvSpPr/>
            <p:nvPr/>
          </p:nvSpPr>
          <p:spPr bwMode="auto">
            <a:xfrm>
              <a:off x="4115" y="3908"/>
              <a:ext cx="122" cy="59"/>
            </a:xfrm>
            <a:custGeom>
              <a:avLst/>
              <a:gdLst>
                <a:gd name="T0" fmla="*/ 0 w 217"/>
                <a:gd name="T1" fmla="*/ 0 h 105"/>
                <a:gd name="T2" fmla="*/ 3 w 217"/>
                <a:gd name="T3" fmla="*/ 3 h 105"/>
                <a:gd name="T4" fmla="*/ 7 w 217"/>
                <a:gd name="T5" fmla="*/ 0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0"/>
                  </a:moveTo>
                  <a:lnTo>
                    <a:pt x="104" y="104"/>
                  </a:lnTo>
                  <a:lnTo>
                    <a:pt x="216" y="0"/>
                  </a:lnTo>
                </a:path>
              </a:pathLst>
            </a:custGeom>
            <a:noFill/>
            <a:ln w="25400" cap="rnd">
              <a:solidFill>
                <a:schemeClr val="tx1"/>
              </a:solidFill>
              <a:round/>
            </a:ln>
          </p:spPr>
          <p:txBody>
            <a:bodyPr/>
            <a:lstStyle/>
            <a:p>
              <a:endParaRPr lang="zh-CN" altLang="en-US" sz="1350"/>
            </a:p>
          </p:txBody>
        </p:sp>
        <p:sp>
          <p:nvSpPr>
            <p:cNvPr id="27713" name="Freeform 66"/>
            <p:cNvSpPr/>
            <p:nvPr/>
          </p:nvSpPr>
          <p:spPr bwMode="auto">
            <a:xfrm>
              <a:off x="4115" y="3908"/>
              <a:ext cx="122" cy="59"/>
            </a:xfrm>
            <a:custGeom>
              <a:avLst/>
              <a:gdLst>
                <a:gd name="T0" fmla="*/ 0 w 217"/>
                <a:gd name="T1" fmla="*/ 0 h 105"/>
                <a:gd name="T2" fmla="*/ 3 w 217"/>
                <a:gd name="T3" fmla="*/ 3 h 105"/>
                <a:gd name="T4" fmla="*/ 7 w 217"/>
                <a:gd name="T5" fmla="*/ 0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0"/>
                  </a:moveTo>
                  <a:lnTo>
                    <a:pt x="104" y="104"/>
                  </a:lnTo>
                  <a:lnTo>
                    <a:pt x="216" y="0"/>
                  </a:lnTo>
                </a:path>
              </a:pathLst>
            </a:custGeom>
            <a:noFill/>
            <a:ln w="25400" cap="rnd">
              <a:solidFill>
                <a:schemeClr val="tx1"/>
              </a:solidFill>
              <a:round/>
            </a:ln>
          </p:spPr>
          <p:txBody>
            <a:bodyPr/>
            <a:lstStyle/>
            <a:p>
              <a:endParaRPr lang="zh-CN" altLang="en-US" sz="1350"/>
            </a:p>
          </p:txBody>
        </p:sp>
        <p:sp>
          <p:nvSpPr>
            <p:cNvPr id="27714" name="Line 67"/>
            <p:cNvSpPr>
              <a:spLocks noChangeShapeType="1"/>
            </p:cNvSpPr>
            <p:nvPr/>
          </p:nvSpPr>
          <p:spPr bwMode="auto">
            <a:xfrm>
              <a:off x="4313" y="3345"/>
              <a:ext cx="40" cy="0"/>
            </a:xfrm>
            <a:prstGeom prst="line">
              <a:avLst/>
            </a:prstGeom>
            <a:noFill/>
            <a:ln w="25400">
              <a:solidFill>
                <a:schemeClr val="tx1"/>
              </a:solidFill>
              <a:round/>
            </a:ln>
          </p:spPr>
          <p:txBody>
            <a:bodyPr wrap="none" anchor="ctr"/>
            <a:lstStyle/>
            <a:p>
              <a:endParaRPr lang="zh-CN" altLang="en-US" sz="1350"/>
            </a:p>
          </p:txBody>
        </p:sp>
        <p:sp>
          <p:nvSpPr>
            <p:cNvPr id="27715" name="AutoShape 68"/>
            <p:cNvSpPr>
              <a:spLocks noChangeArrowheads="1"/>
            </p:cNvSpPr>
            <p:nvPr/>
          </p:nvSpPr>
          <p:spPr bwMode="auto">
            <a:xfrm>
              <a:off x="4210" y="3016"/>
              <a:ext cx="148" cy="134"/>
            </a:xfrm>
            <a:prstGeom prst="diamond">
              <a:avLst/>
            </a:prstGeom>
            <a:solidFill>
              <a:srgbClr val="3366FF"/>
            </a:solidFill>
            <a:ln w="25400">
              <a:noFill/>
              <a:miter lim="800000"/>
            </a:ln>
          </p:spPr>
          <p:txBody>
            <a:bodyPr wrap="none" anchor="ctr"/>
            <a:lstStyle/>
            <a:p>
              <a:endParaRPr lang="zh-CN" altLang="en-US" sz="1350"/>
            </a:p>
          </p:txBody>
        </p:sp>
        <p:sp>
          <p:nvSpPr>
            <p:cNvPr id="27716" name="AutoShape 69"/>
            <p:cNvSpPr>
              <a:spLocks noChangeArrowheads="1"/>
            </p:cNvSpPr>
            <p:nvPr/>
          </p:nvSpPr>
          <p:spPr bwMode="auto">
            <a:xfrm>
              <a:off x="3896" y="3141"/>
              <a:ext cx="148" cy="135"/>
            </a:xfrm>
            <a:prstGeom prst="diamond">
              <a:avLst/>
            </a:prstGeom>
            <a:solidFill>
              <a:srgbClr val="3366FF"/>
            </a:solidFill>
            <a:ln w="25400">
              <a:noFill/>
              <a:miter lim="800000"/>
            </a:ln>
          </p:spPr>
          <p:txBody>
            <a:bodyPr wrap="none" anchor="ctr"/>
            <a:lstStyle/>
            <a:p>
              <a:endParaRPr lang="zh-CN" altLang="en-US" sz="1350"/>
            </a:p>
          </p:txBody>
        </p:sp>
        <p:sp>
          <p:nvSpPr>
            <p:cNvPr id="27717" name="AutoShape 70"/>
            <p:cNvSpPr>
              <a:spLocks noChangeArrowheads="1"/>
            </p:cNvSpPr>
            <p:nvPr/>
          </p:nvSpPr>
          <p:spPr bwMode="auto">
            <a:xfrm>
              <a:off x="3622" y="3271"/>
              <a:ext cx="148" cy="135"/>
            </a:xfrm>
            <a:prstGeom prst="diamond">
              <a:avLst/>
            </a:prstGeom>
            <a:solidFill>
              <a:srgbClr val="3366FF"/>
            </a:solidFill>
            <a:ln w="25400">
              <a:noFill/>
              <a:miter lim="800000"/>
            </a:ln>
          </p:spPr>
          <p:txBody>
            <a:bodyPr wrap="none" anchor="ctr"/>
            <a:lstStyle/>
            <a:p>
              <a:endParaRPr lang="zh-CN" altLang="en-US" sz="1350"/>
            </a:p>
          </p:txBody>
        </p:sp>
        <p:sp>
          <p:nvSpPr>
            <p:cNvPr id="27718" name="AutoShape 71"/>
            <p:cNvSpPr>
              <a:spLocks noChangeArrowheads="1"/>
            </p:cNvSpPr>
            <p:nvPr/>
          </p:nvSpPr>
          <p:spPr bwMode="auto">
            <a:xfrm>
              <a:off x="4169" y="3271"/>
              <a:ext cx="148" cy="135"/>
            </a:xfrm>
            <a:prstGeom prst="diamond">
              <a:avLst/>
            </a:prstGeom>
            <a:solidFill>
              <a:srgbClr val="3366FF"/>
            </a:solidFill>
            <a:ln w="25400">
              <a:noFill/>
              <a:miter lim="800000"/>
            </a:ln>
          </p:spPr>
          <p:txBody>
            <a:bodyPr wrap="none" anchor="ctr"/>
            <a:lstStyle/>
            <a:p>
              <a:endParaRPr lang="zh-CN" altLang="en-US" sz="1350"/>
            </a:p>
          </p:txBody>
        </p:sp>
        <p:sp>
          <p:nvSpPr>
            <p:cNvPr id="27719" name="AutoShape 72"/>
            <p:cNvSpPr>
              <a:spLocks noChangeArrowheads="1"/>
            </p:cNvSpPr>
            <p:nvPr/>
          </p:nvSpPr>
          <p:spPr bwMode="auto">
            <a:xfrm>
              <a:off x="4093" y="3837"/>
              <a:ext cx="148" cy="134"/>
            </a:xfrm>
            <a:prstGeom prst="diamond">
              <a:avLst/>
            </a:prstGeom>
            <a:solidFill>
              <a:srgbClr val="3366FF"/>
            </a:solidFill>
            <a:ln w="25400">
              <a:noFill/>
              <a:miter lim="800000"/>
            </a:ln>
          </p:spPr>
          <p:txBody>
            <a:bodyPr wrap="none" anchor="ctr"/>
            <a:lstStyle/>
            <a:p>
              <a:endParaRPr lang="zh-CN" altLang="en-US" sz="1350"/>
            </a:p>
          </p:txBody>
        </p:sp>
        <p:sp>
          <p:nvSpPr>
            <p:cNvPr id="27720" name="Line 73"/>
            <p:cNvSpPr>
              <a:spLocks noChangeShapeType="1"/>
            </p:cNvSpPr>
            <p:nvPr/>
          </p:nvSpPr>
          <p:spPr bwMode="auto">
            <a:xfrm>
              <a:off x="4169" y="3968"/>
              <a:ext cx="1" cy="98"/>
            </a:xfrm>
            <a:prstGeom prst="line">
              <a:avLst/>
            </a:prstGeom>
            <a:noFill/>
            <a:ln w="25400">
              <a:solidFill>
                <a:schemeClr val="tx1"/>
              </a:solidFill>
              <a:round/>
              <a:tailEnd type="triangle" w="med" len="med"/>
            </a:ln>
          </p:spPr>
          <p:txBody>
            <a:bodyPr lIns="47625" tIns="19050" rIns="47625" bIns="19050">
              <a:spAutoFit/>
            </a:bodyPr>
            <a:lstStyle/>
            <a:p>
              <a:endParaRPr lang="zh-CN" altLang="en-US" sz="1350"/>
            </a:p>
          </p:txBody>
        </p:sp>
        <p:sp>
          <p:nvSpPr>
            <p:cNvPr id="27721" name="Line 74"/>
            <p:cNvSpPr>
              <a:spLocks noChangeShapeType="1"/>
            </p:cNvSpPr>
            <p:nvPr/>
          </p:nvSpPr>
          <p:spPr bwMode="auto">
            <a:xfrm>
              <a:off x="4290" y="2784"/>
              <a:ext cx="1" cy="98"/>
            </a:xfrm>
            <a:prstGeom prst="line">
              <a:avLst/>
            </a:prstGeom>
            <a:noFill/>
            <a:ln w="25400">
              <a:solidFill>
                <a:schemeClr val="tx1"/>
              </a:solidFill>
              <a:round/>
              <a:tailEnd type="triangle" w="med" len="med"/>
            </a:ln>
          </p:spPr>
          <p:txBody>
            <a:bodyPr lIns="47625" tIns="19050" rIns="47625" bIns="19050">
              <a:spAutoFit/>
            </a:bodyPr>
            <a:lstStyle/>
            <a:p>
              <a:endParaRPr lang="zh-CN" altLang="en-US" sz="1350"/>
            </a:p>
          </p:txBody>
        </p:sp>
      </p:grpSp>
      <p:sp>
        <p:nvSpPr>
          <p:cNvPr id="17413" name="Rectangle 75"/>
          <p:cNvSpPr>
            <a:spLocks noChangeArrowheads="1"/>
          </p:cNvSpPr>
          <p:nvPr/>
        </p:nvSpPr>
        <p:spPr bwMode="auto">
          <a:xfrm>
            <a:off x="493389" y="1538683"/>
            <a:ext cx="5520131" cy="2030095"/>
          </a:xfrm>
          <a:prstGeom prst="rect">
            <a:avLst/>
          </a:prstGeom>
          <a:noFill/>
          <a:ln w="9525">
            <a:noFill/>
            <a:miter lim="800000"/>
          </a:ln>
        </p:spPr>
        <p:txBody>
          <a:bodyPr wrap="square">
            <a:spAutoFit/>
          </a:bodyPr>
          <a:lstStyle/>
          <a:p>
            <a:pPr marL="342900" indent="-342900" eaLnBrk="0" hangingPunct="0">
              <a:lnSpc>
                <a:spcPct val="150000"/>
              </a:lnSpc>
              <a:spcAft>
                <a:spcPts val="0"/>
              </a:spcAft>
              <a:buFontTx/>
              <a:buAutoNum type="arabicPeriod"/>
              <a:defRPr/>
            </a:pPr>
            <a:r>
              <a:rPr lang="zh-CN" altLang="en-US" sz="2100" dirty="0">
                <a:ea typeface="宋体" panose="02010600030101010101" pitchFamily="2" charset="-122"/>
              </a:rPr>
              <a:t>依据代码绘制流程图</a:t>
            </a:r>
            <a:endParaRPr lang="en-US" altLang="zh-CN" sz="2100" dirty="0">
              <a:ea typeface="宋体" panose="02010600030101010101" pitchFamily="2" charset="-122"/>
            </a:endParaRPr>
          </a:p>
          <a:p>
            <a:pPr marL="342900" indent="-342900" eaLnBrk="0" hangingPunct="0">
              <a:lnSpc>
                <a:spcPct val="150000"/>
              </a:lnSpc>
              <a:spcBef>
                <a:spcPts val="0"/>
              </a:spcBef>
              <a:spcAft>
                <a:spcPts val="0"/>
              </a:spcAft>
              <a:buFontTx/>
              <a:buAutoNum type="arabicPeriod"/>
              <a:defRPr/>
            </a:pPr>
            <a:r>
              <a:rPr lang="zh-CN" altLang="en-US" sz="2100" dirty="0">
                <a:ea typeface="宋体" panose="02010600030101010101" pitchFamily="2" charset="-122"/>
              </a:rPr>
              <a:t>确定流程图的</a:t>
            </a:r>
            <a:r>
              <a:rPr lang="zh-CN" altLang="en-US" sz="2100" b="1" dirty="0">
                <a:latin typeface="微软雅黑" panose="020B0503020204020204" pitchFamily="34" charset="-122"/>
                <a:ea typeface="微软雅黑" panose="020B0503020204020204" pitchFamily="34" charset="-122"/>
              </a:rPr>
              <a:t>圈复杂度</a:t>
            </a:r>
            <a:r>
              <a:rPr lang="zh-CN" altLang="en-US" sz="1500" dirty="0">
                <a:ea typeface="宋体" panose="02010600030101010101" pitchFamily="2" charset="-122"/>
              </a:rPr>
              <a:t>（</a:t>
            </a:r>
            <a:r>
              <a:rPr lang="en-US" altLang="zh-CN" sz="1500" dirty="0">
                <a:ea typeface="宋体" panose="02010600030101010101" pitchFamily="2" charset="-122"/>
              </a:rPr>
              <a:t>cyclomatic complexity </a:t>
            </a:r>
            <a:r>
              <a:rPr lang="zh-CN" altLang="en-US" sz="1500" dirty="0">
                <a:ea typeface="宋体" panose="02010600030101010101" pitchFamily="2" charset="-122"/>
              </a:rPr>
              <a:t>）</a:t>
            </a:r>
            <a:endParaRPr lang="en-US" altLang="zh-CN" sz="2100" dirty="0">
              <a:ea typeface="宋体" panose="02010600030101010101" pitchFamily="2" charset="-122"/>
            </a:endParaRPr>
          </a:p>
          <a:p>
            <a:pPr marL="342900" indent="-342900" eaLnBrk="0" hangingPunct="0">
              <a:lnSpc>
                <a:spcPct val="150000"/>
              </a:lnSpc>
              <a:spcBef>
                <a:spcPts val="0"/>
              </a:spcBef>
              <a:spcAft>
                <a:spcPts val="0"/>
              </a:spcAft>
              <a:buFontTx/>
              <a:buAutoNum type="arabicPeriod"/>
              <a:defRPr/>
            </a:pPr>
            <a:r>
              <a:rPr lang="zh-CN" altLang="en-US" sz="2100" dirty="0">
                <a:ea typeface="宋体" panose="02010600030101010101" pitchFamily="2" charset="-122"/>
              </a:rPr>
              <a:t>确定线性独立路径的基本集合</a:t>
            </a:r>
            <a:r>
              <a:rPr lang="en-US" altLang="zh-CN" sz="1500" dirty="0">
                <a:ea typeface="宋体" panose="02010600030101010101" pitchFamily="2" charset="-122"/>
              </a:rPr>
              <a:t>( basis set )</a:t>
            </a:r>
            <a:endParaRPr lang="en-US" altLang="zh-CN" sz="2100" dirty="0">
              <a:ea typeface="宋体" panose="02010600030101010101" pitchFamily="2" charset="-122"/>
            </a:endParaRPr>
          </a:p>
          <a:p>
            <a:pPr marL="342900" indent="-342900" eaLnBrk="0" hangingPunct="0">
              <a:lnSpc>
                <a:spcPct val="150000"/>
              </a:lnSpc>
              <a:spcBef>
                <a:spcPts val="0"/>
              </a:spcBef>
              <a:buFontTx/>
              <a:buAutoNum type="arabicPeriod"/>
              <a:defRPr/>
            </a:pPr>
            <a:r>
              <a:rPr lang="zh-CN" altLang="en-US" sz="2100" dirty="0">
                <a:ea typeface="宋体" panose="02010600030101010101" pitchFamily="2" charset="-122"/>
              </a:rPr>
              <a:t>设计测试用例覆盖每条基本路径</a:t>
            </a:r>
            <a:endParaRPr lang="en-US" altLang="zh-CN" sz="2100" dirty="0">
              <a:ea typeface="宋体" panose="02010600030101010101" pitchFamily="2" charset="-122"/>
            </a:endParaRPr>
          </a:p>
        </p:txBody>
      </p:sp>
    </p:spTree>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95241" y="149739"/>
            <a:ext cx="5148853" cy="531019"/>
          </a:xfrm>
          <a:noFill/>
        </p:spPr>
        <p:txBody>
          <a:bodyPr vert="horz" lIns="0" tIns="0" rIns="0" bIns="0" rtlCol="0" anchor="ctr">
            <a:normAutofit/>
          </a:bodyPr>
          <a:lstStyle/>
          <a:p>
            <a:pPr>
              <a:spcAft>
                <a:spcPts val="0"/>
              </a:spcAft>
              <a:defRPr/>
            </a:pPr>
            <a:r>
              <a:rPr lang="zh-CN" altLang="en-US" dirty="0">
                <a:latin typeface="微软雅黑" panose="020B0503020204020204" pitchFamily="34" charset="-122"/>
                <a:ea typeface="微软雅黑" panose="020B0503020204020204" pitchFamily="34" charset="-122"/>
              </a:rPr>
              <a:t>示例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从源代码到流程图</a:t>
            </a:r>
            <a:endParaRPr lang="en-US" altLang="zh-CN" dirty="0">
              <a:latin typeface="微软雅黑" panose="020B0503020204020204" pitchFamily="34" charset="-122"/>
              <a:ea typeface="微软雅黑" panose="020B0503020204020204" pitchFamily="34" charset="-122"/>
            </a:endParaRPr>
          </a:p>
        </p:txBody>
      </p:sp>
      <p:sp>
        <p:nvSpPr>
          <p:cNvPr id="28675" name="Rectangle 3"/>
          <p:cNvSpPr>
            <a:spLocks noChangeArrowheads="1"/>
          </p:cNvSpPr>
          <p:nvPr/>
        </p:nvSpPr>
        <p:spPr bwMode="auto">
          <a:xfrm>
            <a:off x="680497" y="1227730"/>
            <a:ext cx="2952165" cy="3322955"/>
          </a:xfrm>
          <a:prstGeom prst="rect">
            <a:avLst/>
          </a:prstGeom>
          <a:solidFill>
            <a:schemeClr val="accent5">
              <a:lumMod val="20000"/>
              <a:lumOff val="80000"/>
            </a:schemeClr>
          </a:solidFill>
          <a:ln w="9525">
            <a:noFill/>
            <a:miter lim="800000"/>
          </a:ln>
        </p:spPr>
        <p:txBody>
          <a:bodyPr wrap="square">
            <a:spAutoFit/>
          </a:bodyPr>
          <a:lstStyle/>
          <a:p>
            <a:pPr marL="342900" indent="-342900" eaLnBrk="0" hangingPunct="0">
              <a:spcAft>
                <a:spcPts val="0"/>
              </a:spcAft>
            </a:pPr>
            <a:r>
              <a:rPr lang="en-US" altLang="zh-CN" sz="1500" dirty="0"/>
              <a:t>Procedure: process records</a:t>
            </a:r>
            <a:endParaRPr lang="en-US" altLang="zh-CN" sz="1500" dirty="0"/>
          </a:p>
          <a:p>
            <a:pPr marL="342900" indent="-342900" eaLnBrk="0" hangingPunct="0"/>
            <a:endParaRPr lang="en-US" altLang="zh-CN" sz="1500" dirty="0"/>
          </a:p>
          <a:p>
            <a:pPr marL="342900" indent="-342900" eaLnBrk="0" hangingPunct="0">
              <a:spcBef>
                <a:spcPts val="0"/>
              </a:spcBef>
              <a:spcAft>
                <a:spcPts val="0"/>
              </a:spcAft>
            </a:pPr>
            <a:r>
              <a:rPr lang="en-US" altLang="zh-CN" sz="1500" dirty="0">
                <a:solidFill>
                  <a:schemeClr val="accent1"/>
                </a:solidFill>
              </a:rPr>
              <a:t>1.</a:t>
            </a:r>
            <a:r>
              <a:rPr lang="en-US" altLang="zh-CN" sz="1500" dirty="0">
                <a:solidFill>
                  <a:srgbClr val="FF0000"/>
                </a:solidFill>
              </a:rPr>
              <a:t>	Do While</a:t>
            </a:r>
            <a:r>
              <a:rPr lang="en-US" altLang="zh-CN" sz="1500" dirty="0">
                <a:solidFill>
                  <a:srgbClr val="000099"/>
                </a:solidFill>
              </a:rPr>
              <a:t> records remain</a:t>
            </a:r>
            <a:endParaRPr lang="en-US" altLang="zh-CN" sz="1500" dirty="0">
              <a:solidFill>
                <a:srgbClr val="000099"/>
              </a:solidFill>
            </a:endParaRPr>
          </a:p>
          <a:p>
            <a:pPr marL="342900" indent="-342900" eaLnBrk="0" hangingPunct="0">
              <a:spcBef>
                <a:spcPts val="0"/>
              </a:spcBef>
              <a:spcAft>
                <a:spcPts val="0"/>
              </a:spcAft>
            </a:pPr>
            <a:r>
              <a:rPr lang="en-US" altLang="zh-CN" sz="1500" dirty="0">
                <a:solidFill>
                  <a:schemeClr val="accent1"/>
                </a:solidFill>
              </a:rPr>
              <a:t>2.</a:t>
            </a:r>
            <a:r>
              <a:rPr lang="en-US" altLang="zh-CN" sz="1500" dirty="0">
                <a:solidFill>
                  <a:srgbClr val="000099"/>
                </a:solidFill>
              </a:rPr>
              <a:t>		</a:t>
            </a:r>
            <a:r>
              <a:rPr lang="en-US" altLang="zh-CN" sz="1500" dirty="0">
                <a:solidFill>
                  <a:srgbClr val="FF0000"/>
                </a:solidFill>
              </a:rPr>
              <a:t>Read</a:t>
            </a:r>
            <a:r>
              <a:rPr lang="en-US" altLang="zh-CN" sz="1500" dirty="0">
                <a:solidFill>
                  <a:srgbClr val="0000FF"/>
                </a:solidFill>
              </a:rPr>
              <a:t> </a:t>
            </a:r>
            <a:r>
              <a:rPr lang="en-US" altLang="zh-CN" sz="1500" dirty="0">
                <a:solidFill>
                  <a:srgbClr val="000099"/>
                </a:solidFill>
              </a:rPr>
              <a:t>record;</a:t>
            </a:r>
            <a:endParaRPr lang="en-US" altLang="zh-CN" sz="1500" dirty="0">
              <a:solidFill>
                <a:srgbClr val="000099"/>
              </a:solidFill>
            </a:endParaRPr>
          </a:p>
          <a:p>
            <a:pPr marL="342900" indent="-342900" eaLnBrk="0" hangingPunct="0">
              <a:spcBef>
                <a:spcPts val="0"/>
              </a:spcBef>
              <a:spcAft>
                <a:spcPts val="0"/>
              </a:spcAft>
            </a:pPr>
            <a:r>
              <a:rPr lang="en-US" altLang="zh-CN" sz="1500" dirty="0">
                <a:solidFill>
                  <a:schemeClr val="accent1"/>
                </a:solidFill>
              </a:rPr>
              <a:t>3.</a:t>
            </a:r>
            <a:r>
              <a:rPr lang="en-US" altLang="zh-CN" sz="1500" dirty="0">
                <a:solidFill>
                  <a:srgbClr val="000099"/>
                </a:solidFill>
              </a:rPr>
              <a:t>		</a:t>
            </a:r>
            <a:r>
              <a:rPr lang="en-US" altLang="zh-CN" sz="1500" dirty="0">
                <a:solidFill>
                  <a:srgbClr val="FF0000"/>
                </a:solidFill>
              </a:rPr>
              <a:t>If</a:t>
            </a:r>
            <a:r>
              <a:rPr lang="en-US" altLang="zh-CN" sz="1500" dirty="0">
                <a:solidFill>
                  <a:srgbClr val="0000FF"/>
                </a:solidFill>
              </a:rPr>
              <a:t> </a:t>
            </a:r>
            <a:r>
              <a:rPr lang="en-US" altLang="zh-CN" sz="1500" dirty="0">
                <a:solidFill>
                  <a:srgbClr val="000099"/>
                </a:solidFill>
              </a:rPr>
              <a:t>record field 1 = 0 </a:t>
            </a:r>
            <a:r>
              <a:rPr lang="en-US" altLang="zh-CN" sz="1500" dirty="0">
                <a:solidFill>
                  <a:srgbClr val="FF0000"/>
                </a:solidFill>
              </a:rPr>
              <a:t>Then</a:t>
            </a:r>
            <a:endParaRPr lang="en-US" altLang="zh-CN" sz="1500" dirty="0">
              <a:solidFill>
                <a:srgbClr val="000099"/>
              </a:solidFill>
            </a:endParaRPr>
          </a:p>
          <a:p>
            <a:pPr marL="342900" indent="-342900" eaLnBrk="0" hangingPunct="0">
              <a:spcBef>
                <a:spcPts val="0"/>
              </a:spcBef>
              <a:spcAft>
                <a:spcPts val="0"/>
              </a:spcAft>
            </a:pPr>
            <a:r>
              <a:rPr lang="en-US" altLang="zh-CN" sz="1500" dirty="0">
                <a:solidFill>
                  <a:schemeClr val="accent1"/>
                </a:solidFill>
              </a:rPr>
              <a:t>4.</a:t>
            </a:r>
            <a:r>
              <a:rPr lang="en-US" altLang="zh-CN" sz="1500" dirty="0">
                <a:solidFill>
                  <a:srgbClr val="000099"/>
                </a:solidFill>
              </a:rPr>
              <a:t>			store in buffer;</a:t>
            </a:r>
            <a:endParaRPr lang="en-US" altLang="zh-CN" sz="1500" dirty="0">
              <a:solidFill>
                <a:srgbClr val="000099"/>
              </a:solidFill>
            </a:endParaRPr>
          </a:p>
          <a:p>
            <a:pPr marL="342900" indent="-342900" eaLnBrk="0" hangingPunct="0">
              <a:spcBef>
                <a:spcPts val="0"/>
              </a:spcBef>
              <a:spcAft>
                <a:spcPts val="0"/>
              </a:spcAft>
            </a:pPr>
            <a:r>
              <a:rPr lang="en-US" altLang="zh-CN" sz="1500" dirty="0">
                <a:solidFill>
                  <a:schemeClr val="accent1"/>
                </a:solidFill>
              </a:rPr>
              <a:t>5.</a:t>
            </a:r>
            <a:r>
              <a:rPr lang="en-US" altLang="zh-CN" sz="1500" dirty="0">
                <a:solidFill>
                  <a:srgbClr val="000099"/>
                </a:solidFill>
              </a:rPr>
              <a:t>			increment counter;</a:t>
            </a:r>
            <a:endParaRPr lang="en-US" altLang="zh-CN" sz="1500" dirty="0">
              <a:solidFill>
                <a:srgbClr val="000099"/>
              </a:solidFill>
            </a:endParaRPr>
          </a:p>
          <a:p>
            <a:pPr marL="342900" indent="-342900" eaLnBrk="0" hangingPunct="0">
              <a:spcBef>
                <a:spcPts val="0"/>
              </a:spcBef>
              <a:spcAft>
                <a:spcPts val="0"/>
              </a:spcAft>
            </a:pPr>
            <a:r>
              <a:rPr lang="en-US" altLang="zh-CN" sz="1500" dirty="0">
                <a:solidFill>
                  <a:schemeClr val="accent1"/>
                </a:solidFill>
              </a:rPr>
              <a:t>6.</a:t>
            </a:r>
            <a:r>
              <a:rPr lang="en-US" altLang="zh-CN" sz="1500" dirty="0">
                <a:solidFill>
                  <a:srgbClr val="000099"/>
                </a:solidFill>
              </a:rPr>
              <a:t>		</a:t>
            </a:r>
            <a:r>
              <a:rPr lang="en-US" altLang="zh-CN" sz="1500" dirty="0">
                <a:solidFill>
                  <a:srgbClr val="FF0000"/>
                </a:solidFill>
              </a:rPr>
              <a:t>Else If</a:t>
            </a:r>
            <a:r>
              <a:rPr lang="en-US" altLang="zh-CN" sz="1500" dirty="0">
                <a:solidFill>
                  <a:srgbClr val="0000FF"/>
                </a:solidFill>
              </a:rPr>
              <a:t> </a:t>
            </a:r>
            <a:r>
              <a:rPr lang="en-US" altLang="zh-CN" sz="1500" dirty="0">
                <a:solidFill>
                  <a:srgbClr val="000099"/>
                </a:solidFill>
              </a:rPr>
              <a:t>record field 2 = 0 </a:t>
            </a:r>
            <a:r>
              <a:rPr lang="en-US" altLang="zh-CN" sz="1500" dirty="0">
                <a:solidFill>
                  <a:srgbClr val="FF0000"/>
                </a:solidFill>
              </a:rPr>
              <a:t>Then</a:t>
            </a:r>
            <a:endParaRPr lang="en-US" altLang="zh-CN" sz="1500" dirty="0">
              <a:solidFill>
                <a:srgbClr val="000099"/>
              </a:solidFill>
            </a:endParaRPr>
          </a:p>
          <a:p>
            <a:pPr marL="342900" indent="-342900" eaLnBrk="0" hangingPunct="0">
              <a:spcBef>
                <a:spcPts val="0"/>
              </a:spcBef>
              <a:spcAft>
                <a:spcPts val="0"/>
              </a:spcAft>
            </a:pPr>
            <a:r>
              <a:rPr lang="en-US" altLang="zh-CN" sz="1500" dirty="0">
                <a:solidFill>
                  <a:schemeClr val="accent1"/>
                </a:solidFill>
              </a:rPr>
              <a:t>7.</a:t>
            </a:r>
            <a:r>
              <a:rPr lang="en-US" altLang="zh-CN" sz="1500" dirty="0">
                <a:solidFill>
                  <a:srgbClr val="000099"/>
                </a:solidFill>
              </a:rPr>
              <a:t>				reset counter;</a:t>
            </a:r>
            <a:endParaRPr lang="en-US" altLang="zh-CN" sz="1500" dirty="0">
              <a:solidFill>
                <a:srgbClr val="000099"/>
              </a:solidFill>
            </a:endParaRPr>
          </a:p>
          <a:p>
            <a:pPr marL="342900" indent="-342900" eaLnBrk="0" hangingPunct="0">
              <a:spcBef>
                <a:spcPts val="0"/>
              </a:spcBef>
              <a:spcAft>
                <a:spcPts val="0"/>
              </a:spcAft>
            </a:pPr>
            <a:r>
              <a:rPr lang="en-US" altLang="zh-CN" sz="1500" dirty="0">
                <a:solidFill>
                  <a:schemeClr val="accent1"/>
                </a:solidFill>
              </a:rPr>
              <a:t>8.</a:t>
            </a:r>
            <a:r>
              <a:rPr lang="en-US" altLang="zh-CN" sz="1500" dirty="0">
                <a:solidFill>
                  <a:srgbClr val="000099"/>
                </a:solidFill>
              </a:rPr>
              <a:t>			</a:t>
            </a:r>
            <a:r>
              <a:rPr lang="en-US" altLang="zh-CN" sz="1500" dirty="0">
                <a:solidFill>
                  <a:srgbClr val="FF0000"/>
                </a:solidFill>
              </a:rPr>
              <a:t>Else</a:t>
            </a:r>
            <a:r>
              <a:rPr lang="en-US" altLang="zh-CN" sz="1500" dirty="0">
                <a:solidFill>
                  <a:srgbClr val="000099"/>
                </a:solidFill>
              </a:rPr>
              <a:t> store in file;</a:t>
            </a:r>
            <a:endParaRPr lang="en-US" altLang="zh-CN" sz="1500" dirty="0">
              <a:solidFill>
                <a:srgbClr val="000099"/>
              </a:solidFill>
            </a:endParaRPr>
          </a:p>
          <a:p>
            <a:pPr marL="342900" indent="-342900" eaLnBrk="0" hangingPunct="0">
              <a:spcBef>
                <a:spcPts val="0"/>
              </a:spcBef>
              <a:spcAft>
                <a:spcPts val="0"/>
              </a:spcAft>
            </a:pPr>
            <a:r>
              <a:rPr lang="en-US" altLang="zh-CN" sz="1500" dirty="0">
                <a:solidFill>
                  <a:schemeClr val="accent1"/>
                </a:solidFill>
              </a:rPr>
              <a:t>9.</a:t>
            </a:r>
            <a:r>
              <a:rPr lang="en-US" altLang="zh-CN" sz="1500" dirty="0">
                <a:solidFill>
                  <a:srgbClr val="000099"/>
                </a:solidFill>
              </a:rPr>
              <a:t>			</a:t>
            </a:r>
            <a:r>
              <a:rPr lang="en-US" altLang="zh-CN" sz="1500" dirty="0">
                <a:solidFill>
                  <a:srgbClr val="FF0000"/>
                </a:solidFill>
              </a:rPr>
              <a:t>End If</a:t>
            </a:r>
            <a:endParaRPr lang="en-US" altLang="zh-CN" sz="1500" dirty="0">
              <a:solidFill>
                <a:srgbClr val="FF0000"/>
              </a:solidFill>
            </a:endParaRPr>
          </a:p>
          <a:p>
            <a:pPr marL="342900" indent="-342900" eaLnBrk="0" hangingPunct="0">
              <a:spcBef>
                <a:spcPts val="0"/>
              </a:spcBef>
              <a:spcAft>
                <a:spcPts val="0"/>
              </a:spcAft>
            </a:pPr>
            <a:r>
              <a:rPr lang="en-US" altLang="zh-CN" sz="1500" dirty="0">
                <a:solidFill>
                  <a:schemeClr val="accent1"/>
                </a:solidFill>
              </a:rPr>
              <a:t>10.</a:t>
            </a:r>
            <a:r>
              <a:rPr lang="en-US" altLang="zh-CN" sz="1500" dirty="0">
                <a:solidFill>
                  <a:srgbClr val="000099"/>
                </a:solidFill>
              </a:rPr>
              <a:t>		</a:t>
            </a:r>
            <a:r>
              <a:rPr lang="en-US" altLang="zh-CN" sz="1500" dirty="0">
                <a:solidFill>
                  <a:srgbClr val="FF0000"/>
                </a:solidFill>
              </a:rPr>
              <a:t>End If</a:t>
            </a:r>
            <a:endParaRPr lang="en-US" altLang="zh-CN" sz="1500" dirty="0">
              <a:solidFill>
                <a:srgbClr val="FF0000"/>
              </a:solidFill>
            </a:endParaRPr>
          </a:p>
          <a:p>
            <a:pPr marL="342900" indent="-342900" eaLnBrk="0" hangingPunct="0">
              <a:spcBef>
                <a:spcPts val="0"/>
              </a:spcBef>
              <a:spcAft>
                <a:spcPts val="0"/>
              </a:spcAft>
            </a:pPr>
            <a:r>
              <a:rPr lang="en-US" altLang="zh-CN" sz="1500" dirty="0">
                <a:solidFill>
                  <a:schemeClr val="accent1"/>
                </a:solidFill>
              </a:rPr>
              <a:t>11.</a:t>
            </a:r>
            <a:r>
              <a:rPr lang="en-US" altLang="zh-CN" sz="1500" dirty="0">
                <a:solidFill>
                  <a:srgbClr val="000099"/>
                </a:solidFill>
              </a:rPr>
              <a:t>	</a:t>
            </a:r>
            <a:r>
              <a:rPr lang="en-US" altLang="zh-CN" sz="1500" dirty="0">
                <a:solidFill>
                  <a:srgbClr val="FF0000"/>
                </a:solidFill>
              </a:rPr>
              <a:t>End Do</a:t>
            </a:r>
            <a:endParaRPr lang="en-US" altLang="zh-CN" sz="1500" dirty="0">
              <a:solidFill>
                <a:srgbClr val="FF0000"/>
              </a:solidFill>
            </a:endParaRPr>
          </a:p>
          <a:p>
            <a:pPr marL="342900" indent="-342900" eaLnBrk="0" hangingPunct="0">
              <a:spcBef>
                <a:spcPts val="0"/>
              </a:spcBef>
            </a:pPr>
            <a:r>
              <a:rPr lang="en-US" altLang="zh-CN" sz="1500" dirty="0">
                <a:solidFill>
                  <a:srgbClr val="FF0000"/>
                </a:solidFill>
              </a:rPr>
              <a:t>End</a:t>
            </a:r>
            <a:endParaRPr lang="en-US" altLang="zh-CN" sz="1500" dirty="0">
              <a:solidFill>
                <a:srgbClr val="FF0000"/>
              </a:solidFill>
            </a:endParaRPr>
          </a:p>
        </p:txBody>
      </p:sp>
      <p:grpSp>
        <p:nvGrpSpPr>
          <p:cNvPr id="37" name="组合 36"/>
          <p:cNvGrpSpPr/>
          <p:nvPr/>
        </p:nvGrpSpPr>
        <p:grpSpPr>
          <a:xfrm>
            <a:off x="4852761" y="1214221"/>
            <a:ext cx="3933791" cy="3337495"/>
            <a:chOff x="4751863" y="1131024"/>
            <a:chExt cx="3627366" cy="3025340"/>
          </a:xfrm>
        </p:grpSpPr>
        <p:sp>
          <p:nvSpPr>
            <p:cNvPr id="36" name="矩形 35"/>
            <p:cNvSpPr/>
            <p:nvPr/>
          </p:nvSpPr>
          <p:spPr>
            <a:xfrm>
              <a:off x="4751863" y="1131024"/>
              <a:ext cx="3627366" cy="3025340"/>
            </a:xfrm>
            <a:prstGeom prst="rect">
              <a:avLst/>
            </a:prstGeom>
            <a:solidFill>
              <a:schemeClr val="accent4">
                <a:lumMod val="20000"/>
                <a:lumOff val="8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 name="AutoShape 3"/>
            <p:cNvCxnSpPr>
              <a:cxnSpLocks noChangeShapeType="1"/>
              <a:stCxn id="3" idx="4"/>
              <a:endCxn id="5" idx="3"/>
            </p:cNvCxnSpPr>
            <p:nvPr/>
          </p:nvCxnSpPr>
          <p:spPr bwMode="auto">
            <a:xfrm rot="5400000" flipH="1" flipV="1">
              <a:off x="5818759" y="2730298"/>
              <a:ext cx="2080022" cy="113109"/>
            </a:xfrm>
            <a:prstGeom prst="bentConnector4">
              <a:avLst>
                <a:gd name="adj1" fmla="val -8241"/>
                <a:gd name="adj2" fmla="val 1137047"/>
              </a:avLst>
            </a:prstGeom>
            <a:noFill/>
            <a:ln w="12700">
              <a:solidFill>
                <a:schemeClr val="tx1"/>
              </a:solidFill>
              <a:miter lim="800000"/>
              <a:tailEnd type="triangle" w="med" len="med"/>
            </a:ln>
          </p:spPr>
        </p:cxnSp>
        <p:sp>
          <p:nvSpPr>
            <p:cNvPr id="3" name="Oval 4"/>
            <p:cNvSpPr>
              <a:spLocks noChangeArrowheads="1"/>
            </p:cNvSpPr>
            <p:nvPr/>
          </p:nvSpPr>
          <p:spPr bwMode="auto">
            <a:xfrm>
              <a:off x="6767687" y="3757807"/>
              <a:ext cx="69056" cy="69056"/>
            </a:xfrm>
            <a:prstGeom prst="ellipse">
              <a:avLst/>
            </a:prstGeom>
            <a:solidFill>
              <a:schemeClr val="tx1"/>
            </a:solidFill>
            <a:ln w="12700">
              <a:solidFill>
                <a:schemeClr val="tx1"/>
              </a:solidFill>
              <a:round/>
            </a:ln>
          </p:spPr>
          <p:txBody>
            <a:bodyPr wrap="none" anchor="ctr"/>
            <a:lstStyle/>
            <a:p>
              <a:endParaRPr lang="zh-CN" altLang="en-US" sz="1350"/>
            </a:p>
          </p:txBody>
        </p:sp>
        <p:sp>
          <p:nvSpPr>
            <p:cNvPr id="4" name="Oval 5"/>
            <p:cNvSpPr>
              <a:spLocks noChangeArrowheads="1"/>
            </p:cNvSpPr>
            <p:nvPr/>
          </p:nvSpPr>
          <p:spPr bwMode="auto">
            <a:xfrm>
              <a:off x="6737922" y="1227730"/>
              <a:ext cx="135731" cy="135731"/>
            </a:xfrm>
            <a:prstGeom prst="ellipse">
              <a:avLst/>
            </a:prstGeom>
            <a:solidFill>
              <a:schemeClr val="tx1"/>
            </a:solidFill>
            <a:ln w="12700">
              <a:solidFill>
                <a:schemeClr val="tx1"/>
              </a:solidFill>
              <a:round/>
            </a:ln>
          </p:spPr>
          <p:txBody>
            <a:bodyPr wrap="none" anchor="ctr"/>
            <a:lstStyle/>
            <a:p>
              <a:endParaRPr lang="zh-CN" altLang="en-US" sz="1350"/>
            </a:p>
          </p:txBody>
        </p:sp>
        <p:sp>
          <p:nvSpPr>
            <p:cNvPr id="5" name="AutoShape 6"/>
            <p:cNvSpPr>
              <a:spLocks noChangeArrowheads="1"/>
            </p:cNvSpPr>
            <p:nvPr/>
          </p:nvSpPr>
          <p:spPr bwMode="auto">
            <a:xfrm>
              <a:off x="6696249" y="1644448"/>
              <a:ext cx="219075" cy="203597"/>
            </a:xfrm>
            <a:prstGeom prst="diamond">
              <a:avLst/>
            </a:prstGeom>
            <a:solidFill>
              <a:schemeClr val="bg1"/>
            </a:solidFill>
            <a:ln w="12700">
              <a:solidFill>
                <a:schemeClr val="tx1"/>
              </a:solidFill>
              <a:miter lim="800000"/>
            </a:ln>
          </p:spPr>
          <p:txBody>
            <a:bodyPr wrap="none" lIns="67865" tIns="33338" rIns="67865" bIns="33338" anchor="ctr"/>
            <a:lstStyle/>
            <a:p>
              <a:pPr algn="ctr" eaLnBrk="0" hangingPunct="0"/>
              <a:r>
                <a:rPr lang="zh-CN" altLang="en-US" sz="1200" b="1">
                  <a:solidFill>
                    <a:srgbClr val="CF0E30"/>
                  </a:solidFill>
                  <a:latin typeface="Times" pitchFamily="18" charset="0"/>
                </a:rPr>
                <a:t>1</a:t>
              </a:r>
              <a:endParaRPr lang="zh-CN" altLang="en-US" sz="1200" b="1">
                <a:solidFill>
                  <a:srgbClr val="CF0E30"/>
                </a:solidFill>
                <a:latin typeface="Times" pitchFamily="18" charset="0"/>
              </a:endParaRPr>
            </a:p>
          </p:txBody>
        </p:sp>
        <p:sp>
          <p:nvSpPr>
            <p:cNvPr id="6" name="Rectangle 7"/>
            <p:cNvSpPr>
              <a:spLocks noChangeArrowheads="1"/>
            </p:cNvSpPr>
            <p:nvPr/>
          </p:nvSpPr>
          <p:spPr bwMode="auto">
            <a:xfrm>
              <a:off x="5727081" y="3358948"/>
              <a:ext cx="211931" cy="251993"/>
            </a:xfrm>
            <a:prstGeom prst="rect">
              <a:avLst/>
            </a:prstGeom>
            <a:noFill/>
            <a:ln w="12700">
              <a:noFill/>
              <a:miter lim="800000"/>
            </a:ln>
          </p:spPr>
          <p:txBody>
            <a:bodyPr lIns="67865" tIns="33338" rIns="67865" bIns="33338">
              <a:spAutoFit/>
            </a:bodyPr>
            <a:lstStyle/>
            <a:p>
              <a:pPr eaLnBrk="0" hangingPunct="0"/>
              <a:r>
                <a:rPr lang="zh-CN" altLang="en-US" sz="1200" b="1">
                  <a:solidFill>
                    <a:srgbClr val="CF0E30"/>
                  </a:solidFill>
                  <a:latin typeface="Times" pitchFamily="18" charset="0"/>
                </a:rPr>
                <a:t>9</a:t>
              </a:r>
              <a:endParaRPr lang="zh-CN" altLang="en-US" sz="1200" b="1">
                <a:solidFill>
                  <a:srgbClr val="CF0E30"/>
                </a:solidFill>
                <a:latin typeface="Times" pitchFamily="18" charset="0"/>
              </a:endParaRPr>
            </a:p>
          </p:txBody>
        </p:sp>
        <p:sp>
          <p:nvSpPr>
            <p:cNvPr id="7" name="Rectangle 8"/>
            <p:cNvSpPr>
              <a:spLocks noChangeArrowheads="1"/>
            </p:cNvSpPr>
            <p:nvPr/>
          </p:nvSpPr>
          <p:spPr bwMode="auto">
            <a:xfrm>
              <a:off x="6646243" y="3538732"/>
              <a:ext cx="290944" cy="251993"/>
            </a:xfrm>
            <a:prstGeom prst="rect">
              <a:avLst/>
            </a:prstGeom>
            <a:noFill/>
            <a:ln w="12700">
              <a:noFill/>
              <a:miter lim="800000"/>
            </a:ln>
          </p:spPr>
          <p:txBody>
            <a:bodyPr wrap="none" lIns="67865" tIns="33338" rIns="67865" bIns="33338">
              <a:spAutoFit/>
            </a:bodyPr>
            <a:lstStyle/>
            <a:p>
              <a:pPr eaLnBrk="0" hangingPunct="0"/>
              <a:r>
                <a:rPr lang="zh-CN" altLang="en-US" sz="1200" b="1">
                  <a:solidFill>
                    <a:srgbClr val="CF0E30"/>
                  </a:solidFill>
                  <a:latin typeface="Times" pitchFamily="18" charset="0"/>
                </a:rPr>
                <a:t>10</a:t>
              </a:r>
              <a:endParaRPr lang="zh-CN" altLang="en-US" sz="1200" b="1">
                <a:solidFill>
                  <a:srgbClr val="CF0E30"/>
                </a:solidFill>
                <a:latin typeface="Times" pitchFamily="18" charset="0"/>
              </a:endParaRPr>
            </a:p>
          </p:txBody>
        </p:sp>
        <p:sp>
          <p:nvSpPr>
            <p:cNvPr id="8" name="Rectangle 9"/>
            <p:cNvSpPr>
              <a:spLocks noChangeArrowheads="1"/>
            </p:cNvSpPr>
            <p:nvPr/>
          </p:nvSpPr>
          <p:spPr bwMode="auto">
            <a:xfrm>
              <a:off x="4751863" y="3760483"/>
              <a:ext cx="282545" cy="251993"/>
            </a:xfrm>
            <a:prstGeom prst="rect">
              <a:avLst/>
            </a:prstGeom>
            <a:noFill/>
            <a:ln w="12700">
              <a:noFill/>
              <a:miter lim="800000"/>
            </a:ln>
          </p:spPr>
          <p:txBody>
            <a:bodyPr wrap="none" lIns="67865" tIns="33338" rIns="67865" bIns="33338">
              <a:spAutoFit/>
            </a:bodyPr>
            <a:lstStyle/>
            <a:p>
              <a:pPr eaLnBrk="0" hangingPunct="0"/>
              <a:r>
                <a:rPr lang="zh-CN" altLang="en-US" sz="1200" b="1" dirty="0">
                  <a:solidFill>
                    <a:srgbClr val="CF0E30"/>
                  </a:solidFill>
                  <a:latin typeface="Times" pitchFamily="18" charset="0"/>
                </a:rPr>
                <a:t>11</a:t>
              </a:r>
              <a:endParaRPr lang="zh-CN" altLang="en-US" sz="1200" b="1" dirty="0">
                <a:solidFill>
                  <a:srgbClr val="CF0E30"/>
                </a:solidFill>
                <a:latin typeface="Times" pitchFamily="18" charset="0"/>
              </a:endParaRPr>
            </a:p>
          </p:txBody>
        </p:sp>
        <p:sp>
          <p:nvSpPr>
            <p:cNvPr id="9" name="AutoShape 10"/>
            <p:cNvSpPr>
              <a:spLocks noChangeArrowheads="1"/>
            </p:cNvSpPr>
            <p:nvPr/>
          </p:nvSpPr>
          <p:spPr bwMode="auto">
            <a:xfrm>
              <a:off x="6615287" y="2090932"/>
              <a:ext cx="381000" cy="190500"/>
            </a:xfrm>
            <a:prstGeom prst="roundRect">
              <a:avLst>
                <a:gd name="adj" fmla="val 34375"/>
              </a:avLst>
            </a:prstGeom>
            <a:noFill/>
            <a:ln w="12700">
              <a:solidFill>
                <a:schemeClr val="tx1"/>
              </a:solidFill>
              <a:round/>
            </a:ln>
          </p:spPr>
          <p:txBody>
            <a:bodyPr wrap="none" anchor="ctr"/>
            <a:lstStyle/>
            <a:p>
              <a:pPr algn="ctr" eaLnBrk="0" hangingPunct="0"/>
              <a:r>
                <a:rPr lang="zh-CN" altLang="en-US" sz="1200" b="1">
                  <a:solidFill>
                    <a:srgbClr val="CF0E30"/>
                  </a:solidFill>
                  <a:latin typeface="Times" pitchFamily="18" charset="0"/>
                </a:rPr>
                <a:t>2</a:t>
              </a:r>
              <a:endParaRPr lang="zh-CN" altLang="en-US" sz="1200" b="1">
                <a:solidFill>
                  <a:srgbClr val="CF0E30"/>
                </a:solidFill>
                <a:latin typeface="Times" pitchFamily="18" charset="0"/>
              </a:endParaRPr>
            </a:p>
          </p:txBody>
        </p:sp>
        <p:sp>
          <p:nvSpPr>
            <p:cNvPr id="10" name="AutoShape 11"/>
            <p:cNvSpPr>
              <a:spLocks noChangeArrowheads="1"/>
            </p:cNvSpPr>
            <p:nvPr/>
          </p:nvSpPr>
          <p:spPr bwMode="auto">
            <a:xfrm>
              <a:off x="7321327" y="2879126"/>
              <a:ext cx="381000" cy="190500"/>
            </a:xfrm>
            <a:prstGeom prst="roundRect">
              <a:avLst>
                <a:gd name="adj" fmla="val 34375"/>
              </a:avLst>
            </a:prstGeom>
            <a:solidFill>
              <a:schemeClr val="bg1"/>
            </a:solidFill>
            <a:ln w="12700">
              <a:solidFill>
                <a:schemeClr val="tx1"/>
              </a:solidFill>
              <a:round/>
            </a:ln>
          </p:spPr>
          <p:txBody>
            <a:bodyPr wrap="none" anchor="ctr"/>
            <a:lstStyle/>
            <a:p>
              <a:pPr algn="ctr" eaLnBrk="0" hangingPunct="0"/>
              <a:r>
                <a:rPr lang="zh-CN" altLang="en-US" sz="1200" b="1">
                  <a:solidFill>
                    <a:srgbClr val="CF0E30"/>
                  </a:solidFill>
                  <a:latin typeface="Times" pitchFamily="18" charset="0"/>
                </a:rPr>
                <a:t>4</a:t>
              </a:r>
              <a:endParaRPr lang="zh-CN" altLang="en-US" sz="1200" b="1">
                <a:solidFill>
                  <a:srgbClr val="CF0E30"/>
                </a:solidFill>
                <a:latin typeface="Times" pitchFamily="18" charset="0"/>
              </a:endParaRPr>
            </a:p>
          </p:txBody>
        </p:sp>
        <p:sp>
          <p:nvSpPr>
            <p:cNvPr id="11" name="AutoShape 12"/>
            <p:cNvSpPr>
              <a:spLocks noChangeArrowheads="1"/>
            </p:cNvSpPr>
            <p:nvPr/>
          </p:nvSpPr>
          <p:spPr bwMode="auto">
            <a:xfrm>
              <a:off x="7321327" y="3348232"/>
              <a:ext cx="381000" cy="190500"/>
            </a:xfrm>
            <a:prstGeom prst="roundRect">
              <a:avLst>
                <a:gd name="adj" fmla="val 34375"/>
              </a:avLst>
            </a:prstGeom>
            <a:noFill/>
            <a:ln w="12700">
              <a:solidFill>
                <a:schemeClr val="tx1"/>
              </a:solidFill>
              <a:round/>
            </a:ln>
          </p:spPr>
          <p:txBody>
            <a:bodyPr wrap="none" anchor="ctr"/>
            <a:lstStyle/>
            <a:p>
              <a:pPr algn="ctr" eaLnBrk="0" hangingPunct="0"/>
              <a:r>
                <a:rPr lang="zh-CN" altLang="en-US" sz="1200" b="1">
                  <a:solidFill>
                    <a:srgbClr val="CF0E30"/>
                  </a:solidFill>
                  <a:latin typeface="Times" pitchFamily="18" charset="0"/>
                </a:rPr>
                <a:t>5</a:t>
              </a:r>
              <a:endParaRPr lang="zh-CN" altLang="en-US" sz="1200" b="1">
                <a:solidFill>
                  <a:srgbClr val="CF0E30"/>
                </a:solidFill>
                <a:latin typeface="Times" pitchFamily="18" charset="0"/>
              </a:endParaRPr>
            </a:p>
          </p:txBody>
        </p:sp>
        <p:sp>
          <p:nvSpPr>
            <p:cNvPr id="12" name="AutoShape 13"/>
            <p:cNvSpPr>
              <a:spLocks noChangeArrowheads="1"/>
            </p:cNvSpPr>
            <p:nvPr/>
          </p:nvSpPr>
          <p:spPr bwMode="auto">
            <a:xfrm>
              <a:off x="6003305" y="3213692"/>
              <a:ext cx="381000" cy="190500"/>
            </a:xfrm>
            <a:prstGeom prst="roundRect">
              <a:avLst>
                <a:gd name="adj" fmla="val 34375"/>
              </a:avLst>
            </a:prstGeom>
            <a:noFill/>
            <a:ln w="12700">
              <a:solidFill>
                <a:schemeClr val="tx1"/>
              </a:solidFill>
              <a:round/>
            </a:ln>
          </p:spPr>
          <p:txBody>
            <a:bodyPr wrap="none" anchor="ctr"/>
            <a:lstStyle/>
            <a:p>
              <a:pPr algn="ctr" eaLnBrk="0" hangingPunct="0"/>
              <a:r>
                <a:rPr lang="zh-CN" altLang="en-US" sz="1200" b="1">
                  <a:solidFill>
                    <a:srgbClr val="CF0E30"/>
                  </a:solidFill>
                  <a:latin typeface="Times" pitchFamily="18" charset="0"/>
                </a:rPr>
                <a:t>7</a:t>
              </a:r>
              <a:endParaRPr lang="zh-CN" altLang="en-US" sz="1200" b="1">
                <a:solidFill>
                  <a:srgbClr val="CF0E30"/>
                </a:solidFill>
                <a:latin typeface="Times" pitchFamily="18" charset="0"/>
              </a:endParaRPr>
            </a:p>
          </p:txBody>
        </p:sp>
        <p:sp>
          <p:nvSpPr>
            <p:cNvPr id="13" name="AutoShape 14"/>
            <p:cNvSpPr>
              <a:spLocks noChangeArrowheads="1"/>
            </p:cNvSpPr>
            <p:nvPr/>
          </p:nvSpPr>
          <p:spPr bwMode="auto">
            <a:xfrm>
              <a:off x="5236543" y="3225598"/>
              <a:ext cx="381000" cy="190500"/>
            </a:xfrm>
            <a:prstGeom prst="roundRect">
              <a:avLst>
                <a:gd name="adj" fmla="val 34375"/>
              </a:avLst>
            </a:prstGeom>
            <a:noFill/>
            <a:ln w="12700">
              <a:solidFill>
                <a:schemeClr val="tx1"/>
              </a:solidFill>
              <a:round/>
            </a:ln>
          </p:spPr>
          <p:txBody>
            <a:bodyPr wrap="none" anchor="ctr"/>
            <a:lstStyle/>
            <a:p>
              <a:pPr algn="ctr" eaLnBrk="0" hangingPunct="0"/>
              <a:r>
                <a:rPr lang="zh-CN" altLang="en-US" sz="1200" b="1">
                  <a:solidFill>
                    <a:srgbClr val="CF0E30"/>
                  </a:solidFill>
                  <a:latin typeface="Times" pitchFamily="18" charset="0"/>
                </a:rPr>
                <a:t>8</a:t>
              </a:r>
              <a:endParaRPr lang="zh-CN" altLang="en-US" sz="1200" b="1">
                <a:solidFill>
                  <a:srgbClr val="CF0E30"/>
                </a:solidFill>
                <a:latin typeface="Times" pitchFamily="18" charset="0"/>
              </a:endParaRPr>
            </a:p>
          </p:txBody>
        </p:sp>
        <p:grpSp>
          <p:nvGrpSpPr>
            <p:cNvPr id="14" name="Group 15"/>
            <p:cNvGrpSpPr/>
            <p:nvPr/>
          </p:nvGrpSpPr>
          <p:grpSpPr bwMode="auto">
            <a:xfrm>
              <a:off x="4814020" y="3655448"/>
              <a:ext cx="135731" cy="135731"/>
              <a:chOff x="875" y="3069"/>
              <a:chExt cx="114" cy="114"/>
            </a:xfrm>
          </p:grpSpPr>
          <p:sp>
            <p:nvSpPr>
              <p:cNvPr id="15" name="Oval 16"/>
              <p:cNvSpPr>
                <a:spLocks noChangeArrowheads="1"/>
              </p:cNvSpPr>
              <p:nvPr/>
            </p:nvSpPr>
            <p:spPr bwMode="auto">
              <a:xfrm>
                <a:off x="875" y="3069"/>
                <a:ext cx="114" cy="114"/>
              </a:xfrm>
              <a:prstGeom prst="ellipse">
                <a:avLst/>
              </a:prstGeom>
              <a:solidFill>
                <a:schemeClr val="bg1"/>
              </a:solidFill>
              <a:ln w="12700">
                <a:solidFill>
                  <a:schemeClr val="tx1"/>
                </a:solidFill>
                <a:round/>
              </a:ln>
            </p:spPr>
            <p:txBody>
              <a:bodyPr wrap="none" anchor="ctr"/>
              <a:lstStyle/>
              <a:p>
                <a:endParaRPr lang="zh-CN" altLang="en-US" sz="1350"/>
              </a:p>
            </p:txBody>
          </p:sp>
          <p:sp>
            <p:nvSpPr>
              <p:cNvPr id="16" name="Oval 17"/>
              <p:cNvSpPr>
                <a:spLocks noChangeArrowheads="1"/>
              </p:cNvSpPr>
              <p:nvPr/>
            </p:nvSpPr>
            <p:spPr bwMode="auto">
              <a:xfrm>
                <a:off x="908" y="3102"/>
                <a:ext cx="48" cy="48"/>
              </a:xfrm>
              <a:prstGeom prst="ellipse">
                <a:avLst/>
              </a:prstGeom>
              <a:solidFill>
                <a:schemeClr val="tx1"/>
              </a:solidFill>
              <a:ln w="12700">
                <a:solidFill>
                  <a:schemeClr val="tx1"/>
                </a:solidFill>
                <a:round/>
              </a:ln>
            </p:spPr>
            <p:txBody>
              <a:bodyPr wrap="none" anchor="ctr"/>
              <a:lstStyle/>
              <a:p>
                <a:endParaRPr lang="zh-CN" altLang="en-US" sz="1350"/>
              </a:p>
            </p:txBody>
          </p:sp>
        </p:grpSp>
        <p:sp>
          <p:nvSpPr>
            <p:cNvPr id="17" name="AutoShape 18"/>
            <p:cNvSpPr>
              <a:spLocks noChangeArrowheads="1"/>
            </p:cNvSpPr>
            <p:nvPr/>
          </p:nvSpPr>
          <p:spPr bwMode="auto">
            <a:xfrm>
              <a:off x="6696249" y="2521939"/>
              <a:ext cx="219075" cy="203597"/>
            </a:xfrm>
            <a:prstGeom prst="diamond">
              <a:avLst/>
            </a:prstGeom>
            <a:solidFill>
              <a:schemeClr val="bg1"/>
            </a:solidFill>
            <a:ln w="12700">
              <a:solidFill>
                <a:schemeClr val="tx1"/>
              </a:solidFill>
              <a:miter lim="800000"/>
            </a:ln>
          </p:spPr>
          <p:txBody>
            <a:bodyPr wrap="none" lIns="67865" tIns="33338" rIns="67865" bIns="33338" anchor="ctr"/>
            <a:lstStyle/>
            <a:p>
              <a:pPr algn="ctr" eaLnBrk="0" hangingPunct="0"/>
              <a:r>
                <a:rPr lang="zh-CN" altLang="en-US" sz="1200" b="1">
                  <a:solidFill>
                    <a:srgbClr val="CF0E30"/>
                  </a:solidFill>
                  <a:latin typeface="Times" pitchFamily="18" charset="0"/>
                </a:rPr>
                <a:t>3</a:t>
              </a:r>
              <a:endParaRPr lang="zh-CN" altLang="en-US" sz="1200" b="1">
                <a:solidFill>
                  <a:srgbClr val="CF0E30"/>
                </a:solidFill>
                <a:latin typeface="Times" pitchFamily="18" charset="0"/>
              </a:endParaRPr>
            </a:p>
          </p:txBody>
        </p:sp>
        <p:cxnSp>
          <p:nvCxnSpPr>
            <p:cNvPr id="18" name="AutoShape 19"/>
            <p:cNvCxnSpPr>
              <a:cxnSpLocks noChangeShapeType="1"/>
              <a:stCxn id="5" idx="0"/>
              <a:endCxn id="4" idx="4"/>
            </p:cNvCxnSpPr>
            <p:nvPr/>
          </p:nvCxnSpPr>
          <p:spPr bwMode="auto">
            <a:xfrm flipV="1">
              <a:off x="6805787" y="1363460"/>
              <a:ext cx="0" cy="280988"/>
            </a:xfrm>
            <a:prstGeom prst="straightConnector1">
              <a:avLst/>
            </a:prstGeom>
            <a:noFill/>
            <a:ln w="12700">
              <a:solidFill>
                <a:schemeClr val="tx1"/>
              </a:solidFill>
              <a:round/>
              <a:headEnd type="triangle" w="med" len="med"/>
            </a:ln>
          </p:spPr>
        </p:cxnSp>
        <p:cxnSp>
          <p:nvCxnSpPr>
            <p:cNvPr id="19" name="AutoShape 20"/>
            <p:cNvCxnSpPr>
              <a:cxnSpLocks noChangeShapeType="1"/>
              <a:stCxn id="5" idx="2"/>
              <a:endCxn id="9" idx="0"/>
            </p:cNvCxnSpPr>
            <p:nvPr/>
          </p:nvCxnSpPr>
          <p:spPr bwMode="auto">
            <a:xfrm>
              <a:off x="6805787" y="1848044"/>
              <a:ext cx="0" cy="242888"/>
            </a:xfrm>
            <a:prstGeom prst="straightConnector1">
              <a:avLst/>
            </a:prstGeom>
            <a:noFill/>
            <a:ln w="12700">
              <a:solidFill>
                <a:schemeClr val="tx1"/>
              </a:solidFill>
              <a:round/>
              <a:tailEnd type="triangle" w="med" len="med"/>
            </a:ln>
          </p:spPr>
        </p:cxnSp>
        <p:cxnSp>
          <p:nvCxnSpPr>
            <p:cNvPr id="20" name="AutoShape 21"/>
            <p:cNvCxnSpPr>
              <a:cxnSpLocks noChangeShapeType="1"/>
              <a:stCxn id="9" idx="2"/>
              <a:endCxn id="17" idx="0"/>
            </p:cNvCxnSpPr>
            <p:nvPr/>
          </p:nvCxnSpPr>
          <p:spPr bwMode="auto">
            <a:xfrm>
              <a:off x="6805787" y="2281432"/>
              <a:ext cx="0" cy="240506"/>
            </a:xfrm>
            <a:prstGeom prst="straightConnector1">
              <a:avLst/>
            </a:prstGeom>
            <a:noFill/>
            <a:ln w="12700">
              <a:solidFill>
                <a:schemeClr val="tx1"/>
              </a:solidFill>
              <a:round/>
              <a:tailEnd type="triangle" w="med" len="med"/>
            </a:ln>
          </p:spPr>
        </p:cxnSp>
        <p:sp>
          <p:nvSpPr>
            <p:cNvPr id="21" name="AutoShape 22"/>
            <p:cNvSpPr>
              <a:spLocks noChangeArrowheads="1"/>
            </p:cNvSpPr>
            <p:nvPr/>
          </p:nvSpPr>
          <p:spPr bwMode="auto">
            <a:xfrm>
              <a:off x="5715174" y="2869601"/>
              <a:ext cx="219075" cy="203597"/>
            </a:xfrm>
            <a:prstGeom prst="diamond">
              <a:avLst/>
            </a:prstGeom>
            <a:solidFill>
              <a:schemeClr val="bg1"/>
            </a:solidFill>
            <a:ln w="12700">
              <a:solidFill>
                <a:schemeClr val="tx1"/>
              </a:solidFill>
              <a:miter lim="800000"/>
            </a:ln>
          </p:spPr>
          <p:txBody>
            <a:bodyPr wrap="none" lIns="67865" tIns="33338" rIns="67865" bIns="33338" anchor="ctr"/>
            <a:lstStyle/>
            <a:p>
              <a:pPr algn="ctr" eaLnBrk="0" hangingPunct="0"/>
              <a:r>
                <a:rPr lang="zh-CN" altLang="en-US" sz="1200" b="1">
                  <a:solidFill>
                    <a:srgbClr val="CF0E30"/>
                  </a:solidFill>
                  <a:latin typeface="Times" pitchFamily="18" charset="0"/>
                </a:rPr>
                <a:t>6</a:t>
              </a:r>
              <a:endParaRPr lang="zh-CN" altLang="en-US" sz="1200" b="1">
                <a:solidFill>
                  <a:srgbClr val="CF0E30"/>
                </a:solidFill>
                <a:latin typeface="Times" pitchFamily="18" charset="0"/>
              </a:endParaRPr>
            </a:p>
          </p:txBody>
        </p:sp>
        <p:cxnSp>
          <p:nvCxnSpPr>
            <p:cNvPr id="22" name="AutoShape 23"/>
            <p:cNvCxnSpPr>
              <a:cxnSpLocks noChangeShapeType="1"/>
            </p:cNvCxnSpPr>
            <p:nvPr/>
          </p:nvCxnSpPr>
          <p:spPr bwMode="auto">
            <a:xfrm rot="-5400000">
              <a:off x="6133083" y="2323104"/>
              <a:ext cx="245269" cy="871538"/>
            </a:xfrm>
            <a:prstGeom prst="bentConnector2">
              <a:avLst/>
            </a:prstGeom>
            <a:noFill/>
            <a:ln w="12700">
              <a:solidFill>
                <a:schemeClr val="tx1"/>
              </a:solidFill>
              <a:miter lim="800000"/>
              <a:headEnd type="triangle" w="med" len="med"/>
            </a:ln>
          </p:spPr>
        </p:cxnSp>
        <p:cxnSp>
          <p:nvCxnSpPr>
            <p:cNvPr id="23" name="AutoShape 24"/>
            <p:cNvCxnSpPr>
              <a:cxnSpLocks noChangeShapeType="1"/>
              <a:stCxn id="17" idx="3"/>
              <a:endCxn id="10" idx="0"/>
            </p:cNvCxnSpPr>
            <p:nvPr/>
          </p:nvCxnSpPr>
          <p:spPr bwMode="auto">
            <a:xfrm>
              <a:off x="6915324" y="2623738"/>
              <a:ext cx="596503" cy="255388"/>
            </a:xfrm>
            <a:prstGeom prst="bentConnector2">
              <a:avLst/>
            </a:prstGeom>
            <a:noFill/>
            <a:ln w="12700">
              <a:solidFill>
                <a:schemeClr val="tx1"/>
              </a:solidFill>
              <a:miter lim="800000"/>
              <a:tailEnd type="triangle" w="med" len="med"/>
            </a:ln>
          </p:spPr>
        </p:cxnSp>
        <p:cxnSp>
          <p:nvCxnSpPr>
            <p:cNvPr id="24" name="AutoShape 25"/>
            <p:cNvCxnSpPr>
              <a:cxnSpLocks noChangeShapeType="1"/>
              <a:stCxn id="10" idx="2"/>
              <a:endCxn id="11" idx="0"/>
            </p:cNvCxnSpPr>
            <p:nvPr/>
          </p:nvCxnSpPr>
          <p:spPr bwMode="auto">
            <a:xfrm>
              <a:off x="7511827" y="3069626"/>
              <a:ext cx="0" cy="278606"/>
            </a:xfrm>
            <a:prstGeom prst="straightConnector1">
              <a:avLst/>
            </a:prstGeom>
            <a:noFill/>
            <a:ln w="12700">
              <a:solidFill>
                <a:schemeClr val="tx1"/>
              </a:solidFill>
              <a:round/>
              <a:tailEnd type="triangle" w="med" len="med"/>
            </a:ln>
          </p:spPr>
        </p:cxnSp>
        <p:cxnSp>
          <p:nvCxnSpPr>
            <p:cNvPr id="25" name="AutoShape 26"/>
            <p:cNvCxnSpPr>
              <a:cxnSpLocks noChangeShapeType="1"/>
              <a:stCxn id="21" idx="3"/>
              <a:endCxn id="12" idx="0"/>
            </p:cNvCxnSpPr>
            <p:nvPr/>
          </p:nvCxnSpPr>
          <p:spPr bwMode="auto">
            <a:xfrm>
              <a:off x="5934250" y="2971995"/>
              <a:ext cx="259556" cy="241697"/>
            </a:xfrm>
            <a:prstGeom prst="bentConnector2">
              <a:avLst/>
            </a:prstGeom>
            <a:noFill/>
            <a:ln w="12700">
              <a:solidFill>
                <a:schemeClr val="tx1"/>
              </a:solidFill>
              <a:miter lim="800000"/>
              <a:tailEnd type="triangle" w="med" len="med"/>
            </a:ln>
          </p:spPr>
        </p:cxnSp>
        <p:cxnSp>
          <p:nvCxnSpPr>
            <p:cNvPr id="26" name="AutoShape 27"/>
            <p:cNvCxnSpPr>
              <a:cxnSpLocks noChangeShapeType="1"/>
              <a:stCxn id="21" idx="1"/>
              <a:endCxn id="13" idx="0"/>
            </p:cNvCxnSpPr>
            <p:nvPr/>
          </p:nvCxnSpPr>
          <p:spPr bwMode="auto">
            <a:xfrm rot="10800000" flipV="1">
              <a:off x="5427043" y="2971994"/>
              <a:ext cx="288131" cy="253604"/>
            </a:xfrm>
            <a:prstGeom prst="bentConnector2">
              <a:avLst/>
            </a:prstGeom>
            <a:noFill/>
            <a:ln w="12700">
              <a:solidFill>
                <a:schemeClr val="tx1"/>
              </a:solidFill>
              <a:miter lim="800000"/>
              <a:tailEnd type="triangle" w="med" len="med"/>
            </a:ln>
          </p:spPr>
        </p:cxnSp>
        <p:sp>
          <p:nvSpPr>
            <p:cNvPr id="27" name="Oval 28"/>
            <p:cNvSpPr>
              <a:spLocks noChangeArrowheads="1"/>
            </p:cNvSpPr>
            <p:nvPr/>
          </p:nvSpPr>
          <p:spPr bwMode="auto">
            <a:xfrm>
              <a:off x="5791375" y="3583976"/>
              <a:ext cx="69056" cy="69056"/>
            </a:xfrm>
            <a:prstGeom prst="ellipse">
              <a:avLst/>
            </a:prstGeom>
            <a:solidFill>
              <a:schemeClr val="tx1"/>
            </a:solidFill>
            <a:ln w="12700">
              <a:solidFill>
                <a:schemeClr val="tx1"/>
              </a:solidFill>
              <a:round/>
            </a:ln>
          </p:spPr>
          <p:txBody>
            <a:bodyPr wrap="none" anchor="ctr"/>
            <a:lstStyle/>
            <a:p>
              <a:endParaRPr lang="zh-CN" altLang="en-US" sz="1350"/>
            </a:p>
          </p:txBody>
        </p:sp>
        <p:cxnSp>
          <p:nvCxnSpPr>
            <p:cNvPr id="28" name="AutoShape 29"/>
            <p:cNvCxnSpPr>
              <a:cxnSpLocks noChangeShapeType="1"/>
              <a:stCxn id="27" idx="2"/>
              <a:endCxn id="13" idx="2"/>
            </p:cNvCxnSpPr>
            <p:nvPr/>
          </p:nvCxnSpPr>
          <p:spPr bwMode="auto">
            <a:xfrm rot="10800000">
              <a:off x="5427043" y="3416098"/>
              <a:ext cx="364331" cy="202406"/>
            </a:xfrm>
            <a:prstGeom prst="bentConnector2">
              <a:avLst/>
            </a:prstGeom>
            <a:noFill/>
            <a:ln w="12700">
              <a:solidFill>
                <a:schemeClr val="tx1"/>
              </a:solidFill>
              <a:miter lim="800000"/>
              <a:headEnd type="triangle" w="med" len="med"/>
            </a:ln>
          </p:spPr>
        </p:cxnSp>
        <p:cxnSp>
          <p:nvCxnSpPr>
            <p:cNvPr id="29" name="AutoShape 30"/>
            <p:cNvCxnSpPr>
              <a:cxnSpLocks noChangeShapeType="1"/>
              <a:stCxn id="27" idx="6"/>
              <a:endCxn id="12" idx="2"/>
            </p:cNvCxnSpPr>
            <p:nvPr/>
          </p:nvCxnSpPr>
          <p:spPr bwMode="auto">
            <a:xfrm flipV="1">
              <a:off x="5860430" y="3404191"/>
              <a:ext cx="333375" cy="214313"/>
            </a:xfrm>
            <a:prstGeom prst="bentConnector2">
              <a:avLst/>
            </a:prstGeom>
            <a:noFill/>
            <a:ln w="12700">
              <a:solidFill>
                <a:schemeClr val="tx1"/>
              </a:solidFill>
              <a:miter lim="800000"/>
              <a:headEnd type="triangle" w="med" len="med"/>
            </a:ln>
          </p:spPr>
        </p:cxnSp>
        <p:cxnSp>
          <p:nvCxnSpPr>
            <p:cNvPr id="30" name="AutoShape 31"/>
            <p:cNvCxnSpPr>
              <a:cxnSpLocks noChangeShapeType="1"/>
              <a:stCxn id="3" idx="2"/>
              <a:endCxn id="27" idx="4"/>
            </p:cNvCxnSpPr>
            <p:nvPr/>
          </p:nvCxnSpPr>
          <p:spPr bwMode="auto">
            <a:xfrm rot="10800000">
              <a:off x="5825903" y="3653032"/>
              <a:ext cx="941784" cy="139304"/>
            </a:xfrm>
            <a:prstGeom prst="bentConnector2">
              <a:avLst/>
            </a:prstGeom>
            <a:noFill/>
            <a:ln w="12700">
              <a:solidFill>
                <a:schemeClr val="tx1"/>
              </a:solidFill>
              <a:miter lim="800000"/>
              <a:headEnd type="triangle" w="med" len="med"/>
            </a:ln>
          </p:spPr>
        </p:cxnSp>
        <p:cxnSp>
          <p:nvCxnSpPr>
            <p:cNvPr id="31" name="AutoShape 32"/>
            <p:cNvCxnSpPr>
              <a:cxnSpLocks noChangeShapeType="1"/>
              <a:stCxn id="3" idx="6"/>
              <a:endCxn id="11" idx="2"/>
            </p:cNvCxnSpPr>
            <p:nvPr/>
          </p:nvCxnSpPr>
          <p:spPr bwMode="auto">
            <a:xfrm flipV="1">
              <a:off x="6836743" y="3538732"/>
              <a:ext cx="675084" cy="253603"/>
            </a:xfrm>
            <a:prstGeom prst="bentConnector2">
              <a:avLst/>
            </a:prstGeom>
            <a:noFill/>
            <a:ln w="12700">
              <a:solidFill>
                <a:schemeClr val="tx1"/>
              </a:solidFill>
              <a:miter lim="800000"/>
              <a:headEnd type="triangle" w="med" len="med"/>
            </a:ln>
          </p:spPr>
        </p:cxnSp>
        <p:cxnSp>
          <p:nvCxnSpPr>
            <p:cNvPr id="32" name="AutoShape 33"/>
            <p:cNvCxnSpPr>
              <a:cxnSpLocks noChangeShapeType="1"/>
              <a:stCxn id="15" idx="0"/>
              <a:endCxn id="5" idx="1"/>
            </p:cNvCxnSpPr>
            <p:nvPr/>
          </p:nvCxnSpPr>
          <p:spPr bwMode="auto">
            <a:xfrm rot="5400000" flipH="1" flipV="1">
              <a:off x="4834467" y="1793667"/>
              <a:ext cx="1909201" cy="1814363"/>
            </a:xfrm>
            <a:prstGeom prst="bentConnector2">
              <a:avLst/>
            </a:prstGeom>
            <a:noFill/>
            <a:ln w="12700">
              <a:solidFill>
                <a:schemeClr val="tx1"/>
              </a:solidFill>
              <a:miter lim="800000"/>
              <a:headEnd type="triangle" w="med" len="med"/>
            </a:ln>
          </p:spPr>
        </p:cxnSp>
      </p:grpSp>
      <p:sp>
        <p:nvSpPr>
          <p:cNvPr id="38" name="右箭头 37"/>
          <p:cNvSpPr/>
          <p:nvPr/>
        </p:nvSpPr>
        <p:spPr>
          <a:xfrm>
            <a:off x="3790604" y="2751513"/>
            <a:ext cx="1014152" cy="440574"/>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p:tgtEl>
                                          <p:spTgt spid="37"/>
                                        </p:tgtEl>
                                        <p:attrNameLst>
                                          <p:attrName>ppt_x</p:attrName>
                                        </p:attrNameLst>
                                      </p:cBhvr>
                                      <p:tavLst>
                                        <p:tav tm="0">
                                          <p:val>
                                            <p:strVal val="#ppt_x-#ppt_w*1.125000"/>
                                          </p:val>
                                        </p:tav>
                                        <p:tav tm="100000">
                                          <p:val>
                                            <p:strVal val="#ppt_x"/>
                                          </p:val>
                                        </p:tav>
                                      </p:tavLst>
                                    </p:anim>
                                    <p:animEffect transition="in" filter="wipe(right)">
                                      <p:cBhvr>
                                        <p:cTn id="8" dur="500"/>
                                        <p:tgtEl>
                                          <p:spTgt spid="37"/>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p:tgtEl>
                                          <p:spTgt spid="38"/>
                                        </p:tgtEl>
                                        <p:attrNameLst>
                                          <p:attrName>ppt_x</p:attrName>
                                        </p:attrNameLst>
                                      </p:cBhvr>
                                      <p:tavLst>
                                        <p:tav tm="0">
                                          <p:val>
                                            <p:strVal val="#ppt_x-#ppt_w*1.125000"/>
                                          </p:val>
                                        </p:tav>
                                        <p:tav tm="100000">
                                          <p:val>
                                            <p:strVal val="#ppt_x"/>
                                          </p:val>
                                        </p:tav>
                                      </p:tavLst>
                                    </p:anim>
                                    <p:animEffect transition="in" filter="wipe(right)">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644002" y="1383618"/>
            <a:ext cx="1836204" cy="3107690"/>
          </a:xfrm>
          <a:prstGeom prst="rect">
            <a:avLst/>
          </a:prstGeom>
          <a:solidFill>
            <a:schemeClr val="tx1"/>
          </a:solidFill>
        </p:spPr>
        <p:txBody>
          <a:bodyPr wrap="square">
            <a:spAutoFit/>
          </a:bodyPr>
          <a:lstStyle/>
          <a:p>
            <a:pPr>
              <a:lnSpc>
                <a:spcPct val="140000"/>
              </a:lnSpc>
              <a:spcAft>
                <a:spcPts val="0"/>
              </a:spcAft>
            </a:pPr>
            <a:r>
              <a:rPr lang="zh-CN" altLang="en-US" sz="2000" dirty="0">
                <a:solidFill>
                  <a:schemeClr val="bg1"/>
                </a:solidFill>
                <a:latin typeface="微软雅黑" panose="020B0503020204020204" pitchFamily="34" charset="-122"/>
                <a:ea typeface="微软雅黑" panose="020B0503020204020204" pitchFamily="34" charset="-122"/>
              </a:rPr>
              <a:t>等价类划分法</a:t>
            </a: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40000"/>
              </a:lnSpc>
              <a:spcBef>
                <a:spcPts val="0"/>
              </a:spcBef>
              <a:spcAft>
                <a:spcPts val="0"/>
              </a:spcAft>
            </a:pPr>
            <a:r>
              <a:rPr lang="zh-CN" altLang="en-US" sz="2000" dirty="0">
                <a:solidFill>
                  <a:schemeClr val="bg1"/>
                </a:solidFill>
                <a:latin typeface="微软雅黑" panose="020B0503020204020204" pitchFamily="34" charset="-122"/>
                <a:ea typeface="微软雅黑" panose="020B0503020204020204" pitchFamily="34" charset="-122"/>
              </a:rPr>
              <a:t>边界值分析法</a:t>
            </a: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40000"/>
              </a:lnSpc>
              <a:spcBef>
                <a:spcPts val="0"/>
              </a:spcBef>
              <a:spcAft>
                <a:spcPts val="0"/>
              </a:spcAft>
            </a:pPr>
            <a:r>
              <a:rPr lang="zh-CN" altLang="en-US" sz="2000" dirty="0">
                <a:solidFill>
                  <a:schemeClr val="bg1"/>
                </a:solidFill>
                <a:latin typeface="微软雅黑" panose="020B0503020204020204" pitchFamily="34" charset="-122"/>
                <a:ea typeface="微软雅黑" panose="020B0503020204020204" pitchFamily="34" charset="-122"/>
              </a:rPr>
              <a:t>判定表方法</a:t>
            </a: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40000"/>
              </a:lnSpc>
              <a:spcBef>
                <a:spcPts val="0"/>
              </a:spcBef>
              <a:spcAft>
                <a:spcPts val="0"/>
              </a:spcAft>
            </a:pPr>
            <a:r>
              <a:rPr lang="zh-CN" altLang="en-US" sz="2000" dirty="0">
                <a:solidFill>
                  <a:schemeClr val="bg1"/>
                </a:solidFill>
                <a:latin typeface="微软雅黑" panose="020B0503020204020204" pitchFamily="34" charset="-122"/>
                <a:ea typeface="微软雅黑" panose="020B0503020204020204" pitchFamily="34" charset="-122"/>
              </a:rPr>
              <a:t>因果图法</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40000"/>
              </a:lnSpc>
              <a:spcBef>
                <a:spcPts val="0"/>
              </a:spcBef>
              <a:spcAft>
                <a:spcPts val="0"/>
              </a:spcAft>
            </a:pPr>
            <a:r>
              <a:rPr lang="en-US" altLang="zh-CN" sz="2000" dirty="0">
                <a:solidFill>
                  <a:schemeClr val="bg1"/>
                </a:solidFill>
                <a:latin typeface="微软雅黑" panose="020B0503020204020204" pitchFamily="34" charset="-122"/>
                <a:ea typeface="微软雅黑" panose="020B0503020204020204" pitchFamily="34" charset="-122"/>
              </a:rPr>
              <a:t>Pairwise</a:t>
            </a:r>
            <a:r>
              <a:rPr lang="zh-CN" altLang="en-US" sz="2000" dirty="0">
                <a:solidFill>
                  <a:schemeClr val="bg1"/>
                </a:solidFill>
                <a:latin typeface="微软雅黑" panose="020B0503020204020204" pitchFamily="34" charset="-122"/>
                <a:ea typeface="微软雅黑" panose="020B0503020204020204" pitchFamily="34" charset="-122"/>
              </a:rPr>
              <a:t>方法</a:t>
            </a: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40000"/>
              </a:lnSpc>
              <a:spcBef>
                <a:spcPts val="0"/>
              </a:spcBef>
              <a:spcAft>
                <a:spcPts val="0"/>
              </a:spcAft>
            </a:pPr>
            <a:r>
              <a:rPr lang="zh-CN" altLang="en-US" sz="2000" dirty="0">
                <a:solidFill>
                  <a:schemeClr val="bg1"/>
                </a:solidFill>
                <a:latin typeface="微软雅黑" panose="020B0503020204020204" pitchFamily="34" charset="-122"/>
                <a:ea typeface="微软雅黑" panose="020B0503020204020204" pitchFamily="34" charset="-122"/>
              </a:rPr>
              <a:t>正交试验法</a:t>
            </a: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40000"/>
              </a:lnSpc>
              <a:spcBef>
                <a:spcPts val="0"/>
              </a:spcBef>
            </a:pPr>
            <a:r>
              <a:rPr lang="zh-CN" altLang="en-US" sz="2000" dirty="0">
                <a:solidFill>
                  <a:schemeClr val="bg1"/>
                </a:solidFill>
                <a:latin typeface="微软雅黑" panose="020B0503020204020204" pitchFamily="34" charset="-122"/>
                <a:ea typeface="微软雅黑" panose="020B0503020204020204" pitchFamily="34" charset="-122"/>
              </a:rPr>
              <a:t>功能图法</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 name="圆角矩形 2"/>
          <p:cNvSpPr/>
          <p:nvPr/>
        </p:nvSpPr>
        <p:spPr>
          <a:xfrm>
            <a:off x="2519772" y="1491630"/>
            <a:ext cx="1890210" cy="286231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638656" y="169736"/>
            <a:ext cx="5222213" cy="550870"/>
          </a:xfrm>
        </p:spPr>
        <p:txBody>
          <a:bodyPr>
            <a:noAutofit/>
          </a:bodyPr>
          <a:lstStyle/>
          <a:p>
            <a:pPr>
              <a:spcAft>
                <a:spcPts val="0"/>
              </a:spcAft>
            </a:pPr>
            <a:r>
              <a:rPr lang="zh-CN" altLang="en-US" dirty="0">
                <a:latin typeface="微软雅黑" panose="020B0503020204020204" pitchFamily="34" charset="-122"/>
                <a:ea typeface="微软雅黑" panose="020B0503020204020204" pitchFamily="34" charset="-122"/>
              </a:rPr>
              <a:t>过去常提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黑盒和白盒</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方法</a:t>
            </a:r>
            <a:endParaRPr lang="zh-CN" altLang="en-US" dirty="0">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a:p>
        </p:txBody>
      </p:sp>
      <p:sp>
        <p:nvSpPr>
          <p:cNvPr id="6" name="Text Box 4"/>
          <p:cNvSpPr txBox="1">
            <a:spLocks noChangeArrowheads="1"/>
          </p:cNvSpPr>
          <p:nvPr/>
        </p:nvSpPr>
        <p:spPr bwMode="auto">
          <a:xfrm>
            <a:off x="2573778" y="1608633"/>
            <a:ext cx="1782198" cy="2585085"/>
          </a:xfrm>
          <a:prstGeom prst="rect">
            <a:avLst/>
          </a:prstGeom>
          <a:noFill/>
          <a:ln w="9525">
            <a:noFill/>
            <a:miter lim="800000"/>
          </a:ln>
          <a:effectLst/>
        </p:spPr>
        <p:txBody>
          <a:bodyPr wrap="square" lIns="0" tIns="0" rIns="0" bIns="0">
            <a:spAutoFit/>
          </a:bodyPr>
          <a:lstStyle/>
          <a:p>
            <a:pPr marL="85725" indent="-85725">
              <a:lnSpc>
                <a:spcPct val="140000"/>
              </a:lnSpc>
              <a:spcAft>
                <a:spcPts val="0"/>
              </a:spcAft>
              <a:buClr>
                <a:schemeClr val="accent1"/>
              </a:buClr>
              <a:buSzPct val="75000"/>
              <a:defRPr/>
            </a:pPr>
            <a:r>
              <a:rPr lang="zh-CN" altLang="en-US" sz="2000" dirty="0">
                <a:effectLst>
                  <a:outerShdw blurRad="38100" dist="38100" dir="2700000" algn="tl">
                    <a:srgbClr val="FFFFFF"/>
                  </a:outerShdw>
                </a:effectLst>
                <a:latin typeface="微软雅黑" panose="020B0503020204020204" pitchFamily="34" charset="-122"/>
                <a:ea typeface="微软雅黑" panose="020B0503020204020204" pitchFamily="34" charset="-122"/>
                <a:cs typeface="宋体" panose="02010600030101010101" pitchFamily="2" charset="-122"/>
              </a:rPr>
              <a:t>语句覆盖</a:t>
            </a:r>
            <a:endParaRPr lang="zh-CN" altLang="en-US" sz="2000" dirty="0">
              <a:effectLst>
                <a:outerShdw blurRad="38100" dist="38100" dir="2700000" algn="tl">
                  <a:srgbClr val="FFFFFF"/>
                </a:outerShdw>
              </a:effectLst>
              <a:latin typeface="微软雅黑" panose="020B0503020204020204" pitchFamily="34" charset="-122"/>
              <a:ea typeface="微软雅黑" panose="020B0503020204020204" pitchFamily="34" charset="-122"/>
              <a:cs typeface="宋体" panose="02010600030101010101" pitchFamily="2" charset="-122"/>
            </a:endParaRPr>
          </a:p>
          <a:p>
            <a:pPr marL="85725" indent="-85725">
              <a:lnSpc>
                <a:spcPct val="140000"/>
              </a:lnSpc>
              <a:spcBef>
                <a:spcPts val="0"/>
              </a:spcBef>
              <a:spcAft>
                <a:spcPts val="0"/>
              </a:spcAft>
              <a:buClr>
                <a:schemeClr val="accent1"/>
              </a:buClr>
              <a:buSzPct val="75000"/>
              <a:defRPr/>
            </a:pPr>
            <a:r>
              <a:rPr lang="zh-CN" altLang="en-US" sz="2000" dirty="0">
                <a:effectLst>
                  <a:outerShdw blurRad="38100" dist="38100" dir="2700000" algn="tl">
                    <a:srgbClr val="FFFFFF"/>
                  </a:outerShdw>
                </a:effectLst>
                <a:latin typeface="微软雅黑" panose="020B0503020204020204" pitchFamily="34" charset="-122"/>
                <a:ea typeface="微软雅黑" panose="020B0503020204020204" pitchFamily="34" charset="-122"/>
                <a:cs typeface="宋体" panose="02010600030101010101" pitchFamily="2" charset="-122"/>
              </a:rPr>
              <a:t>判定覆盖</a:t>
            </a:r>
            <a:endParaRPr lang="zh-CN" altLang="en-US" sz="2000" dirty="0">
              <a:effectLst>
                <a:outerShdw blurRad="38100" dist="38100" dir="2700000" algn="tl">
                  <a:srgbClr val="FFFFFF"/>
                </a:outerShdw>
              </a:effectLst>
              <a:latin typeface="微软雅黑" panose="020B0503020204020204" pitchFamily="34" charset="-122"/>
              <a:ea typeface="微软雅黑" panose="020B0503020204020204" pitchFamily="34" charset="-122"/>
              <a:cs typeface="宋体" panose="02010600030101010101" pitchFamily="2" charset="-122"/>
            </a:endParaRPr>
          </a:p>
          <a:p>
            <a:pPr marL="85725" indent="-85725">
              <a:lnSpc>
                <a:spcPct val="140000"/>
              </a:lnSpc>
              <a:spcBef>
                <a:spcPts val="0"/>
              </a:spcBef>
              <a:spcAft>
                <a:spcPts val="0"/>
              </a:spcAft>
              <a:buClr>
                <a:schemeClr val="accent1"/>
              </a:buClr>
              <a:buSzPct val="75000"/>
              <a:defRPr/>
            </a:pPr>
            <a:r>
              <a:rPr lang="zh-CN" altLang="en-US" sz="2000" dirty="0">
                <a:effectLst>
                  <a:outerShdw blurRad="38100" dist="38100" dir="2700000" algn="tl">
                    <a:srgbClr val="FFFFFF"/>
                  </a:outerShdw>
                </a:effectLst>
                <a:latin typeface="微软雅黑" panose="020B0503020204020204" pitchFamily="34" charset="-122"/>
                <a:ea typeface="微软雅黑" panose="020B0503020204020204" pitchFamily="34" charset="-122"/>
                <a:cs typeface="宋体" panose="02010600030101010101" pitchFamily="2" charset="-122"/>
              </a:rPr>
              <a:t>条件覆盖</a:t>
            </a:r>
            <a:endParaRPr lang="zh-CN" altLang="en-US" sz="2000" dirty="0">
              <a:effectLst>
                <a:outerShdw blurRad="38100" dist="38100" dir="2700000" algn="tl">
                  <a:srgbClr val="FFFFFF"/>
                </a:outerShdw>
              </a:effectLst>
              <a:latin typeface="微软雅黑" panose="020B0503020204020204" pitchFamily="34" charset="-122"/>
              <a:ea typeface="微软雅黑" panose="020B0503020204020204" pitchFamily="34" charset="-122"/>
              <a:cs typeface="宋体" panose="02010600030101010101" pitchFamily="2" charset="-122"/>
            </a:endParaRPr>
          </a:p>
          <a:p>
            <a:pPr marL="85725" indent="-85725">
              <a:lnSpc>
                <a:spcPct val="140000"/>
              </a:lnSpc>
              <a:spcBef>
                <a:spcPts val="0"/>
              </a:spcBef>
              <a:spcAft>
                <a:spcPts val="0"/>
              </a:spcAft>
              <a:buClr>
                <a:schemeClr val="accent1"/>
              </a:buClr>
              <a:buSzPct val="75000"/>
              <a:defRPr/>
            </a:pPr>
            <a:r>
              <a:rPr lang="zh-CN" altLang="en-US" sz="2000" dirty="0">
                <a:effectLst>
                  <a:outerShdw blurRad="38100" dist="38100" dir="2700000" algn="tl">
                    <a:srgbClr val="FFFFFF"/>
                  </a:outerShdw>
                </a:effectLst>
                <a:latin typeface="微软雅黑" panose="020B0503020204020204" pitchFamily="34" charset="-122"/>
                <a:ea typeface="微软雅黑" panose="020B0503020204020204" pitchFamily="34" charset="-122"/>
                <a:cs typeface="宋体" panose="02010600030101010101" pitchFamily="2" charset="-122"/>
              </a:rPr>
              <a:t>判定条件覆盖</a:t>
            </a:r>
            <a:endParaRPr lang="zh-CN" altLang="en-US" sz="2000" dirty="0">
              <a:effectLst>
                <a:outerShdw blurRad="38100" dist="38100" dir="2700000" algn="tl">
                  <a:srgbClr val="FFFFFF"/>
                </a:outerShdw>
              </a:effectLst>
              <a:latin typeface="微软雅黑" panose="020B0503020204020204" pitchFamily="34" charset="-122"/>
              <a:ea typeface="微软雅黑" panose="020B0503020204020204" pitchFamily="34" charset="-122"/>
              <a:cs typeface="宋体" panose="02010600030101010101" pitchFamily="2" charset="-122"/>
            </a:endParaRPr>
          </a:p>
          <a:p>
            <a:pPr marL="85725" indent="-85725">
              <a:lnSpc>
                <a:spcPct val="140000"/>
              </a:lnSpc>
              <a:spcBef>
                <a:spcPts val="0"/>
              </a:spcBef>
              <a:spcAft>
                <a:spcPts val="0"/>
              </a:spcAft>
              <a:buClr>
                <a:schemeClr val="accent1"/>
              </a:buClr>
              <a:buSzPct val="75000"/>
              <a:defRPr/>
            </a:pPr>
            <a:r>
              <a:rPr lang="zh-CN" altLang="en-US" sz="2000" dirty="0">
                <a:effectLst>
                  <a:outerShdw blurRad="38100" dist="38100" dir="2700000" algn="tl">
                    <a:srgbClr val="FFFFFF"/>
                  </a:outerShdw>
                </a:effectLst>
                <a:latin typeface="微软雅黑" panose="020B0503020204020204" pitchFamily="34" charset="-122"/>
                <a:ea typeface="微软雅黑" panose="020B0503020204020204" pitchFamily="34" charset="-122"/>
                <a:cs typeface="宋体" panose="02010600030101010101" pitchFamily="2" charset="-122"/>
              </a:rPr>
              <a:t>条件组合覆盖</a:t>
            </a:r>
            <a:endParaRPr lang="zh-CN" altLang="en-US" sz="2000" dirty="0">
              <a:effectLst>
                <a:outerShdw blurRad="38100" dist="38100" dir="2700000" algn="tl">
                  <a:srgbClr val="FFFFFF"/>
                </a:outerShdw>
              </a:effectLst>
              <a:latin typeface="微软雅黑" panose="020B0503020204020204" pitchFamily="34" charset="-122"/>
              <a:ea typeface="微软雅黑" panose="020B0503020204020204" pitchFamily="34" charset="-122"/>
              <a:cs typeface="宋体" panose="02010600030101010101" pitchFamily="2" charset="-122"/>
            </a:endParaRPr>
          </a:p>
          <a:p>
            <a:pPr marL="85725" indent="-85725">
              <a:lnSpc>
                <a:spcPct val="140000"/>
              </a:lnSpc>
              <a:spcBef>
                <a:spcPts val="0"/>
              </a:spcBef>
              <a:buClr>
                <a:schemeClr val="accent1"/>
              </a:buClr>
              <a:buSzPct val="75000"/>
              <a:defRPr/>
            </a:pPr>
            <a:r>
              <a:rPr lang="zh-CN" altLang="en-US" sz="2000" dirty="0">
                <a:effectLst>
                  <a:outerShdw blurRad="38100" dist="38100" dir="2700000" algn="tl">
                    <a:srgbClr val="FFFFFF"/>
                  </a:outerShdw>
                </a:effectLst>
                <a:latin typeface="微软雅黑" panose="020B0503020204020204" pitchFamily="34" charset="-122"/>
                <a:ea typeface="微软雅黑" panose="020B0503020204020204" pitchFamily="34" charset="-122"/>
                <a:cs typeface="宋体" panose="02010600030101010101" pitchFamily="2" charset="-122"/>
              </a:rPr>
              <a:t>基本路径覆盖</a:t>
            </a:r>
            <a:endParaRPr lang="zh-CN" altLang="en-US" sz="2000" dirty="0">
              <a:effectLst>
                <a:outerShdw blurRad="38100" dist="38100" dir="2700000" algn="tl">
                  <a:srgbClr val="FFFFFF"/>
                </a:outerShdw>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7" name="右大括号 6"/>
          <p:cNvSpPr/>
          <p:nvPr/>
        </p:nvSpPr>
        <p:spPr bwMode="auto">
          <a:xfrm>
            <a:off x="6536526" y="1333109"/>
            <a:ext cx="378042" cy="3212766"/>
          </a:xfrm>
          <a:prstGeom prst="rightBrace">
            <a:avLst>
              <a:gd name="adj1" fmla="val 36869"/>
              <a:gd name="adj2" fmla="val 50000"/>
            </a:avLst>
          </a:prstGeom>
          <a:noFill/>
          <a:ln w="28575" cap="flat" cmpd="sng" algn="ctr">
            <a:solidFill>
              <a:schemeClr val="accent1">
                <a:lumMod val="75000"/>
              </a:schemeClr>
            </a:solidFill>
            <a:prstDash val="solid"/>
            <a:round/>
            <a:headEnd type="none" w="med" len="med"/>
            <a:tailEnd type="none" w="med" len="med"/>
          </a:ln>
          <a:effectLst/>
        </p:spPr>
        <p:txBody>
          <a:bodyPr vert="horz" wrap="square" lIns="68580" tIns="34290" rIns="68580" bIns="34290" numCol="1" rtlCol="0" anchor="t" anchorCtr="0" compatLnSpc="1"/>
          <a:lstStyle/>
          <a:p>
            <a:pPr defTabSz="685800" fontAlgn="base">
              <a:spcBef>
                <a:spcPct val="0"/>
              </a:spcBef>
              <a:spcAft>
                <a:spcPct val="0"/>
              </a:spcAft>
            </a:pPr>
            <a:endParaRPr lang="zh-CN" altLang="en-US" sz="1350" i="1">
              <a:latin typeface="微软雅黑" panose="020B0503020204020204" pitchFamily="34" charset="-122"/>
              <a:ea typeface="微软雅黑" panose="020B0503020204020204" pitchFamily="34" charset="-122"/>
            </a:endParaRPr>
          </a:p>
        </p:txBody>
      </p:sp>
      <p:sp>
        <p:nvSpPr>
          <p:cNvPr id="8" name="文本框 7"/>
          <p:cNvSpPr txBox="1"/>
          <p:nvPr/>
        </p:nvSpPr>
        <p:spPr>
          <a:xfrm>
            <a:off x="6858248" y="2448501"/>
            <a:ext cx="702078" cy="1383665"/>
          </a:xfrm>
          <a:prstGeom prst="rect">
            <a:avLst/>
          </a:prstGeom>
          <a:noFill/>
        </p:spPr>
        <p:txBody>
          <a:bodyPr wrap="square" rtlCol="0">
            <a:spAutoFit/>
          </a:bodyPr>
          <a:lstStyle/>
          <a:p>
            <a:pPr>
              <a:spcAft>
                <a:spcPts val="0"/>
              </a:spcAft>
            </a:pPr>
            <a:r>
              <a:rPr kumimoji="1" lang="zh-CN" altLang="en-US" sz="2100" dirty="0">
                <a:solidFill>
                  <a:schemeClr val="accent1">
                    <a:lumMod val="10000"/>
                  </a:schemeClr>
                </a:solidFill>
                <a:latin typeface="微软雅黑" panose="020B0503020204020204" pitchFamily="34" charset="-122"/>
                <a:ea typeface="微软雅黑" panose="020B0503020204020204" pitchFamily="34" charset="-122"/>
              </a:rPr>
              <a:t>黑盒方法</a:t>
            </a:r>
            <a:endParaRPr kumimoji="1" lang="zh-CN" altLang="en-US" sz="2100" dirty="0">
              <a:solidFill>
                <a:schemeClr val="accent1">
                  <a:lumMod val="10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583674" y="2300118"/>
            <a:ext cx="702078" cy="1383665"/>
          </a:xfrm>
          <a:prstGeom prst="rect">
            <a:avLst/>
          </a:prstGeom>
          <a:noFill/>
        </p:spPr>
        <p:txBody>
          <a:bodyPr wrap="square" rtlCol="0">
            <a:spAutoFit/>
          </a:bodyPr>
          <a:lstStyle/>
          <a:p>
            <a:pPr>
              <a:spcAft>
                <a:spcPts val="0"/>
              </a:spcAft>
            </a:pPr>
            <a:r>
              <a:rPr kumimoji="1" lang="zh-CN" altLang="en-US" sz="2100" dirty="0">
                <a:solidFill>
                  <a:schemeClr val="accent1">
                    <a:lumMod val="75000"/>
                  </a:schemeClr>
                </a:solidFill>
                <a:latin typeface="微软雅黑" panose="020B0503020204020204" pitchFamily="34" charset="-122"/>
                <a:ea typeface="微软雅黑" panose="020B0503020204020204" pitchFamily="34" charset="-122"/>
              </a:rPr>
              <a:t>白盒方法</a:t>
            </a:r>
            <a:endParaRPr kumimoji="1" lang="zh-CN" altLang="en-US" sz="21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0" name="左大括号 9"/>
          <p:cNvSpPr/>
          <p:nvPr/>
        </p:nvSpPr>
        <p:spPr bwMode="auto">
          <a:xfrm>
            <a:off x="2141730" y="1599642"/>
            <a:ext cx="486054" cy="2646294"/>
          </a:xfrm>
          <a:prstGeom prst="leftBrace">
            <a:avLst>
              <a:gd name="adj1" fmla="val 34794"/>
              <a:gd name="adj2" fmla="val 50000"/>
            </a:avLst>
          </a:prstGeom>
          <a:noFill/>
          <a:ln w="19050" cap="flat" cmpd="sng" algn="ctr">
            <a:solidFill>
              <a:schemeClr val="accent2">
                <a:lumMod val="40000"/>
                <a:lumOff val="60000"/>
              </a:schemeClr>
            </a:solidFill>
            <a:prstDash val="solid"/>
            <a:round/>
            <a:headEnd type="none" w="med" len="med"/>
            <a:tailEnd type="none" w="med" len="med"/>
          </a:ln>
          <a:effectLst/>
        </p:spPr>
        <p:txBody>
          <a:bodyPr vert="horz" wrap="square" lIns="68580" tIns="34290" rIns="68580" bIns="34290" numCol="1" rtlCol="0" anchor="t" anchorCtr="0" compatLnSpc="1"/>
          <a:lstStyle/>
          <a:p>
            <a:pPr defTabSz="685800" fontAlgn="base">
              <a:spcBef>
                <a:spcPct val="0"/>
              </a:spcBef>
              <a:spcAft>
                <a:spcPct val="0"/>
              </a:spcAft>
            </a:pPr>
            <a:endParaRPr lang="zh-CN" altLang="en-US" sz="1350" i="1">
              <a:solidFill>
                <a:srgbClr val="CCFFCC"/>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819565" y="2623142"/>
            <a:ext cx="957698" cy="1014730"/>
          </a:xfrm>
          <a:prstGeom prst="rect">
            <a:avLst/>
          </a:prstGeom>
          <a:noFill/>
        </p:spPr>
        <p:txBody>
          <a:bodyPr wrap="square" rtlCol="0">
            <a:spAutoFit/>
          </a:bodyPr>
          <a:lstStyle/>
          <a:p>
            <a:pPr>
              <a:spcAft>
                <a:spcPts val="0"/>
              </a:spcAft>
            </a:pPr>
            <a:r>
              <a:rPr kumimoji="1" lang="zh-CN" altLang="en-US" sz="2000" dirty="0">
                <a:solidFill>
                  <a:schemeClr val="accent1"/>
                </a:solidFill>
                <a:latin typeface="微软雅黑" panose="020B0503020204020204" pitchFamily="34" charset="-122"/>
                <a:ea typeface="微软雅黑" panose="020B0503020204020204" pitchFamily="34" charset="-122"/>
              </a:rPr>
              <a:t>基于需求的测试方法</a:t>
            </a:r>
            <a:endParaRPr kumimoji="1"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38656" y="1869230"/>
            <a:ext cx="548672" cy="2245360"/>
          </a:xfrm>
          <a:prstGeom prst="rect">
            <a:avLst/>
          </a:prstGeom>
          <a:noFill/>
        </p:spPr>
        <p:txBody>
          <a:bodyPr wrap="square" rtlCol="0">
            <a:spAutoFit/>
          </a:bodyPr>
          <a:lstStyle/>
          <a:p>
            <a:pPr>
              <a:spcAft>
                <a:spcPts val="0"/>
              </a:spcAft>
            </a:pPr>
            <a:r>
              <a:rPr kumimoji="1" lang="zh-CN" altLang="en-US" sz="2000" dirty="0">
                <a:solidFill>
                  <a:schemeClr val="accent1"/>
                </a:solidFill>
                <a:latin typeface="微软雅黑" panose="020B0503020204020204" pitchFamily="34" charset="-122"/>
                <a:ea typeface="微软雅黑" panose="020B0503020204020204" pitchFamily="34" charset="-122"/>
              </a:rPr>
              <a:t>结构化测试方法</a:t>
            </a:r>
            <a:endParaRPr kumimoji="1"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13" name="左箭头 12"/>
          <p:cNvSpPr/>
          <p:nvPr/>
        </p:nvSpPr>
        <p:spPr>
          <a:xfrm>
            <a:off x="1035003" y="2869075"/>
            <a:ext cx="548672" cy="261898"/>
          </a:xfrm>
          <a:prstGeom prst="lef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4" name="左箭头 13"/>
          <p:cNvSpPr/>
          <p:nvPr/>
        </p:nvSpPr>
        <p:spPr>
          <a:xfrm rot="10800000">
            <a:off x="7285990" y="3070111"/>
            <a:ext cx="548672" cy="261898"/>
          </a:xfrm>
          <a:prstGeom prst="lef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09005" y="205820"/>
            <a:ext cx="2175759" cy="486278"/>
          </a:xfrm>
          <a:noFill/>
        </p:spPr>
        <p:txBody>
          <a:bodyPr vert="horz" lIns="67865" tIns="33338" rIns="67865" bIns="33338" rtlCol="0" anchor="ctr">
            <a:normAutofit fontScale="90000"/>
          </a:bodyPr>
          <a:lstStyle/>
          <a:p>
            <a:pPr>
              <a:spcAft>
                <a:spcPts val="0"/>
              </a:spcAft>
              <a:tabLst>
                <a:tab pos="5655310" algn="r"/>
              </a:tabLst>
              <a:defRPr/>
            </a:pPr>
            <a:r>
              <a:rPr lang="zh-CN" altLang="en-US" dirty="0">
                <a:latin typeface="微软雅黑" panose="020B0503020204020204" pitchFamily="34" charset="-122"/>
                <a:ea typeface="微软雅黑" panose="020B0503020204020204" pitchFamily="34" charset="-122"/>
              </a:rPr>
              <a:t>流程图简化</a:t>
            </a:r>
            <a:endParaRPr lang="en-US" altLang="zh-CN"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5275342" y="1136987"/>
            <a:ext cx="3406046" cy="3399234"/>
            <a:chOff x="5275342" y="1136987"/>
            <a:chExt cx="3406046" cy="3399234"/>
          </a:xfrm>
        </p:grpSpPr>
        <p:sp>
          <p:nvSpPr>
            <p:cNvPr id="30723" name="Oval 3"/>
            <p:cNvSpPr>
              <a:spLocks noChangeArrowheads="1"/>
            </p:cNvSpPr>
            <p:nvPr/>
          </p:nvSpPr>
          <p:spPr bwMode="auto">
            <a:xfrm>
              <a:off x="7243590" y="1136987"/>
              <a:ext cx="270272" cy="270272"/>
            </a:xfrm>
            <a:prstGeom prst="ellipse">
              <a:avLst/>
            </a:prstGeom>
            <a:solidFill>
              <a:srgbClr val="FAFD00"/>
            </a:solidFill>
            <a:ln w="12700">
              <a:solidFill>
                <a:schemeClr val="tx1"/>
              </a:solidFill>
              <a:round/>
            </a:ln>
          </p:spPr>
          <p:txBody>
            <a:bodyPr wrap="none" lIns="67865" tIns="33338" rIns="67865" bIns="33338" anchor="ctr"/>
            <a:lstStyle/>
            <a:p>
              <a:pPr algn="ctr" eaLnBrk="0" hangingPunct="0"/>
              <a:r>
                <a:rPr lang="zh-CN" altLang="en-US" sz="1200" b="1">
                  <a:latin typeface="Times" pitchFamily="18" charset="0"/>
                </a:rPr>
                <a:t>1</a:t>
              </a:r>
              <a:endParaRPr lang="zh-CN" altLang="en-US" sz="1200" b="1">
                <a:latin typeface="Times" pitchFamily="18" charset="0"/>
              </a:endParaRPr>
            </a:p>
          </p:txBody>
        </p:sp>
        <p:sp>
          <p:nvSpPr>
            <p:cNvPr id="30724" name="Oval 4"/>
            <p:cNvSpPr>
              <a:spLocks noChangeArrowheads="1"/>
            </p:cNvSpPr>
            <p:nvPr/>
          </p:nvSpPr>
          <p:spPr bwMode="auto">
            <a:xfrm>
              <a:off x="7243590" y="1833503"/>
              <a:ext cx="270272" cy="270272"/>
            </a:xfrm>
            <a:prstGeom prst="ellipse">
              <a:avLst/>
            </a:prstGeom>
            <a:solidFill>
              <a:srgbClr val="FAFD00"/>
            </a:solidFill>
            <a:ln w="12700">
              <a:solidFill>
                <a:schemeClr val="tx1"/>
              </a:solidFill>
              <a:round/>
            </a:ln>
          </p:spPr>
          <p:txBody>
            <a:bodyPr wrap="none" lIns="67865" tIns="33338" rIns="67865" bIns="33338" anchor="ctr"/>
            <a:lstStyle/>
            <a:p>
              <a:pPr algn="ctr" eaLnBrk="0" hangingPunct="0"/>
              <a:r>
                <a:rPr lang="zh-CN" altLang="en-US" sz="1200" b="1">
                  <a:latin typeface="Times" pitchFamily="18" charset="0"/>
                </a:rPr>
                <a:t>2,3</a:t>
              </a:r>
              <a:endParaRPr lang="zh-CN" altLang="en-US" sz="1200" b="1">
                <a:latin typeface="Times" pitchFamily="18" charset="0"/>
              </a:endParaRPr>
            </a:p>
          </p:txBody>
        </p:sp>
        <p:grpSp>
          <p:nvGrpSpPr>
            <p:cNvPr id="30725" name="Group 5"/>
            <p:cNvGrpSpPr/>
            <p:nvPr/>
          </p:nvGrpSpPr>
          <p:grpSpPr bwMode="auto">
            <a:xfrm>
              <a:off x="5275342" y="2252891"/>
              <a:ext cx="1569244" cy="1369219"/>
              <a:chOff x="704" y="1949"/>
              <a:chExt cx="1318" cy="1150"/>
            </a:xfrm>
          </p:grpSpPr>
          <p:grpSp>
            <p:nvGrpSpPr>
              <p:cNvPr id="30741" name="Group 6"/>
              <p:cNvGrpSpPr/>
              <p:nvPr/>
            </p:nvGrpSpPr>
            <p:grpSpPr bwMode="auto">
              <a:xfrm>
                <a:off x="704" y="2411"/>
                <a:ext cx="1318" cy="227"/>
                <a:chOff x="704" y="2411"/>
                <a:chExt cx="1318" cy="227"/>
              </a:xfrm>
            </p:grpSpPr>
            <p:sp>
              <p:nvSpPr>
                <p:cNvPr id="30745" name="Oval 7"/>
                <p:cNvSpPr>
                  <a:spLocks noChangeArrowheads="1"/>
                </p:cNvSpPr>
                <p:nvPr/>
              </p:nvSpPr>
              <p:spPr bwMode="auto">
                <a:xfrm>
                  <a:off x="704" y="2411"/>
                  <a:ext cx="227" cy="227"/>
                </a:xfrm>
                <a:prstGeom prst="ellipse">
                  <a:avLst/>
                </a:prstGeom>
                <a:solidFill>
                  <a:srgbClr val="FAFD00"/>
                </a:solidFill>
                <a:ln w="12700">
                  <a:solidFill>
                    <a:schemeClr val="tx1"/>
                  </a:solidFill>
                  <a:round/>
                </a:ln>
              </p:spPr>
              <p:txBody>
                <a:bodyPr wrap="none" lIns="67865" tIns="33338" rIns="67865" bIns="33338" anchor="ctr"/>
                <a:lstStyle/>
                <a:p>
                  <a:pPr algn="ctr" eaLnBrk="0" hangingPunct="0"/>
                  <a:r>
                    <a:rPr lang="zh-CN" altLang="en-US" sz="1200" b="1">
                      <a:latin typeface="Times" pitchFamily="18" charset="0"/>
                    </a:rPr>
                    <a:t>8</a:t>
                  </a:r>
                  <a:endParaRPr lang="zh-CN" altLang="en-US" sz="1200" b="1">
                    <a:latin typeface="Times" pitchFamily="18" charset="0"/>
                  </a:endParaRPr>
                </a:p>
              </p:txBody>
            </p:sp>
            <p:sp>
              <p:nvSpPr>
                <p:cNvPr id="30746" name="Oval 8"/>
                <p:cNvSpPr>
                  <a:spLocks noChangeArrowheads="1"/>
                </p:cNvSpPr>
                <p:nvPr/>
              </p:nvSpPr>
              <p:spPr bwMode="auto">
                <a:xfrm>
                  <a:off x="1795" y="2411"/>
                  <a:ext cx="227" cy="227"/>
                </a:xfrm>
                <a:prstGeom prst="ellipse">
                  <a:avLst/>
                </a:prstGeom>
                <a:solidFill>
                  <a:srgbClr val="FAFD00"/>
                </a:solidFill>
                <a:ln w="12700">
                  <a:solidFill>
                    <a:schemeClr val="tx1"/>
                  </a:solidFill>
                  <a:round/>
                </a:ln>
              </p:spPr>
              <p:txBody>
                <a:bodyPr wrap="none" lIns="67865" tIns="33338" rIns="67865" bIns="33338" anchor="ctr"/>
                <a:lstStyle/>
                <a:p>
                  <a:pPr algn="ctr" eaLnBrk="0" hangingPunct="0"/>
                  <a:r>
                    <a:rPr lang="zh-CN" altLang="en-US" sz="1200" b="1">
                      <a:latin typeface="Times" pitchFamily="18" charset="0"/>
                    </a:rPr>
                    <a:t>7</a:t>
                  </a:r>
                  <a:endParaRPr lang="zh-CN" altLang="en-US" sz="1200" b="1">
                    <a:latin typeface="Times" pitchFamily="18" charset="0"/>
                  </a:endParaRPr>
                </a:p>
              </p:txBody>
            </p:sp>
          </p:grpSp>
          <p:grpSp>
            <p:nvGrpSpPr>
              <p:cNvPr id="30742" name="Group 9"/>
              <p:cNvGrpSpPr/>
              <p:nvPr/>
            </p:nvGrpSpPr>
            <p:grpSpPr bwMode="auto">
              <a:xfrm>
                <a:off x="1250" y="1949"/>
                <a:ext cx="227" cy="1150"/>
                <a:chOff x="1250" y="1949"/>
                <a:chExt cx="227" cy="1150"/>
              </a:xfrm>
            </p:grpSpPr>
            <p:sp>
              <p:nvSpPr>
                <p:cNvPr id="30743" name="Oval 10"/>
                <p:cNvSpPr>
                  <a:spLocks noChangeArrowheads="1"/>
                </p:cNvSpPr>
                <p:nvPr/>
              </p:nvSpPr>
              <p:spPr bwMode="auto">
                <a:xfrm>
                  <a:off x="1250" y="1949"/>
                  <a:ext cx="227" cy="227"/>
                </a:xfrm>
                <a:prstGeom prst="ellipse">
                  <a:avLst/>
                </a:prstGeom>
                <a:solidFill>
                  <a:srgbClr val="FAFD00"/>
                </a:solidFill>
                <a:ln w="12700">
                  <a:solidFill>
                    <a:schemeClr val="tx1"/>
                  </a:solidFill>
                  <a:round/>
                </a:ln>
              </p:spPr>
              <p:txBody>
                <a:bodyPr wrap="none" lIns="67865" tIns="33338" rIns="67865" bIns="33338" anchor="ctr"/>
                <a:lstStyle/>
                <a:p>
                  <a:pPr algn="ctr" eaLnBrk="0" hangingPunct="0"/>
                  <a:r>
                    <a:rPr lang="zh-CN" altLang="en-US" sz="1200" b="1">
                      <a:latin typeface="Times" pitchFamily="18" charset="0"/>
                    </a:rPr>
                    <a:t>6</a:t>
                  </a:r>
                  <a:endParaRPr lang="zh-CN" altLang="en-US" sz="1200" b="1">
                    <a:latin typeface="Times" pitchFamily="18" charset="0"/>
                  </a:endParaRPr>
                </a:p>
              </p:txBody>
            </p:sp>
            <p:sp>
              <p:nvSpPr>
                <p:cNvPr id="30744" name="Oval 11"/>
                <p:cNvSpPr>
                  <a:spLocks noChangeArrowheads="1"/>
                </p:cNvSpPr>
                <p:nvPr/>
              </p:nvSpPr>
              <p:spPr bwMode="auto">
                <a:xfrm>
                  <a:off x="1250" y="2872"/>
                  <a:ext cx="227" cy="227"/>
                </a:xfrm>
                <a:prstGeom prst="ellipse">
                  <a:avLst/>
                </a:prstGeom>
                <a:solidFill>
                  <a:srgbClr val="FAFD00"/>
                </a:solidFill>
                <a:ln w="12700">
                  <a:solidFill>
                    <a:schemeClr val="tx1"/>
                  </a:solidFill>
                  <a:round/>
                </a:ln>
              </p:spPr>
              <p:txBody>
                <a:bodyPr wrap="none" lIns="67865" tIns="33338" rIns="67865" bIns="33338" anchor="ctr"/>
                <a:lstStyle/>
                <a:p>
                  <a:pPr algn="ctr" eaLnBrk="0" hangingPunct="0"/>
                  <a:r>
                    <a:rPr lang="zh-CN" altLang="en-US" sz="1200" b="1">
                      <a:latin typeface="Times" pitchFamily="18" charset="0"/>
                    </a:rPr>
                    <a:t>9</a:t>
                  </a:r>
                  <a:endParaRPr lang="zh-CN" altLang="en-US" sz="1200" b="1">
                    <a:latin typeface="Times" pitchFamily="18" charset="0"/>
                  </a:endParaRPr>
                </a:p>
              </p:txBody>
            </p:sp>
          </p:grpSp>
        </p:grpSp>
        <p:sp>
          <p:nvSpPr>
            <p:cNvPr id="30726" name="Oval 12"/>
            <p:cNvSpPr>
              <a:spLocks noChangeArrowheads="1"/>
            </p:cNvSpPr>
            <p:nvPr/>
          </p:nvSpPr>
          <p:spPr bwMode="auto">
            <a:xfrm>
              <a:off x="8411116" y="2354499"/>
              <a:ext cx="270272" cy="270272"/>
            </a:xfrm>
            <a:prstGeom prst="ellipse">
              <a:avLst/>
            </a:prstGeom>
            <a:solidFill>
              <a:srgbClr val="FAFD00"/>
            </a:solidFill>
            <a:ln w="12700">
              <a:solidFill>
                <a:schemeClr val="tx1"/>
              </a:solidFill>
              <a:round/>
            </a:ln>
          </p:spPr>
          <p:txBody>
            <a:bodyPr wrap="none" lIns="67865" tIns="33338" rIns="67865" bIns="33338" anchor="ctr"/>
            <a:lstStyle/>
            <a:p>
              <a:pPr algn="ctr" eaLnBrk="0" hangingPunct="0"/>
              <a:r>
                <a:rPr lang="zh-CN" altLang="en-US" sz="1200" b="1">
                  <a:latin typeface="Times" pitchFamily="18" charset="0"/>
                </a:rPr>
                <a:t>4,5</a:t>
              </a:r>
              <a:endParaRPr lang="zh-CN" altLang="en-US" sz="1200" b="1">
                <a:latin typeface="Times" pitchFamily="18" charset="0"/>
              </a:endParaRPr>
            </a:p>
          </p:txBody>
        </p:sp>
        <p:sp>
          <p:nvSpPr>
            <p:cNvPr id="30727" name="Oval 13"/>
            <p:cNvSpPr>
              <a:spLocks noChangeArrowheads="1"/>
            </p:cNvSpPr>
            <p:nvPr/>
          </p:nvSpPr>
          <p:spPr bwMode="auto">
            <a:xfrm>
              <a:off x="7243590" y="3582530"/>
              <a:ext cx="270272" cy="270272"/>
            </a:xfrm>
            <a:prstGeom prst="ellipse">
              <a:avLst/>
            </a:prstGeom>
            <a:solidFill>
              <a:srgbClr val="FAFD00"/>
            </a:solidFill>
            <a:ln w="12700">
              <a:solidFill>
                <a:schemeClr val="tx1"/>
              </a:solidFill>
              <a:round/>
            </a:ln>
          </p:spPr>
          <p:txBody>
            <a:bodyPr wrap="none" lIns="67865" tIns="33338" rIns="67865" bIns="33338" anchor="ctr"/>
            <a:lstStyle/>
            <a:p>
              <a:pPr algn="ctr" eaLnBrk="0" hangingPunct="0"/>
              <a:r>
                <a:rPr lang="zh-CN" altLang="en-US" sz="1200" b="1">
                  <a:latin typeface="Times" pitchFamily="18" charset="0"/>
                </a:rPr>
                <a:t>10</a:t>
              </a:r>
              <a:endParaRPr lang="zh-CN" altLang="en-US" sz="1200" b="1">
                <a:latin typeface="Times" pitchFamily="18" charset="0"/>
              </a:endParaRPr>
            </a:p>
          </p:txBody>
        </p:sp>
        <p:sp>
          <p:nvSpPr>
            <p:cNvPr id="30728" name="Oval 14"/>
            <p:cNvSpPr>
              <a:spLocks noChangeArrowheads="1"/>
            </p:cNvSpPr>
            <p:nvPr/>
          </p:nvSpPr>
          <p:spPr bwMode="auto">
            <a:xfrm>
              <a:off x="7243590" y="4265949"/>
              <a:ext cx="270272" cy="270272"/>
            </a:xfrm>
            <a:prstGeom prst="ellipse">
              <a:avLst/>
            </a:prstGeom>
            <a:solidFill>
              <a:srgbClr val="FAFD00"/>
            </a:solidFill>
            <a:ln w="12700">
              <a:solidFill>
                <a:schemeClr val="tx1"/>
              </a:solidFill>
              <a:round/>
            </a:ln>
          </p:spPr>
          <p:txBody>
            <a:bodyPr wrap="none" lIns="67865" tIns="33338" rIns="67865" bIns="33338" anchor="ctr"/>
            <a:lstStyle/>
            <a:p>
              <a:pPr algn="ctr" eaLnBrk="0" hangingPunct="0"/>
              <a:r>
                <a:rPr lang="zh-CN" altLang="en-US" sz="1200" b="1">
                  <a:latin typeface="Times" pitchFamily="18" charset="0"/>
                </a:rPr>
                <a:t>11</a:t>
              </a:r>
              <a:endParaRPr lang="zh-CN" altLang="en-US" sz="1200" b="1">
                <a:latin typeface="Times" pitchFamily="18" charset="0"/>
              </a:endParaRPr>
            </a:p>
          </p:txBody>
        </p:sp>
        <p:cxnSp>
          <p:nvCxnSpPr>
            <p:cNvPr id="30729" name="AutoShape 15"/>
            <p:cNvCxnSpPr>
              <a:cxnSpLocks noChangeShapeType="1"/>
              <a:stCxn id="30727" idx="6"/>
              <a:endCxn id="30723" idx="6"/>
            </p:cNvCxnSpPr>
            <p:nvPr/>
          </p:nvCxnSpPr>
          <p:spPr bwMode="auto">
            <a:xfrm flipV="1">
              <a:off x="7513862" y="1272718"/>
              <a:ext cx="1190" cy="2445544"/>
            </a:xfrm>
            <a:prstGeom prst="curvedConnector3">
              <a:avLst>
                <a:gd name="adj1" fmla="val 134420504"/>
              </a:avLst>
            </a:prstGeom>
            <a:noFill/>
            <a:ln w="12700">
              <a:solidFill>
                <a:schemeClr val="tx1"/>
              </a:solidFill>
              <a:round/>
              <a:tailEnd type="triangle" w="med" len="med"/>
            </a:ln>
          </p:spPr>
        </p:cxnSp>
        <p:cxnSp>
          <p:nvCxnSpPr>
            <p:cNvPr id="30730" name="AutoShape 16"/>
            <p:cNvCxnSpPr>
              <a:cxnSpLocks noChangeShapeType="1"/>
              <a:stCxn id="30723" idx="2"/>
              <a:endCxn id="30728" idx="2"/>
            </p:cNvCxnSpPr>
            <p:nvPr/>
          </p:nvCxnSpPr>
          <p:spPr bwMode="auto">
            <a:xfrm rot="10800000" flipH="1" flipV="1">
              <a:off x="7243590" y="1272718"/>
              <a:ext cx="1191" cy="3128963"/>
            </a:xfrm>
            <a:prstGeom prst="curvedConnector3">
              <a:avLst>
                <a:gd name="adj1" fmla="val -190483543"/>
              </a:avLst>
            </a:prstGeom>
            <a:noFill/>
            <a:ln w="12700">
              <a:solidFill>
                <a:schemeClr val="tx1"/>
              </a:solidFill>
              <a:round/>
              <a:tailEnd type="triangle" w="med" len="med"/>
            </a:ln>
          </p:spPr>
        </p:cxnSp>
        <p:cxnSp>
          <p:nvCxnSpPr>
            <p:cNvPr id="30731" name="AutoShape 17"/>
            <p:cNvCxnSpPr>
              <a:cxnSpLocks noChangeShapeType="1"/>
              <a:stCxn id="30724" idx="6"/>
              <a:endCxn id="30726" idx="1"/>
            </p:cNvCxnSpPr>
            <p:nvPr/>
          </p:nvCxnSpPr>
          <p:spPr bwMode="auto">
            <a:xfrm>
              <a:off x="7513862" y="1968639"/>
              <a:ext cx="936834" cy="425440"/>
            </a:xfrm>
            <a:prstGeom prst="straightConnector1">
              <a:avLst/>
            </a:prstGeom>
            <a:noFill/>
            <a:ln w="12700">
              <a:solidFill>
                <a:schemeClr val="tx1"/>
              </a:solidFill>
              <a:round/>
              <a:tailEnd type="triangle" w="med" len="med"/>
            </a:ln>
          </p:spPr>
        </p:cxnSp>
        <p:cxnSp>
          <p:nvCxnSpPr>
            <p:cNvPr id="30732" name="AutoShape 18"/>
            <p:cNvCxnSpPr>
              <a:cxnSpLocks noChangeShapeType="1"/>
              <a:stCxn id="30723" idx="4"/>
              <a:endCxn id="30724" idx="0"/>
            </p:cNvCxnSpPr>
            <p:nvPr/>
          </p:nvCxnSpPr>
          <p:spPr bwMode="auto">
            <a:xfrm>
              <a:off x="7379321" y="1407259"/>
              <a:ext cx="0" cy="426244"/>
            </a:xfrm>
            <a:prstGeom prst="straightConnector1">
              <a:avLst/>
            </a:prstGeom>
            <a:noFill/>
            <a:ln w="12700">
              <a:solidFill>
                <a:schemeClr val="tx1"/>
              </a:solidFill>
              <a:round/>
              <a:tailEnd type="triangle" w="med" len="med"/>
            </a:ln>
          </p:spPr>
        </p:cxnSp>
        <p:cxnSp>
          <p:nvCxnSpPr>
            <p:cNvPr id="30733" name="AutoShape 19"/>
            <p:cNvCxnSpPr>
              <a:cxnSpLocks noChangeShapeType="1"/>
              <a:stCxn id="30724" idx="2"/>
              <a:endCxn id="30743" idx="7"/>
            </p:cNvCxnSpPr>
            <p:nvPr/>
          </p:nvCxnSpPr>
          <p:spPr bwMode="auto">
            <a:xfrm flipH="1">
              <a:off x="6156115" y="1968639"/>
              <a:ext cx="1087475" cy="323832"/>
            </a:xfrm>
            <a:prstGeom prst="straightConnector1">
              <a:avLst/>
            </a:prstGeom>
            <a:noFill/>
            <a:ln w="12700">
              <a:solidFill>
                <a:schemeClr val="tx1"/>
              </a:solidFill>
              <a:round/>
              <a:tailEnd type="triangle" w="med" len="med"/>
            </a:ln>
          </p:spPr>
        </p:cxnSp>
        <p:cxnSp>
          <p:nvCxnSpPr>
            <p:cNvPr id="30734" name="AutoShape 20"/>
            <p:cNvCxnSpPr>
              <a:cxnSpLocks noChangeShapeType="1"/>
              <a:stCxn id="30743" idx="5"/>
              <a:endCxn id="30746" idx="1"/>
            </p:cNvCxnSpPr>
            <p:nvPr/>
          </p:nvCxnSpPr>
          <p:spPr bwMode="auto">
            <a:xfrm>
              <a:off x="6156404" y="2483872"/>
              <a:ext cx="457200" cy="358378"/>
            </a:xfrm>
            <a:prstGeom prst="straightConnector1">
              <a:avLst/>
            </a:prstGeom>
            <a:noFill/>
            <a:ln w="12700">
              <a:solidFill>
                <a:schemeClr val="tx1"/>
              </a:solidFill>
              <a:round/>
              <a:tailEnd type="triangle" w="med" len="med"/>
            </a:ln>
          </p:spPr>
        </p:cxnSp>
        <p:cxnSp>
          <p:nvCxnSpPr>
            <p:cNvPr id="30735" name="AutoShape 21"/>
            <p:cNvCxnSpPr>
              <a:cxnSpLocks noChangeShapeType="1"/>
              <a:stCxn id="30743" idx="3"/>
              <a:endCxn id="30745" idx="7"/>
            </p:cNvCxnSpPr>
            <p:nvPr/>
          </p:nvCxnSpPr>
          <p:spPr bwMode="auto">
            <a:xfrm flipH="1">
              <a:off x="5506323" y="2483872"/>
              <a:ext cx="458391" cy="358378"/>
            </a:xfrm>
            <a:prstGeom prst="straightConnector1">
              <a:avLst/>
            </a:prstGeom>
            <a:noFill/>
            <a:ln w="12700">
              <a:solidFill>
                <a:schemeClr val="tx1"/>
              </a:solidFill>
              <a:round/>
              <a:tailEnd type="triangle" w="med" len="med"/>
            </a:ln>
          </p:spPr>
        </p:cxnSp>
        <p:cxnSp>
          <p:nvCxnSpPr>
            <p:cNvPr id="30736" name="AutoShape 22"/>
            <p:cNvCxnSpPr>
              <a:cxnSpLocks noChangeShapeType="1"/>
              <a:stCxn id="30745" idx="5"/>
              <a:endCxn id="30744" idx="1"/>
            </p:cNvCxnSpPr>
            <p:nvPr/>
          </p:nvCxnSpPr>
          <p:spPr bwMode="auto">
            <a:xfrm>
              <a:off x="5506323" y="3033940"/>
              <a:ext cx="458391" cy="357188"/>
            </a:xfrm>
            <a:prstGeom prst="straightConnector1">
              <a:avLst/>
            </a:prstGeom>
            <a:noFill/>
            <a:ln w="12700">
              <a:solidFill>
                <a:schemeClr val="tx1"/>
              </a:solidFill>
              <a:round/>
              <a:tailEnd type="triangle" w="med" len="med"/>
            </a:ln>
          </p:spPr>
        </p:cxnSp>
        <p:cxnSp>
          <p:nvCxnSpPr>
            <p:cNvPr id="30737" name="AutoShape 23"/>
            <p:cNvCxnSpPr>
              <a:cxnSpLocks noChangeShapeType="1"/>
              <a:stCxn id="30746" idx="3"/>
              <a:endCxn id="30744" idx="7"/>
            </p:cNvCxnSpPr>
            <p:nvPr/>
          </p:nvCxnSpPr>
          <p:spPr bwMode="auto">
            <a:xfrm flipH="1">
              <a:off x="6156404" y="3033940"/>
              <a:ext cx="457200" cy="357188"/>
            </a:xfrm>
            <a:prstGeom prst="straightConnector1">
              <a:avLst/>
            </a:prstGeom>
            <a:noFill/>
            <a:ln w="12700">
              <a:solidFill>
                <a:schemeClr val="tx1"/>
              </a:solidFill>
              <a:round/>
              <a:tailEnd type="triangle" w="med" len="med"/>
            </a:ln>
          </p:spPr>
        </p:cxnSp>
        <p:cxnSp>
          <p:nvCxnSpPr>
            <p:cNvPr id="30738" name="AutoShape 24"/>
            <p:cNvCxnSpPr>
              <a:cxnSpLocks noChangeShapeType="1"/>
              <a:stCxn id="30744" idx="6"/>
              <a:endCxn id="30727" idx="2"/>
            </p:cNvCxnSpPr>
            <p:nvPr/>
          </p:nvCxnSpPr>
          <p:spPr bwMode="auto">
            <a:xfrm>
              <a:off x="6195695" y="3486974"/>
              <a:ext cx="1047895" cy="230692"/>
            </a:xfrm>
            <a:prstGeom prst="straightConnector1">
              <a:avLst/>
            </a:prstGeom>
            <a:noFill/>
            <a:ln w="12700">
              <a:solidFill>
                <a:schemeClr val="tx1"/>
              </a:solidFill>
              <a:round/>
              <a:tailEnd type="triangle" w="med" len="med"/>
            </a:ln>
          </p:spPr>
        </p:cxnSp>
        <p:cxnSp>
          <p:nvCxnSpPr>
            <p:cNvPr id="30739" name="AutoShape 25"/>
            <p:cNvCxnSpPr>
              <a:cxnSpLocks noChangeShapeType="1"/>
              <a:stCxn id="30726" idx="3"/>
              <a:endCxn id="30727" idx="7"/>
            </p:cNvCxnSpPr>
            <p:nvPr/>
          </p:nvCxnSpPr>
          <p:spPr bwMode="auto">
            <a:xfrm flipH="1">
              <a:off x="7474282" y="2585191"/>
              <a:ext cx="976414" cy="1036919"/>
            </a:xfrm>
            <a:prstGeom prst="straightConnector1">
              <a:avLst/>
            </a:prstGeom>
            <a:noFill/>
            <a:ln w="12700">
              <a:solidFill>
                <a:schemeClr val="tx1"/>
              </a:solidFill>
              <a:round/>
              <a:tailEnd type="triangle" w="med" len="med"/>
            </a:ln>
          </p:spPr>
        </p:cxnSp>
      </p:grpSp>
      <p:grpSp>
        <p:nvGrpSpPr>
          <p:cNvPr id="8" name="组合 7"/>
          <p:cNvGrpSpPr/>
          <p:nvPr/>
        </p:nvGrpSpPr>
        <p:grpSpPr>
          <a:xfrm>
            <a:off x="227403" y="1202096"/>
            <a:ext cx="3653787" cy="3334125"/>
            <a:chOff x="4751863" y="1131024"/>
            <a:chExt cx="3409679" cy="3025340"/>
          </a:xfrm>
        </p:grpSpPr>
        <p:sp>
          <p:nvSpPr>
            <p:cNvPr id="9" name="矩形 8"/>
            <p:cNvSpPr/>
            <p:nvPr/>
          </p:nvSpPr>
          <p:spPr>
            <a:xfrm>
              <a:off x="4751863" y="1131024"/>
              <a:ext cx="3409679" cy="3025340"/>
            </a:xfrm>
            <a:prstGeom prst="rect">
              <a:avLst/>
            </a:prstGeom>
            <a:solidFill>
              <a:schemeClr val="accent4">
                <a:lumMod val="20000"/>
                <a:lumOff val="8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AutoShape 3"/>
            <p:cNvCxnSpPr>
              <a:cxnSpLocks noChangeShapeType="1"/>
              <a:stCxn id="11" idx="4"/>
              <a:endCxn id="13" idx="3"/>
            </p:cNvCxnSpPr>
            <p:nvPr/>
          </p:nvCxnSpPr>
          <p:spPr bwMode="auto">
            <a:xfrm rot="5400000" flipH="1" flipV="1">
              <a:off x="5818759" y="2730298"/>
              <a:ext cx="2080022" cy="113109"/>
            </a:xfrm>
            <a:prstGeom prst="bentConnector4">
              <a:avLst>
                <a:gd name="adj1" fmla="val -8241"/>
                <a:gd name="adj2" fmla="val 1034171"/>
              </a:avLst>
            </a:prstGeom>
            <a:noFill/>
            <a:ln w="12700">
              <a:solidFill>
                <a:schemeClr val="tx1"/>
              </a:solidFill>
              <a:miter lim="800000"/>
              <a:tailEnd type="triangle" w="med" len="med"/>
            </a:ln>
          </p:spPr>
        </p:cxnSp>
        <p:sp>
          <p:nvSpPr>
            <p:cNvPr id="11" name="Oval 4"/>
            <p:cNvSpPr>
              <a:spLocks noChangeArrowheads="1"/>
            </p:cNvSpPr>
            <p:nvPr/>
          </p:nvSpPr>
          <p:spPr bwMode="auto">
            <a:xfrm>
              <a:off x="6767687" y="3757807"/>
              <a:ext cx="69056" cy="69056"/>
            </a:xfrm>
            <a:prstGeom prst="ellipse">
              <a:avLst/>
            </a:prstGeom>
            <a:solidFill>
              <a:schemeClr val="tx1"/>
            </a:solidFill>
            <a:ln w="12700">
              <a:solidFill>
                <a:schemeClr val="tx1"/>
              </a:solidFill>
              <a:round/>
            </a:ln>
          </p:spPr>
          <p:txBody>
            <a:bodyPr wrap="none" anchor="ctr"/>
            <a:lstStyle/>
            <a:p>
              <a:endParaRPr lang="zh-CN" altLang="en-US" sz="1350"/>
            </a:p>
          </p:txBody>
        </p:sp>
        <p:sp>
          <p:nvSpPr>
            <p:cNvPr id="12" name="Oval 5"/>
            <p:cNvSpPr>
              <a:spLocks noChangeArrowheads="1"/>
            </p:cNvSpPr>
            <p:nvPr/>
          </p:nvSpPr>
          <p:spPr bwMode="auto">
            <a:xfrm>
              <a:off x="6737922" y="1227730"/>
              <a:ext cx="135731" cy="135731"/>
            </a:xfrm>
            <a:prstGeom prst="ellipse">
              <a:avLst/>
            </a:prstGeom>
            <a:solidFill>
              <a:schemeClr val="tx1"/>
            </a:solidFill>
            <a:ln w="12700">
              <a:solidFill>
                <a:schemeClr val="tx1"/>
              </a:solidFill>
              <a:round/>
            </a:ln>
          </p:spPr>
          <p:txBody>
            <a:bodyPr wrap="none" anchor="ctr"/>
            <a:lstStyle/>
            <a:p>
              <a:endParaRPr lang="zh-CN" altLang="en-US" sz="1350"/>
            </a:p>
          </p:txBody>
        </p:sp>
        <p:sp>
          <p:nvSpPr>
            <p:cNvPr id="13" name="AutoShape 6"/>
            <p:cNvSpPr>
              <a:spLocks noChangeArrowheads="1"/>
            </p:cNvSpPr>
            <p:nvPr/>
          </p:nvSpPr>
          <p:spPr bwMode="auto">
            <a:xfrm>
              <a:off x="6696249" y="1644448"/>
              <a:ext cx="219075" cy="203597"/>
            </a:xfrm>
            <a:prstGeom prst="diamond">
              <a:avLst/>
            </a:prstGeom>
            <a:solidFill>
              <a:schemeClr val="bg1"/>
            </a:solidFill>
            <a:ln w="12700">
              <a:solidFill>
                <a:schemeClr val="tx1"/>
              </a:solidFill>
              <a:miter lim="800000"/>
            </a:ln>
          </p:spPr>
          <p:txBody>
            <a:bodyPr wrap="none" lIns="67865" tIns="33338" rIns="67865" bIns="33338" anchor="ctr"/>
            <a:lstStyle/>
            <a:p>
              <a:pPr algn="ctr" eaLnBrk="0" hangingPunct="0"/>
              <a:r>
                <a:rPr lang="zh-CN" altLang="en-US" sz="1200" b="1">
                  <a:solidFill>
                    <a:srgbClr val="CF0E30"/>
                  </a:solidFill>
                  <a:latin typeface="Times" pitchFamily="18" charset="0"/>
                </a:rPr>
                <a:t>1</a:t>
              </a:r>
              <a:endParaRPr lang="zh-CN" altLang="en-US" sz="1200" b="1">
                <a:solidFill>
                  <a:srgbClr val="CF0E30"/>
                </a:solidFill>
                <a:latin typeface="Times" pitchFamily="18" charset="0"/>
              </a:endParaRPr>
            </a:p>
          </p:txBody>
        </p:sp>
        <p:sp>
          <p:nvSpPr>
            <p:cNvPr id="14" name="Rectangle 7"/>
            <p:cNvSpPr>
              <a:spLocks noChangeArrowheads="1"/>
            </p:cNvSpPr>
            <p:nvPr/>
          </p:nvSpPr>
          <p:spPr bwMode="auto">
            <a:xfrm>
              <a:off x="5727081" y="3358948"/>
              <a:ext cx="211931" cy="251993"/>
            </a:xfrm>
            <a:prstGeom prst="rect">
              <a:avLst/>
            </a:prstGeom>
            <a:noFill/>
            <a:ln w="12700">
              <a:noFill/>
              <a:miter lim="800000"/>
            </a:ln>
          </p:spPr>
          <p:txBody>
            <a:bodyPr lIns="67865" tIns="33338" rIns="67865" bIns="33338">
              <a:spAutoFit/>
            </a:bodyPr>
            <a:lstStyle/>
            <a:p>
              <a:pPr eaLnBrk="0" hangingPunct="0"/>
              <a:r>
                <a:rPr lang="zh-CN" altLang="en-US" sz="1200" b="1">
                  <a:solidFill>
                    <a:srgbClr val="CF0E30"/>
                  </a:solidFill>
                  <a:latin typeface="Times" pitchFamily="18" charset="0"/>
                </a:rPr>
                <a:t>9</a:t>
              </a:r>
              <a:endParaRPr lang="zh-CN" altLang="en-US" sz="1200" b="1">
                <a:solidFill>
                  <a:srgbClr val="CF0E30"/>
                </a:solidFill>
                <a:latin typeface="Times" pitchFamily="18" charset="0"/>
              </a:endParaRPr>
            </a:p>
          </p:txBody>
        </p:sp>
        <p:sp>
          <p:nvSpPr>
            <p:cNvPr id="15" name="Rectangle 8"/>
            <p:cNvSpPr>
              <a:spLocks noChangeArrowheads="1"/>
            </p:cNvSpPr>
            <p:nvPr/>
          </p:nvSpPr>
          <p:spPr bwMode="auto">
            <a:xfrm>
              <a:off x="6646243" y="3538732"/>
              <a:ext cx="290944" cy="251993"/>
            </a:xfrm>
            <a:prstGeom prst="rect">
              <a:avLst/>
            </a:prstGeom>
            <a:noFill/>
            <a:ln w="12700">
              <a:noFill/>
              <a:miter lim="800000"/>
            </a:ln>
          </p:spPr>
          <p:txBody>
            <a:bodyPr wrap="none" lIns="67865" tIns="33338" rIns="67865" bIns="33338">
              <a:spAutoFit/>
            </a:bodyPr>
            <a:lstStyle/>
            <a:p>
              <a:pPr eaLnBrk="0" hangingPunct="0"/>
              <a:r>
                <a:rPr lang="zh-CN" altLang="en-US" sz="1200" b="1">
                  <a:solidFill>
                    <a:srgbClr val="CF0E30"/>
                  </a:solidFill>
                  <a:latin typeface="Times" pitchFamily="18" charset="0"/>
                </a:rPr>
                <a:t>10</a:t>
              </a:r>
              <a:endParaRPr lang="zh-CN" altLang="en-US" sz="1200" b="1">
                <a:solidFill>
                  <a:srgbClr val="CF0E30"/>
                </a:solidFill>
                <a:latin typeface="Times" pitchFamily="18" charset="0"/>
              </a:endParaRPr>
            </a:p>
          </p:txBody>
        </p:sp>
        <p:sp>
          <p:nvSpPr>
            <p:cNvPr id="16" name="Rectangle 9"/>
            <p:cNvSpPr>
              <a:spLocks noChangeArrowheads="1"/>
            </p:cNvSpPr>
            <p:nvPr/>
          </p:nvSpPr>
          <p:spPr bwMode="auto">
            <a:xfrm>
              <a:off x="4751863" y="3760483"/>
              <a:ext cx="282545" cy="251993"/>
            </a:xfrm>
            <a:prstGeom prst="rect">
              <a:avLst/>
            </a:prstGeom>
            <a:noFill/>
            <a:ln w="12700">
              <a:noFill/>
              <a:miter lim="800000"/>
            </a:ln>
          </p:spPr>
          <p:txBody>
            <a:bodyPr wrap="none" lIns="67865" tIns="33338" rIns="67865" bIns="33338">
              <a:spAutoFit/>
            </a:bodyPr>
            <a:lstStyle/>
            <a:p>
              <a:pPr eaLnBrk="0" hangingPunct="0"/>
              <a:r>
                <a:rPr lang="zh-CN" altLang="en-US" sz="1200" b="1" dirty="0">
                  <a:solidFill>
                    <a:srgbClr val="CF0E30"/>
                  </a:solidFill>
                  <a:latin typeface="Times" pitchFamily="18" charset="0"/>
                </a:rPr>
                <a:t>11</a:t>
              </a:r>
              <a:endParaRPr lang="zh-CN" altLang="en-US" sz="1200" b="1" dirty="0">
                <a:solidFill>
                  <a:srgbClr val="CF0E30"/>
                </a:solidFill>
                <a:latin typeface="Times" pitchFamily="18" charset="0"/>
              </a:endParaRPr>
            </a:p>
          </p:txBody>
        </p:sp>
        <p:sp>
          <p:nvSpPr>
            <p:cNvPr id="17" name="AutoShape 10"/>
            <p:cNvSpPr>
              <a:spLocks noChangeArrowheads="1"/>
            </p:cNvSpPr>
            <p:nvPr/>
          </p:nvSpPr>
          <p:spPr bwMode="auto">
            <a:xfrm>
              <a:off x="6615287" y="2090932"/>
              <a:ext cx="381000" cy="190500"/>
            </a:xfrm>
            <a:prstGeom prst="roundRect">
              <a:avLst>
                <a:gd name="adj" fmla="val 34375"/>
              </a:avLst>
            </a:prstGeom>
            <a:noFill/>
            <a:ln w="12700">
              <a:solidFill>
                <a:schemeClr val="tx1"/>
              </a:solidFill>
              <a:round/>
            </a:ln>
          </p:spPr>
          <p:txBody>
            <a:bodyPr wrap="none" anchor="ctr"/>
            <a:lstStyle/>
            <a:p>
              <a:pPr algn="ctr" eaLnBrk="0" hangingPunct="0"/>
              <a:r>
                <a:rPr lang="zh-CN" altLang="en-US" sz="1200" b="1">
                  <a:solidFill>
                    <a:srgbClr val="CF0E30"/>
                  </a:solidFill>
                  <a:latin typeface="Times" pitchFamily="18" charset="0"/>
                </a:rPr>
                <a:t>2</a:t>
              </a:r>
              <a:endParaRPr lang="zh-CN" altLang="en-US" sz="1200" b="1">
                <a:solidFill>
                  <a:srgbClr val="CF0E30"/>
                </a:solidFill>
                <a:latin typeface="Times" pitchFamily="18" charset="0"/>
              </a:endParaRPr>
            </a:p>
          </p:txBody>
        </p:sp>
        <p:sp>
          <p:nvSpPr>
            <p:cNvPr id="18" name="AutoShape 11"/>
            <p:cNvSpPr>
              <a:spLocks noChangeArrowheads="1"/>
            </p:cNvSpPr>
            <p:nvPr/>
          </p:nvSpPr>
          <p:spPr bwMode="auto">
            <a:xfrm>
              <a:off x="7321327" y="2879126"/>
              <a:ext cx="381000" cy="190500"/>
            </a:xfrm>
            <a:prstGeom prst="roundRect">
              <a:avLst>
                <a:gd name="adj" fmla="val 34375"/>
              </a:avLst>
            </a:prstGeom>
            <a:solidFill>
              <a:schemeClr val="bg1"/>
            </a:solidFill>
            <a:ln w="12700">
              <a:solidFill>
                <a:schemeClr val="tx1"/>
              </a:solidFill>
              <a:round/>
            </a:ln>
          </p:spPr>
          <p:txBody>
            <a:bodyPr wrap="none" anchor="ctr"/>
            <a:lstStyle/>
            <a:p>
              <a:pPr algn="ctr" eaLnBrk="0" hangingPunct="0"/>
              <a:r>
                <a:rPr lang="zh-CN" altLang="en-US" sz="1200" b="1">
                  <a:solidFill>
                    <a:srgbClr val="CF0E30"/>
                  </a:solidFill>
                  <a:latin typeface="Times" pitchFamily="18" charset="0"/>
                </a:rPr>
                <a:t>4</a:t>
              </a:r>
              <a:endParaRPr lang="zh-CN" altLang="en-US" sz="1200" b="1">
                <a:solidFill>
                  <a:srgbClr val="CF0E30"/>
                </a:solidFill>
                <a:latin typeface="Times" pitchFamily="18" charset="0"/>
              </a:endParaRPr>
            </a:p>
          </p:txBody>
        </p:sp>
        <p:sp>
          <p:nvSpPr>
            <p:cNvPr id="19" name="AutoShape 12"/>
            <p:cNvSpPr>
              <a:spLocks noChangeArrowheads="1"/>
            </p:cNvSpPr>
            <p:nvPr/>
          </p:nvSpPr>
          <p:spPr bwMode="auto">
            <a:xfrm>
              <a:off x="7321327" y="3348232"/>
              <a:ext cx="381000" cy="190500"/>
            </a:xfrm>
            <a:prstGeom prst="roundRect">
              <a:avLst>
                <a:gd name="adj" fmla="val 34375"/>
              </a:avLst>
            </a:prstGeom>
            <a:noFill/>
            <a:ln w="12700">
              <a:solidFill>
                <a:schemeClr val="tx1"/>
              </a:solidFill>
              <a:round/>
            </a:ln>
          </p:spPr>
          <p:txBody>
            <a:bodyPr wrap="none" anchor="ctr"/>
            <a:lstStyle/>
            <a:p>
              <a:pPr algn="ctr" eaLnBrk="0" hangingPunct="0"/>
              <a:r>
                <a:rPr lang="zh-CN" altLang="en-US" sz="1200" b="1">
                  <a:solidFill>
                    <a:srgbClr val="CF0E30"/>
                  </a:solidFill>
                  <a:latin typeface="Times" pitchFamily="18" charset="0"/>
                </a:rPr>
                <a:t>5</a:t>
              </a:r>
              <a:endParaRPr lang="zh-CN" altLang="en-US" sz="1200" b="1">
                <a:solidFill>
                  <a:srgbClr val="CF0E30"/>
                </a:solidFill>
                <a:latin typeface="Times" pitchFamily="18" charset="0"/>
              </a:endParaRPr>
            </a:p>
          </p:txBody>
        </p:sp>
        <p:sp>
          <p:nvSpPr>
            <p:cNvPr id="20" name="AutoShape 13"/>
            <p:cNvSpPr>
              <a:spLocks noChangeArrowheads="1"/>
            </p:cNvSpPr>
            <p:nvPr/>
          </p:nvSpPr>
          <p:spPr bwMode="auto">
            <a:xfrm>
              <a:off x="6003305" y="3213692"/>
              <a:ext cx="381000" cy="190500"/>
            </a:xfrm>
            <a:prstGeom prst="roundRect">
              <a:avLst>
                <a:gd name="adj" fmla="val 34375"/>
              </a:avLst>
            </a:prstGeom>
            <a:noFill/>
            <a:ln w="12700">
              <a:solidFill>
                <a:schemeClr val="tx1"/>
              </a:solidFill>
              <a:round/>
            </a:ln>
          </p:spPr>
          <p:txBody>
            <a:bodyPr wrap="none" anchor="ctr"/>
            <a:lstStyle/>
            <a:p>
              <a:pPr algn="ctr" eaLnBrk="0" hangingPunct="0"/>
              <a:r>
                <a:rPr lang="zh-CN" altLang="en-US" sz="1200" b="1">
                  <a:solidFill>
                    <a:srgbClr val="CF0E30"/>
                  </a:solidFill>
                  <a:latin typeface="Times" pitchFamily="18" charset="0"/>
                </a:rPr>
                <a:t>7</a:t>
              </a:r>
              <a:endParaRPr lang="zh-CN" altLang="en-US" sz="1200" b="1">
                <a:solidFill>
                  <a:srgbClr val="CF0E30"/>
                </a:solidFill>
                <a:latin typeface="Times" pitchFamily="18" charset="0"/>
              </a:endParaRPr>
            </a:p>
          </p:txBody>
        </p:sp>
        <p:sp>
          <p:nvSpPr>
            <p:cNvPr id="21" name="AutoShape 14"/>
            <p:cNvSpPr>
              <a:spLocks noChangeArrowheads="1"/>
            </p:cNvSpPr>
            <p:nvPr/>
          </p:nvSpPr>
          <p:spPr bwMode="auto">
            <a:xfrm>
              <a:off x="5236543" y="3225598"/>
              <a:ext cx="381000" cy="190500"/>
            </a:xfrm>
            <a:prstGeom prst="roundRect">
              <a:avLst>
                <a:gd name="adj" fmla="val 34375"/>
              </a:avLst>
            </a:prstGeom>
            <a:noFill/>
            <a:ln w="12700">
              <a:solidFill>
                <a:schemeClr val="tx1"/>
              </a:solidFill>
              <a:round/>
            </a:ln>
          </p:spPr>
          <p:txBody>
            <a:bodyPr wrap="none" anchor="ctr"/>
            <a:lstStyle/>
            <a:p>
              <a:pPr algn="ctr" eaLnBrk="0" hangingPunct="0"/>
              <a:r>
                <a:rPr lang="zh-CN" altLang="en-US" sz="1200" b="1">
                  <a:solidFill>
                    <a:srgbClr val="CF0E30"/>
                  </a:solidFill>
                  <a:latin typeface="Times" pitchFamily="18" charset="0"/>
                </a:rPr>
                <a:t>8</a:t>
              </a:r>
              <a:endParaRPr lang="zh-CN" altLang="en-US" sz="1200" b="1">
                <a:solidFill>
                  <a:srgbClr val="CF0E30"/>
                </a:solidFill>
                <a:latin typeface="Times" pitchFamily="18" charset="0"/>
              </a:endParaRPr>
            </a:p>
          </p:txBody>
        </p:sp>
        <p:grpSp>
          <p:nvGrpSpPr>
            <p:cNvPr id="22" name="Group 15"/>
            <p:cNvGrpSpPr/>
            <p:nvPr/>
          </p:nvGrpSpPr>
          <p:grpSpPr bwMode="auto">
            <a:xfrm>
              <a:off x="4814020" y="3655448"/>
              <a:ext cx="135731" cy="135731"/>
              <a:chOff x="875" y="3069"/>
              <a:chExt cx="114" cy="114"/>
            </a:xfrm>
          </p:grpSpPr>
          <p:sp>
            <p:nvSpPr>
              <p:cNvPr id="39" name="Oval 16"/>
              <p:cNvSpPr>
                <a:spLocks noChangeArrowheads="1"/>
              </p:cNvSpPr>
              <p:nvPr/>
            </p:nvSpPr>
            <p:spPr bwMode="auto">
              <a:xfrm>
                <a:off x="875" y="3069"/>
                <a:ext cx="114" cy="114"/>
              </a:xfrm>
              <a:prstGeom prst="ellipse">
                <a:avLst/>
              </a:prstGeom>
              <a:solidFill>
                <a:schemeClr val="bg1"/>
              </a:solidFill>
              <a:ln w="12700">
                <a:solidFill>
                  <a:schemeClr val="tx1"/>
                </a:solidFill>
                <a:round/>
              </a:ln>
            </p:spPr>
            <p:txBody>
              <a:bodyPr wrap="none" anchor="ctr"/>
              <a:lstStyle/>
              <a:p>
                <a:endParaRPr lang="zh-CN" altLang="en-US" sz="1350"/>
              </a:p>
            </p:txBody>
          </p:sp>
          <p:sp>
            <p:nvSpPr>
              <p:cNvPr id="40" name="Oval 17"/>
              <p:cNvSpPr>
                <a:spLocks noChangeArrowheads="1"/>
              </p:cNvSpPr>
              <p:nvPr/>
            </p:nvSpPr>
            <p:spPr bwMode="auto">
              <a:xfrm>
                <a:off x="908" y="3102"/>
                <a:ext cx="48" cy="48"/>
              </a:xfrm>
              <a:prstGeom prst="ellipse">
                <a:avLst/>
              </a:prstGeom>
              <a:solidFill>
                <a:schemeClr val="tx1"/>
              </a:solidFill>
              <a:ln w="12700">
                <a:solidFill>
                  <a:schemeClr val="tx1"/>
                </a:solidFill>
                <a:round/>
              </a:ln>
            </p:spPr>
            <p:txBody>
              <a:bodyPr wrap="none" anchor="ctr"/>
              <a:lstStyle/>
              <a:p>
                <a:endParaRPr lang="zh-CN" altLang="en-US" sz="1350"/>
              </a:p>
            </p:txBody>
          </p:sp>
        </p:grpSp>
        <p:sp>
          <p:nvSpPr>
            <p:cNvPr id="23" name="AutoShape 18"/>
            <p:cNvSpPr>
              <a:spLocks noChangeArrowheads="1"/>
            </p:cNvSpPr>
            <p:nvPr/>
          </p:nvSpPr>
          <p:spPr bwMode="auto">
            <a:xfrm>
              <a:off x="6696249" y="2521939"/>
              <a:ext cx="219075" cy="203597"/>
            </a:xfrm>
            <a:prstGeom prst="diamond">
              <a:avLst/>
            </a:prstGeom>
            <a:solidFill>
              <a:schemeClr val="bg1"/>
            </a:solidFill>
            <a:ln w="12700">
              <a:solidFill>
                <a:schemeClr val="tx1"/>
              </a:solidFill>
              <a:miter lim="800000"/>
            </a:ln>
          </p:spPr>
          <p:txBody>
            <a:bodyPr wrap="none" lIns="67865" tIns="33338" rIns="67865" bIns="33338" anchor="ctr"/>
            <a:lstStyle/>
            <a:p>
              <a:pPr algn="ctr" eaLnBrk="0" hangingPunct="0"/>
              <a:r>
                <a:rPr lang="zh-CN" altLang="en-US" sz="1200" b="1">
                  <a:solidFill>
                    <a:srgbClr val="CF0E30"/>
                  </a:solidFill>
                  <a:latin typeface="Times" pitchFamily="18" charset="0"/>
                </a:rPr>
                <a:t>3</a:t>
              </a:r>
              <a:endParaRPr lang="zh-CN" altLang="en-US" sz="1200" b="1">
                <a:solidFill>
                  <a:srgbClr val="CF0E30"/>
                </a:solidFill>
                <a:latin typeface="Times" pitchFamily="18" charset="0"/>
              </a:endParaRPr>
            </a:p>
          </p:txBody>
        </p:sp>
        <p:cxnSp>
          <p:nvCxnSpPr>
            <p:cNvPr id="24" name="AutoShape 19"/>
            <p:cNvCxnSpPr>
              <a:cxnSpLocks noChangeShapeType="1"/>
              <a:stCxn id="13" idx="0"/>
              <a:endCxn id="12" idx="4"/>
            </p:cNvCxnSpPr>
            <p:nvPr/>
          </p:nvCxnSpPr>
          <p:spPr bwMode="auto">
            <a:xfrm flipV="1">
              <a:off x="6805787" y="1363460"/>
              <a:ext cx="0" cy="280988"/>
            </a:xfrm>
            <a:prstGeom prst="straightConnector1">
              <a:avLst/>
            </a:prstGeom>
            <a:noFill/>
            <a:ln w="12700">
              <a:solidFill>
                <a:schemeClr val="tx1"/>
              </a:solidFill>
              <a:round/>
              <a:headEnd type="triangle" w="med" len="med"/>
            </a:ln>
          </p:spPr>
        </p:cxnSp>
        <p:cxnSp>
          <p:nvCxnSpPr>
            <p:cNvPr id="25" name="AutoShape 20"/>
            <p:cNvCxnSpPr>
              <a:cxnSpLocks noChangeShapeType="1"/>
              <a:stCxn id="13" idx="2"/>
              <a:endCxn id="17" idx="0"/>
            </p:cNvCxnSpPr>
            <p:nvPr/>
          </p:nvCxnSpPr>
          <p:spPr bwMode="auto">
            <a:xfrm>
              <a:off x="6805787" y="1848044"/>
              <a:ext cx="0" cy="242888"/>
            </a:xfrm>
            <a:prstGeom prst="straightConnector1">
              <a:avLst/>
            </a:prstGeom>
            <a:noFill/>
            <a:ln w="12700">
              <a:solidFill>
                <a:schemeClr val="tx1"/>
              </a:solidFill>
              <a:round/>
              <a:tailEnd type="triangle" w="med" len="med"/>
            </a:ln>
          </p:spPr>
        </p:cxnSp>
        <p:cxnSp>
          <p:nvCxnSpPr>
            <p:cNvPr id="26" name="AutoShape 21"/>
            <p:cNvCxnSpPr>
              <a:cxnSpLocks noChangeShapeType="1"/>
              <a:stCxn id="17" idx="2"/>
              <a:endCxn id="23" idx="0"/>
            </p:cNvCxnSpPr>
            <p:nvPr/>
          </p:nvCxnSpPr>
          <p:spPr bwMode="auto">
            <a:xfrm>
              <a:off x="6805787" y="2281432"/>
              <a:ext cx="0" cy="240506"/>
            </a:xfrm>
            <a:prstGeom prst="straightConnector1">
              <a:avLst/>
            </a:prstGeom>
            <a:noFill/>
            <a:ln w="12700">
              <a:solidFill>
                <a:schemeClr val="tx1"/>
              </a:solidFill>
              <a:round/>
              <a:tailEnd type="triangle" w="med" len="med"/>
            </a:ln>
          </p:spPr>
        </p:cxnSp>
        <p:sp>
          <p:nvSpPr>
            <p:cNvPr id="27" name="AutoShape 22"/>
            <p:cNvSpPr>
              <a:spLocks noChangeArrowheads="1"/>
            </p:cNvSpPr>
            <p:nvPr/>
          </p:nvSpPr>
          <p:spPr bwMode="auto">
            <a:xfrm>
              <a:off x="5715174" y="2869601"/>
              <a:ext cx="219075" cy="203597"/>
            </a:xfrm>
            <a:prstGeom prst="diamond">
              <a:avLst/>
            </a:prstGeom>
            <a:solidFill>
              <a:schemeClr val="bg1"/>
            </a:solidFill>
            <a:ln w="12700">
              <a:solidFill>
                <a:schemeClr val="tx1"/>
              </a:solidFill>
              <a:miter lim="800000"/>
            </a:ln>
          </p:spPr>
          <p:txBody>
            <a:bodyPr wrap="none" lIns="67865" tIns="33338" rIns="67865" bIns="33338" anchor="ctr"/>
            <a:lstStyle/>
            <a:p>
              <a:pPr algn="ctr" eaLnBrk="0" hangingPunct="0"/>
              <a:r>
                <a:rPr lang="zh-CN" altLang="en-US" sz="1200" b="1">
                  <a:solidFill>
                    <a:srgbClr val="CF0E30"/>
                  </a:solidFill>
                  <a:latin typeface="Times" pitchFamily="18" charset="0"/>
                </a:rPr>
                <a:t>6</a:t>
              </a:r>
              <a:endParaRPr lang="zh-CN" altLang="en-US" sz="1200" b="1">
                <a:solidFill>
                  <a:srgbClr val="CF0E30"/>
                </a:solidFill>
                <a:latin typeface="Times" pitchFamily="18" charset="0"/>
              </a:endParaRPr>
            </a:p>
          </p:txBody>
        </p:sp>
        <p:cxnSp>
          <p:nvCxnSpPr>
            <p:cNvPr id="28" name="AutoShape 23"/>
            <p:cNvCxnSpPr>
              <a:cxnSpLocks noChangeShapeType="1"/>
            </p:cNvCxnSpPr>
            <p:nvPr/>
          </p:nvCxnSpPr>
          <p:spPr bwMode="auto">
            <a:xfrm rot="-5400000">
              <a:off x="6133083" y="2323104"/>
              <a:ext cx="245269" cy="871538"/>
            </a:xfrm>
            <a:prstGeom prst="bentConnector2">
              <a:avLst/>
            </a:prstGeom>
            <a:noFill/>
            <a:ln w="12700">
              <a:solidFill>
                <a:schemeClr val="tx1"/>
              </a:solidFill>
              <a:miter lim="800000"/>
              <a:headEnd type="triangle" w="med" len="med"/>
            </a:ln>
          </p:spPr>
        </p:cxnSp>
        <p:cxnSp>
          <p:nvCxnSpPr>
            <p:cNvPr id="29" name="AutoShape 24"/>
            <p:cNvCxnSpPr>
              <a:cxnSpLocks noChangeShapeType="1"/>
              <a:stCxn id="23" idx="3"/>
              <a:endCxn id="18" idx="0"/>
            </p:cNvCxnSpPr>
            <p:nvPr/>
          </p:nvCxnSpPr>
          <p:spPr bwMode="auto">
            <a:xfrm>
              <a:off x="6915324" y="2623738"/>
              <a:ext cx="596503" cy="255388"/>
            </a:xfrm>
            <a:prstGeom prst="bentConnector2">
              <a:avLst/>
            </a:prstGeom>
            <a:noFill/>
            <a:ln w="12700">
              <a:solidFill>
                <a:schemeClr val="tx1"/>
              </a:solidFill>
              <a:miter lim="800000"/>
              <a:tailEnd type="triangle" w="med" len="med"/>
            </a:ln>
          </p:spPr>
        </p:cxnSp>
        <p:cxnSp>
          <p:nvCxnSpPr>
            <p:cNvPr id="30" name="AutoShape 25"/>
            <p:cNvCxnSpPr>
              <a:cxnSpLocks noChangeShapeType="1"/>
              <a:stCxn id="18" idx="2"/>
              <a:endCxn id="19" idx="0"/>
            </p:cNvCxnSpPr>
            <p:nvPr/>
          </p:nvCxnSpPr>
          <p:spPr bwMode="auto">
            <a:xfrm>
              <a:off x="7511827" y="3069626"/>
              <a:ext cx="0" cy="278606"/>
            </a:xfrm>
            <a:prstGeom prst="straightConnector1">
              <a:avLst/>
            </a:prstGeom>
            <a:noFill/>
            <a:ln w="12700">
              <a:solidFill>
                <a:schemeClr val="tx1"/>
              </a:solidFill>
              <a:round/>
              <a:tailEnd type="triangle" w="med" len="med"/>
            </a:ln>
          </p:spPr>
        </p:cxnSp>
        <p:cxnSp>
          <p:nvCxnSpPr>
            <p:cNvPr id="31" name="AutoShape 26"/>
            <p:cNvCxnSpPr>
              <a:cxnSpLocks noChangeShapeType="1"/>
              <a:stCxn id="27" idx="3"/>
              <a:endCxn id="20" idx="0"/>
            </p:cNvCxnSpPr>
            <p:nvPr/>
          </p:nvCxnSpPr>
          <p:spPr bwMode="auto">
            <a:xfrm>
              <a:off x="5934250" y="2971995"/>
              <a:ext cx="259556" cy="241697"/>
            </a:xfrm>
            <a:prstGeom prst="bentConnector2">
              <a:avLst/>
            </a:prstGeom>
            <a:noFill/>
            <a:ln w="12700">
              <a:solidFill>
                <a:schemeClr val="tx1"/>
              </a:solidFill>
              <a:miter lim="800000"/>
              <a:tailEnd type="triangle" w="med" len="med"/>
            </a:ln>
          </p:spPr>
        </p:cxnSp>
        <p:cxnSp>
          <p:nvCxnSpPr>
            <p:cNvPr id="32" name="AutoShape 27"/>
            <p:cNvCxnSpPr>
              <a:cxnSpLocks noChangeShapeType="1"/>
              <a:stCxn id="27" idx="1"/>
              <a:endCxn id="21" idx="0"/>
            </p:cNvCxnSpPr>
            <p:nvPr/>
          </p:nvCxnSpPr>
          <p:spPr bwMode="auto">
            <a:xfrm rot="10800000" flipV="1">
              <a:off x="5427043" y="2971994"/>
              <a:ext cx="288131" cy="253604"/>
            </a:xfrm>
            <a:prstGeom prst="bentConnector2">
              <a:avLst/>
            </a:prstGeom>
            <a:noFill/>
            <a:ln w="12700">
              <a:solidFill>
                <a:schemeClr val="tx1"/>
              </a:solidFill>
              <a:miter lim="800000"/>
              <a:tailEnd type="triangle" w="med" len="med"/>
            </a:ln>
          </p:spPr>
        </p:cxnSp>
        <p:sp>
          <p:nvSpPr>
            <p:cNvPr id="33" name="Oval 28"/>
            <p:cNvSpPr>
              <a:spLocks noChangeArrowheads="1"/>
            </p:cNvSpPr>
            <p:nvPr/>
          </p:nvSpPr>
          <p:spPr bwMode="auto">
            <a:xfrm>
              <a:off x="5791375" y="3583976"/>
              <a:ext cx="69056" cy="69056"/>
            </a:xfrm>
            <a:prstGeom prst="ellipse">
              <a:avLst/>
            </a:prstGeom>
            <a:solidFill>
              <a:schemeClr val="tx1"/>
            </a:solidFill>
            <a:ln w="12700">
              <a:solidFill>
                <a:schemeClr val="tx1"/>
              </a:solidFill>
              <a:round/>
            </a:ln>
          </p:spPr>
          <p:txBody>
            <a:bodyPr wrap="none" anchor="ctr"/>
            <a:lstStyle/>
            <a:p>
              <a:endParaRPr lang="zh-CN" altLang="en-US" sz="1350"/>
            </a:p>
          </p:txBody>
        </p:sp>
        <p:cxnSp>
          <p:nvCxnSpPr>
            <p:cNvPr id="34" name="AutoShape 29"/>
            <p:cNvCxnSpPr>
              <a:cxnSpLocks noChangeShapeType="1"/>
              <a:stCxn id="33" idx="2"/>
              <a:endCxn id="21" idx="2"/>
            </p:cNvCxnSpPr>
            <p:nvPr/>
          </p:nvCxnSpPr>
          <p:spPr bwMode="auto">
            <a:xfrm rot="10800000">
              <a:off x="5427043" y="3416098"/>
              <a:ext cx="364331" cy="202406"/>
            </a:xfrm>
            <a:prstGeom prst="bentConnector2">
              <a:avLst/>
            </a:prstGeom>
            <a:noFill/>
            <a:ln w="12700">
              <a:solidFill>
                <a:schemeClr val="tx1"/>
              </a:solidFill>
              <a:miter lim="800000"/>
              <a:headEnd type="triangle" w="med" len="med"/>
            </a:ln>
          </p:spPr>
        </p:cxnSp>
        <p:cxnSp>
          <p:nvCxnSpPr>
            <p:cNvPr id="35" name="AutoShape 30"/>
            <p:cNvCxnSpPr>
              <a:cxnSpLocks noChangeShapeType="1"/>
              <a:stCxn id="33" idx="6"/>
              <a:endCxn id="20" idx="2"/>
            </p:cNvCxnSpPr>
            <p:nvPr/>
          </p:nvCxnSpPr>
          <p:spPr bwMode="auto">
            <a:xfrm flipV="1">
              <a:off x="5860430" y="3404191"/>
              <a:ext cx="333375" cy="214313"/>
            </a:xfrm>
            <a:prstGeom prst="bentConnector2">
              <a:avLst/>
            </a:prstGeom>
            <a:noFill/>
            <a:ln w="12700">
              <a:solidFill>
                <a:schemeClr val="tx1"/>
              </a:solidFill>
              <a:miter lim="800000"/>
              <a:headEnd type="triangle" w="med" len="med"/>
            </a:ln>
          </p:spPr>
        </p:cxnSp>
        <p:cxnSp>
          <p:nvCxnSpPr>
            <p:cNvPr id="36" name="AutoShape 31"/>
            <p:cNvCxnSpPr>
              <a:cxnSpLocks noChangeShapeType="1"/>
              <a:stCxn id="11" idx="2"/>
              <a:endCxn id="33" idx="4"/>
            </p:cNvCxnSpPr>
            <p:nvPr/>
          </p:nvCxnSpPr>
          <p:spPr bwMode="auto">
            <a:xfrm rot="10800000">
              <a:off x="5825903" y="3653032"/>
              <a:ext cx="941784" cy="139304"/>
            </a:xfrm>
            <a:prstGeom prst="bentConnector2">
              <a:avLst/>
            </a:prstGeom>
            <a:noFill/>
            <a:ln w="12700">
              <a:solidFill>
                <a:schemeClr val="tx1"/>
              </a:solidFill>
              <a:miter lim="800000"/>
              <a:headEnd type="triangle" w="med" len="med"/>
            </a:ln>
          </p:spPr>
        </p:cxnSp>
        <p:cxnSp>
          <p:nvCxnSpPr>
            <p:cNvPr id="37" name="AutoShape 32"/>
            <p:cNvCxnSpPr>
              <a:cxnSpLocks noChangeShapeType="1"/>
              <a:stCxn id="11" idx="6"/>
              <a:endCxn id="19" idx="2"/>
            </p:cNvCxnSpPr>
            <p:nvPr/>
          </p:nvCxnSpPr>
          <p:spPr bwMode="auto">
            <a:xfrm flipV="1">
              <a:off x="6836743" y="3538732"/>
              <a:ext cx="675084" cy="253603"/>
            </a:xfrm>
            <a:prstGeom prst="bentConnector2">
              <a:avLst/>
            </a:prstGeom>
            <a:noFill/>
            <a:ln w="12700">
              <a:solidFill>
                <a:schemeClr val="tx1"/>
              </a:solidFill>
              <a:miter lim="800000"/>
              <a:headEnd type="triangle" w="med" len="med"/>
            </a:ln>
          </p:spPr>
        </p:cxnSp>
        <p:cxnSp>
          <p:nvCxnSpPr>
            <p:cNvPr id="38" name="AutoShape 33"/>
            <p:cNvCxnSpPr>
              <a:cxnSpLocks noChangeShapeType="1"/>
              <a:stCxn id="39" idx="0"/>
              <a:endCxn id="13" idx="1"/>
            </p:cNvCxnSpPr>
            <p:nvPr/>
          </p:nvCxnSpPr>
          <p:spPr bwMode="auto">
            <a:xfrm rot="5400000" flipH="1" flipV="1">
              <a:off x="4834467" y="1793667"/>
              <a:ext cx="1909201" cy="1814363"/>
            </a:xfrm>
            <a:prstGeom prst="bentConnector2">
              <a:avLst/>
            </a:prstGeom>
            <a:noFill/>
            <a:ln w="12700">
              <a:solidFill>
                <a:schemeClr val="tx1"/>
              </a:solidFill>
              <a:miter lim="800000"/>
              <a:headEnd type="triangle" w="med" len="med"/>
            </a:ln>
          </p:spPr>
        </p:cxnSp>
      </p:grpSp>
      <p:sp>
        <p:nvSpPr>
          <p:cNvPr id="43" name="右箭头 42"/>
          <p:cNvSpPr/>
          <p:nvPr/>
        </p:nvSpPr>
        <p:spPr>
          <a:xfrm>
            <a:off x="3997952" y="2771960"/>
            <a:ext cx="887986" cy="440574"/>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p:tgtEl>
                                          <p:spTgt spid="43"/>
                                        </p:tgtEl>
                                        <p:attrNameLst>
                                          <p:attrName>ppt_x</p:attrName>
                                        </p:attrNameLst>
                                      </p:cBhvr>
                                      <p:tavLst>
                                        <p:tav tm="0">
                                          <p:val>
                                            <p:strVal val="#ppt_x-#ppt_w*1.125000"/>
                                          </p:val>
                                        </p:tav>
                                        <p:tav tm="100000">
                                          <p:val>
                                            <p:strVal val="#ppt_x"/>
                                          </p:val>
                                        </p:tav>
                                      </p:tavLst>
                                    </p:anim>
                                    <p:animEffect transition="in" filter="wipe(right)">
                                      <p:cBhvr>
                                        <p:cTn id="8" dur="500"/>
                                        <p:tgtEl>
                                          <p:spTgt spid="43"/>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ppt_x</p:attrName>
                                        </p:attrNameLst>
                                      </p:cBhvr>
                                      <p:tavLst>
                                        <p:tav tm="0">
                                          <p:val>
                                            <p:strVal val="#ppt_x-#ppt_w*1.125000"/>
                                          </p:val>
                                        </p:tav>
                                        <p:tav tm="100000">
                                          <p:val>
                                            <p:strVal val="#ppt_x"/>
                                          </p:val>
                                        </p:tav>
                                      </p:tavLst>
                                    </p:anim>
                                    <p:animEffect transition="in" filter="wipe(righ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592933" y="191789"/>
            <a:ext cx="4968478" cy="571500"/>
          </a:xfrm>
          <a:noFill/>
        </p:spPr>
        <p:txBody>
          <a:bodyPr vert="horz" lIns="67865" tIns="33338" rIns="67865" bIns="33338" rtlCol="0" anchor="ctr">
            <a:normAutofit/>
          </a:bodyPr>
          <a:lstStyle/>
          <a:p>
            <a:pPr>
              <a:spcAft>
                <a:spcPts val="0"/>
              </a:spcAft>
              <a:tabLst>
                <a:tab pos="5655310" algn="r"/>
              </a:tabLst>
              <a:defRPr/>
            </a:pPr>
            <a:r>
              <a:rPr lang="zh-CN" altLang="en-US" dirty="0">
                <a:latin typeface="微软雅黑" panose="020B0503020204020204" pitchFamily="34" charset="-122"/>
                <a:ea typeface="微软雅黑" panose="020B0503020204020204" pitchFamily="34" charset="-122"/>
              </a:rPr>
              <a:t>计算圈复杂度</a:t>
            </a:r>
            <a:endParaRPr lang="zh-CN" altLang="en-US" dirty="0">
              <a:latin typeface="微软雅黑" panose="020B0503020204020204" pitchFamily="34" charset="-122"/>
              <a:ea typeface="微软雅黑" panose="020B0503020204020204" pitchFamily="34" charset="-122"/>
            </a:endParaRPr>
          </a:p>
        </p:txBody>
      </p:sp>
      <p:sp>
        <p:nvSpPr>
          <p:cNvPr id="1662979" name="Rectangle 3"/>
          <p:cNvSpPr>
            <a:spLocks noChangeArrowheads="1"/>
          </p:cNvSpPr>
          <p:nvPr/>
        </p:nvSpPr>
        <p:spPr bwMode="auto">
          <a:xfrm>
            <a:off x="817657" y="3110523"/>
            <a:ext cx="7379943" cy="1769626"/>
          </a:xfrm>
          <a:prstGeom prst="rect">
            <a:avLst/>
          </a:prstGeom>
          <a:noFill/>
          <a:ln w="12700">
            <a:noFill/>
            <a:miter lim="800000"/>
          </a:ln>
        </p:spPr>
        <p:txBody>
          <a:bodyPr lIns="67865" tIns="33338" rIns="67865" bIns="33338"/>
          <a:lstStyle/>
          <a:p>
            <a:pPr marL="257175" indent="-257175">
              <a:lnSpc>
                <a:spcPct val="150000"/>
              </a:lnSpc>
              <a:spcBef>
                <a:spcPct val="20000"/>
              </a:spcBef>
              <a:buClr>
                <a:schemeClr val="folHlink"/>
              </a:buClr>
              <a:buSzPct val="90000"/>
              <a:tabLst>
                <a:tab pos="1243965" algn="l"/>
                <a:tab pos="1967865" algn="l"/>
                <a:tab pos="2400300" algn="l"/>
              </a:tabLst>
            </a:pPr>
            <a:endParaRPr lang="en-US" altLang="zh-CN" sz="1600" b="1" dirty="0">
              <a:latin typeface="微软雅黑" panose="020B0503020204020204" pitchFamily="34" charset="-122"/>
              <a:ea typeface="微软雅黑" panose="020B0503020204020204" pitchFamily="34" charset="-122"/>
            </a:endParaRPr>
          </a:p>
          <a:p>
            <a:pPr marL="557530" lvl="1" indent="-214630">
              <a:lnSpc>
                <a:spcPct val="150000"/>
              </a:lnSpc>
              <a:spcBef>
                <a:spcPts val="525"/>
              </a:spcBef>
              <a:spcAft>
                <a:spcPts val="0"/>
              </a:spcAft>
              <a:buClr>
                <a:srgbClr val="FF00FF"/>
              </a:buClr>
              <a:buSzPct val="120000"/>
              <a:buFont typeface="Zapf Dingbats" charset="2"/>
              <a:buChar char="è"/>
              <a:tabLst>
                <a:tab pos="1243965" algn="l"/>
                <a:tab pos="1967865" algn="l"/>
                <a:tab pos="2400300" algn="l"/>
              </a:tabLst>
            </a:pPr>
            <a:r>
              <a:rPr lang="en-US" altLang="zh-CN" sz="1600" dirty="0">
                <a:latin typeface="微软雅黑" panose="020B0503020204020204" pitchFamily="34" charset="-122"/>
                <a:ea typeface="微软雅黑" panose="020B0503020204020204" pitchFamily="34" charset="-122"/>
              </a:rPr>
              <a:t>  V(G) = </a:t>
            </a:r>
            <a:r>
              <a:rPr lang="zh-CN" altLang="en-US" sz="1600" dirty="0">
                <a:latin typeface="微软雅黑" panose="020B0503020204020204" pitchFamily="34" charset="-122"/>
                <a:ea typeface="微软雅黑" panose="020B0503020204020204" pitchFamily="34" charset="-122"/>
              </a:rPr>
              <a:t>区域数量</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由节点、连线包围的区域，包括图形外部区域</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557530" lvl="1" indent="-214630">
              <a:lnSpc>
                <a:spcPct val="150000"/>
              </a:lnSpc>
              <a:spcBef>
                <a:spcPts val="525"/>
              </a:spcBef>
              <a:spcAft>
                <a:spcPts val="0"/>
              </a:spcAft>
              <a:buClr>
                <a:srgbClr val="FF00FF"/>
              </a:buClr>
              <a:buSzPct val="120000"/>
              <a:buFont typeface="Zapf Dingbats" charset="2"/>
              <a:buChar char="è"/>
              <a:tabLst>
                <a:tab pos="1243965" algn="l"/>
                <a:tab pos="1967865" algn="l"/>
                <a:tab pos="2400300" algn="l"/>
              </a:tabLst>
            </a:pPr>
            <a:r>
              <a:rPr lang="en-US" altLang="zh-CN" sz="1600" dirty="0">
                <a:latin typeface="微软雅黑" panose="020B0503020204020204" pitchFamily="34" charset="-122"/>
                <a:ea typeface="微软雅黑" panose="020B0503020204020204" pitchFamily="34" charset="-122"/>
              </a:rPr>
              <a:t>  V(G) = </a:t>
            </a:r>
            <a:r>
              <a:rPr lang="zh-CN" altLang="en-US" sz="1600" dirty="0">
                <a:latin typeface="微软雅黑" panose="020B0503020204020204" pitchFamily="34" charset="-122"/>
                <a:ea typeface="微软雅黑" panose="020B0503020204020204" pitchFamily="34" charset="-122"/>
              </a:rPr>
              <a:t>连线数量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节点数量</a:t>
            </a:r>
            <a:r>
              <a:rPr lang="en-US" altLang="zh-CN" sz="1600" dirty="0">
                <a:latin typeface="微软雅黑" panose="020B0503020204020204" pitchFamily="34" charset="-122"/>
                <a:ea typeface="微软雅黑" panose="020B0503020204020204" pitchFamily="34" charset="-122"/>
              </a:rPr>
              <a:t> + 2</a:t>
            </a:r>
            <a:endParaRPr lang="en-US" altLang="zh-CN" sz="1600" dirty="0">
              <a:latin typeface="微软雅黑" panose="020B0503020204020204" pitchFamily="34" charset="-122"/>
              <a:ea typeface="微软雅黑" panose="020B0503020204020204" pitchFamily="34" charset="-122"/>
            </a:endParaRPr>
          </a:p>
          <a:p>
            <a:pPr marL="557530" lvl="1" indent="-214630">
              <a:lnSpc>
                <a:spcPct val="150000"/>
              </a:lnSpc>
              <a:spcBef>
                <a:spcPts val="525"/>
              </a:spcBef>
              <a:buClr>
                <a:srgbClr val="FF00FF"/>
              </a:buClr>
              <a:buSzPct val="120000"/>
              <a:buFont typeface="Zapf Dingbats" charset="2"/>
              <a:buChar char="è"/>
              <a:tabLst>
                <a:tab pos="1243965" algn="l"/>
                <a:tab pos="1967865" algn="l"/>
                <a:tab pos="2400300" algn="l"/>
              </a:tabLst>
            </a:pPr>
            <a:r>
              <a:rPr lang="en-US" altLang="zh-CN" sz="1600" dirty="0">
                <a:latin typeface="微软雅黑" panose="020B0503020204020204" pitchFamily="34" charset="-122"/>
                <a:ea typeface="微软雅黑" panose="020B0503020204020204" pitchFamily="34" charset="-122"/>
              </a:rPr>
              <a:t>  V(G) = </a:t>
            </a:r>
            <a:r>
              <a:rPr lang="zh-CN" altLang="en-US" sz="1600" dirty="0">
                <a:latin typeface="微软雅黑" panose="020B0503020204020204" pitchFamily="34" charset="-122"/>
                <a:ea typeface="微软雅黑" panose="020B0503020204020204" pitchFamily="34" charset="-122"/>
              </a:rPr>
              <a:t>简单可预测节点数量</a:t>
            </a:r>
            <a:r>
              <a:rPr lang="en-US" altLang="zh-CN" sz="1600" dirty="0">
                <a:latin typeface="微软雅黑" panose="020B0503020204020204" pitchFamily="34" charset="-122"/>
                <a:ea typeface="微软雅黑" panose="020B0503020204020204" pitchFamily="34" charset="-122"/>
              </a:rPr>
              <a:t> + 1</a:t>
            </a:r>
            <a:endParaRPr lang="en-US" altLang="zh-CN" sz="1600" dirty="0">
              <a:latin typeface="微软雅黑" panose="020B0503020204020204" pitchFamily="34" charset="-122"/>
              <a:ea typeface="微软雅黑" panose="020B0503020204020204" pitchFamily="34" charset="-122"/>
            </a:endParaRPr>
          </a:p>
        </p:txBody>
      </p:sp>
      <p:sp>
        <p:nvSpPr>
          <p:cNvPr id="31748" name="Rectangle 5"/>
          <p:cNvSpPr>
            <a:spLocks noChangeArrowheads="1"/>
          </p:cNvSpPr>
          <p:nvPr/>
        </p:nvSpPr>
        <p:spPr bwMode="auto">
          <a:xfrm>
            <a:off x="891221" y="757099"/>
            <a:ext cx="6751944" cy="922020"/>
          </a:xfrm>
          <a:prstGeom prst="rect">
            <a:avLst/>
          </a:prstGeom>
          <a:noFill/>
          <a:ln w="9525">
            <a:noFill/>
            <a:miter lim="800000"/>
          </a:ln>
        </p:spPr>
        <p:txBody>
          <a:bodyPr wrap="square">
            <a:spAutoFit/>
          </a:bodyPr>
          <a:lstStyle/>
          <a:p>
            <a:pPr eaLnBrk="0" hangingPunct="0">
              <a:lnSpc>
                <a:spcPct val="150000"/>
              </a:lnSpc>
              <a:spcAft>
                <a:spcPts val="0"/>
              </a:spcAft>
            </a:pPr>
            <a:r>
              <a:rPr lang="zh-CN" altLang="en-US" dirty="0">
                <a:solidFill>
                  <a:srgbClr val="3366FF"/>
                </a:solidFill>
                <a:latin typeface="微软雅黑" panose="020B0503020204020204" pitchFamily="34" charset="-122"/>
                <a:ea typeface="微软雅黑" panose="020B0503020204020204" pitchFamily="34" charset="-122"/>
              </a:rPr>
              <a:t>圈复杂度（</a:t>
            </a:r>
            <a:r>
              <a:rPr lang="en-US" altLang="zh-CN" dirty="0">
                <a:solidFill>
                  <a:srgbClr val="3366FF"/>
                </a:solidFill>
                <a:latin typeface="微软雅黑" panose="020B0503020204020204" pitchFamily="34" charset="-122"/>
                <a:ea typeface="微软雅黑" panose="020B0503020204020204" pitchFamily="34" charset="-122"/>
              </a:rPr>
              <a:t>Cyclomatic complexity</a:t>
            </a:r>
            <a:r>
              <a:rPr lang="zh-CN" altLang="en-US" dirty="0">
                <a:solidFill>
                  <a:srgbClr val="3366FF"/>
                </a:solidFill>
                <a:latin typeface="微软雅黑" panose="020B0503020204020204" pitchFamily="34" charset="-122"/>
                <a:ea typeface="微软雅黑" panose="020B0503020204020204" pitchFamily="34" charset="-122"/>
              </a:rPr>
              <a:t>）</a:t>
            </a:r>
            <a:r>
              <a:rPr lang="en-US" altLang="zh-CN" dirty="0">
                <a:solidFill>
                  <a:srgbClr val="13BBBF"/>
                </a:solidFill>
                <a:latin typeface="微软雅黑" panose="020B0503020204020204" pitchFamily="34" charset="-122"/>
                <a:ea typeface="微软雅黑" panose="020B0503020204020204" pitchFamily="34" charset="-122"/>
              </a:rPr>
              <a:t>:</a:t>
            </a:r>
            <a:r>
              <a:rPr lang="zh-CN" altLang="en-US" dirty="0">
                <a:solidFill>
                  <a:srgbClr val="13BBBF"/>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代码逻辑复杂度的度量，提供了被测代码的路径数量。复杂度越高，出错的概率越大</a:t>
            </a:r>
            <a:endParaRPr lang="en-US" altLang="zh-CN" dirty="0">
              <a:latin typeface="微软雅黑" panose="020B0503020204020204" pitchFamily="34" charset="-122"/>
              <a:ea typeface="微软雅黑" panose="020B0503020204020204" pitchFamily="34" charset="-122"/>
            </a:endParaRPr>
          </a:p>
        </p:txBody>
      </p:sp>
      <p:grpSp>
        <p:nvGrpSpPr>
          <p:cNvPr id="31749" name="Group 50"/>
          <p:cNvGrpSpPr/>
          <p:nvPr/>
        </p:nvGrpSpPr>
        <p:grpSpPr bwMode="auto">
          <a:xfrm>
            <a:off x="2653904" y="1896665"/>
            <a:ext cx="3697020" cy="1547327"/>
            <a:chOff x="2014515" y="2917818"/>
            <a:chExt cx="4257144" cy="1674171"/>
          </a:xfrm>
        </p:grpSpPr>
        <p:sp>
          <p:nvSpPr>
            <p:cNvPr id="31751" name="Rectangle 7"/>
            <p:cNvSpPr>
              <a:spLocks noChangeArrowheads="1"/>
            </p:cNvSpPr>
            <p:nvPr/>
          </p:nvSpPr>
          <p:spPr bwMode="auto">
            <a:xfrm>
              <a:off x="5891210" y="4370389"/>
              <a:ext cx="380449" cy="221600"/>
            </a:xfrm>
            <a:prstGeom prst="rect">
              <a:avLst/>
            </a:prstGeom>
            <a:noFill/>
            <a:ln w="9525">
              <a:noFill/>
              <a:miter lim="800000"/>
            </a:ln>
          </p:spPr>
          <p:txBody>
            <a:bodyPr wrap="none" lIns="0" tIns="0" rIns="0" bIns="0">
              <a:spAutoFit/>
            </a:bodyPr>
            <a:lstStyle/>
            <a:p>
              <a:pPr eaLnBrk="0" hangingPunct="0">
                <a:lnSpc>
                  <a:spcPct val="90000"/>
                </a:lnSpc>
              </a:pPr>
              <a:r>
                <a:rPr lang="en-US" altLang="zh-CN" sz="1200" b="1">
                  <a:solidFill>
                    <a:srgbClr val="13BBBF"/>
                  </a:solidFill>
                </a:rPr>
                <a:t>V(G)</a:t>
              </a:r>
              <a:endParaRPr lang="en-US" altLang="zh-CN" sz="1200" b="1">
                <a:solidFill>
                  <a:srgbClr val="13BBBF"/>
                </a:solidFill>
              </a:endParaRPr>
            </a:p>
          </p:txBody>
        </p:sp>
        <p:sp>
          <p:nvSpPr>
            <p:cNvPr id="31752" name="Rectangle 8"/>
            <p:cNvSpPr>
              <a:spLocks noChangeArrowheads="1"/>
            </p:cNvSpPr>
            <p:nvPr/>
          </p:nvSpPr>
          <p:spPr bwMode="auto">
            <a:xfrm>
              <a:off x="2014515" y="2994018"/>
              <a:ext cx="735248" cy="216728"/>
            </a:xfrm>
            <a:prstGeom prst="rect">
              <a:avLst/>
            </a:prstGeom>
            <a:noFill/>
            <a:ln w="9525">
              <a:noFill/>
              <a:miter lim="800000"/>
            </a:ln>
          </p:spPr>
          <p:txBody>
            <a:bodyPr wrap="none" lIns="0" tIns="0" rIns="0" bIns="0">
              <a:spAutoFit/>
            </a:bodyPr>
            <a:lstStyle/>
            <a:p>
              <a:pPr eaLnBrk="0" hangingPunct="0">
                <a:lnSpc>
                  <a:spcPct val="88000"/>
                </a:lnSpc>
                <a:spcBef>
                  <a:spcPct val="50000"/>
                </a:spcBef>
              </a:pPr>
              <a:r>
                <a:rPr lang="en-US" altLang="zh-CN" sz="1200" b="1">
                  <a:solidFill>
                    <a:srgbClr val="13BBBF"/>
                  </a:solidFill>
                </a:rPr>
                <a:t>modules</a:t>
              </a:r>
              <a:endParaRPr lang="en-US" altLang="zh-CN" sz="1200" b="1">
                <a:solidFill>
                  <a:srgbClr val="13BBBF"/>
                </a:solidFill>
              </a:endParaRPr>
            </a:p>
          </p:txBody>
        </p:sp>
        <p:sp>
          <p:nvSpPr>
            <p:cNvPr id="31753" name="Rectangle 9"/>
            <p:cNvSpPr>
              <a:spLocks noChangeArrowheads="1"/>
            </p:cNvSpPr>
            <p:nvPr/>
          </p:nvSpPr>
          <p:spPr bwMode="auto">
            <a:xfrm>
              <a:off x="3222603" y="4284656"/>
              <a:ext cx="111125" cy="182563"/>
            </a:xfrm>
            <a:prstGeom prst="rect">
              <a:avLst/>
            </a:prstGeom>
            <a:solidFill>
              <a:srgbClr val="FFFFFF"/>
            </a:solidFill>
            <a:ln w="9525">
              <a:solidFill>
                <a:schemeClr val="tx1"/>
              </a:solidFill>
              <a:miter lim="800000"/>
            </a:ln>
          </p:spPr>
          <p:txBody>
            <a:bodyPr/>
            <a:lstStyle/>
            <a:p>
              <a:endParaRPr lang="zh-CN" altLang="en-US" sz="1350"/>
            </a:p>
          </p:txBody>
        </p:sp>
        <p:sp>
          <p:nvSpPr>
            <p:cNvPr id="31754" name="Rectangle 10"/>
            <p:cNvSpPr>
              <a:spLocks noChangeArrowheads="1"/>
            </p:cNvSpPr>
            <p:nvPr/>
          </p:nvSpPr>
          <p:spPr bwMode="auto">
            <a:xfrm>
              <a:off x="3211490" y="4275131"/>
              <a:ext cx="131763" cy="201613"/>
            </a:xfrm>
            <a:prstGeom prst="rect">
              <a:avLst/>
            </a:prstGeom>
            <a:noFill/>
            <a:ln w="23813">
              <a:solidFill>
                <a:schemeClr val="tx1"/>
              </a:solidFill>
              <a:miter lim="800000"/>
            </a:ln>
          </p:spPr>
          <p:txBody>
            <a:bodyPr/>
            <a:lstStyle/>
            <a:p>
              <a:endParaRPr lang="zh-CN" altLang="en-US" sz="1350"/>
            </a:p>
          </p:txBody>
        </p:sp>
        <p:sp>
          <p:nvSpPr>
            <p:cNvPr id="31755" name="Rectangle 11"/>
            <p:cNvSpPr>
              <a:spLocks noChangeArrowheads="1"/>
            </p:cNvSpPr>
            <p:nvPr/>
          </p:nvSpPr>
          <p:spPr bwMode="auto">
            <a:xfrm>
              <a:off x="3333728" y="4233856"/>
              <a:ext cx="111125" cy="233363"/>
            </a:xfrm>
            <a:prstGeom prst="rect">
              <a:avLst/>
            </a:prstGeom>
            <a:solidFill>
              <a:srgbClr val="FFFFFF"/>
            </a:solidFill>
            <a:ln w="9525">
              <a:solidFill>
                <a:schemeClr val="tx1"/>
              </a:solidFill>
              <a:miter lim="800000"/>
            </a:ln>
          </p:spPr>
          <p:txBody>
            <a:bodyPr/>
            <a:lstStyle/>
            <a:p>
              <a:endParaRPr lang="zh-CN" altLang="en-US" sz="1350"/>
            </a:p>
          </p:txBody>
        </p:sp>
        <p:sp>
          <p:nvSpPr>
            <p:cNvPr id="31756" name="Rectangle 12"/>
            <p:cNvSpPr>
              <a:spLocks noChangeArrowheads="1"/>
            </p:cNvSpPr>
            <p:nvPr/>
          </p:nvSpPr>
          <p:spPr bwMode="auto">
            <a:xfrm>
              <a:off x="3324203" y="4224331"/>
              <a:ext cx="131763" cy="252413"/>
            </a:xfrm>
            <a:prstGeom prst="rect">
              <a:avLst/>
            </a:prstGeom>
            <a:noFill/>
            <a:ln w="23813">
              <a:solidFill>
                <a:schemeClr val="tx1"/>
              </a:solidFill>
              <a:miter lim="800000"/>
            </a:ln>
          </p:spPr>
          <p:txBody>
            <a:bodyPr/>
            <a:lstStyle/>
            <a:p>
              <a:endParaRPr lang="zh-CN" altLang="en-US" sz="1350"/>
            </a:p>
          </p:txBody>
        </p:sp>
        <p:sp>
          <p:nvSpPr>
            <p:cNvPr id="31757" name="Rectangle 13"/>
            <p:cNvSpPr>
              <a:spLocks noChangeArrowheads="1"/>
            </p:cNvSpPr>
            <p:nvPr/>
          </p:nvSpPr>
          <p:spPr bwMode="auto">
            <a:xfrm>
              <a:off x="3444853" y="4183056"/>
              <a:ext cx="111125" cy="284163"/>
            </a:xfrm>
            <a:prstGeom prst="rect">
              <a:avLst/>
            </a:prstGeom>
            <a:solidFill>
              <a:srgbClr val="FFFFFF"/>
            </a:solidFill>
            <a:ln w="9525">
              <a:solidFill>
                <a:schemeClr val="tx1"/>
              </a:solidFill>
              <a:miter lim="800000"/>
            </a:ln>
          </p:spPr>
          <p:txBody>
            <a:bodyPr/>
            <a:lstStyle/>
            <a:p>
              <a:endParaRPr lang="zh-CN" altLang="en-US" sz="1350"/>
            </a:p>
          </p:txBody>
        </p:sp>
        <p:sp>
          <p:nvSpPr>
            <p:cNvPr id="31758" name="Rectangle 14"/>
            <p:cNvSpPr>
              <a:spLocks noChangeArrowheads="1"/>
            </p:cNvSpPr>
            <p:nvPr/>
          </p:nvSpPr>
          <p:spPr bwMode="auto">
            <a:xfrm>
              <a:off x="3435328" y="4173531"/>
              <a:ext cx="131763" cy="303213"/>
            </a:xfrm>
            <a:prstGeom prst="rect">
              <a:avLst/>
            </a:prstGeom>
            <a:noFill/>
            <a:ln w="23813">
              <a:solidFill>
                <a:schemeClr val="tx1"/>
              </a:solidFill>
              <a:miter lim="800000"/>
            </a:ln>
          </p:spPr>
          <p:txBody>
            <a:bodyPr/>
            <a:lstStyle/>
            <a:p>
              <a:endParaRPr lang="zh-CN" altLang="en-US" sz="1350"/>
            </a:p>
          </p:txBody>
        </p:sp>
        <p:sp>
          <p:nvSpPr>
            <p:cNvPr id="31759" name="Rectangle 15"/>
            <p:cNvSpPr>
              <a:spLocks noChangeArrowheads="1"/>
            </p:cNvSpPr>
            <p:nvPr/>
          </p:nvSpPr>
          <p:spPr bwMode="auto">
            <a:xfrm>
              <a:off x="3567090" y="4071931"/>
              <a:ext cx="120650" cy="395288"/>
            </a:xfrm>
            <a:prstGeom prst="rect">
              <a:avLst/>
            </a:prstGeom>
            <a:solidFill>
              <a:srgbClr val="FFFFFF"/>
            </a:solidFill>
            <a:ln w="9525">
              <a:solidFill>
                <a:schemeClr val="tx1"/>
              </a:solidFill>
              <a:miter lim="800000"/>
            </a:ln>
          </p:spPr>
          <p:txBody>
            <a:bodyPr/>
            <a:lstStyle/>
            <a:p>
              <a:endParaRPr lang="zh-CN" altLang="en-US" sz="1350"/>
            </a:p>
          </p:txBody>
        </p:sp>
        <p:sp>
          <p:nvSpPr>
            <p:cNvPr id="31760" name="Rectangle 16"/>
            <p:cNvSpPr>
              <a:spLocks noChangeArrowheads="1"/>
            </p:cNvSpPr>
            <p:nvPr/>
          </p:nvSpPr>
          <p:spPr bwMode="auto">
            <a:xfrm>
              <a:off x="3555978" y="4062406"/>
              <a:ext cx="142875" cy="414338"/>
            </a:xfrm>
            <a:prstGeom prst="rect">
              <a:avLst/>
            </a:prstGeom>
            <a:noFill/>
            <a:ln w="23813">
              <a:solidFill>
                <a:schemeClr val="tx1"/>
              </a:solidFill>
              <a:miter lim="800000"/>
            </a:ln>
          </p:spPr>
          <p:txBody>
            <a:bodyPr/>
            <a:lstStyle/>
            <a:p>
              <a:endParaRPr lang="zh-CN" altLang="en-US" sz="1350"/>
            </a:p>
          </p:txBody>
        </p:sp>
        <p:sp>
          <p:nvSpPr>
            <p:cNvPr id="31761" name="Rectangle 17"/>
            <p:cNvSpPr>
              <a:spLocks noChangeArrowheads="1"/>
            </p:cNvSpPr>
            <p:nvPr/>
          </p:nvSpPr>
          <p:spPr bwMode="auto">
            <a:xfrm>
              <a:off x="3687740" y="3910006"/>
              <a:ext cx="122238" cy="557213"/>
            </a:xfrm>
            <a:prstGeom prst="rect">
              <a:avLst/>
            </a:prstGeom>
            <a:solidFill>
              <a:srgbClr val="FFFFFF"/>
            </a:solidFill>
            <a:ln w="9525">
              <a:solidFill>
                <a:schemeClr val="tx1"/>
              </a:solidFill>
              <a:miter lim="800000"/>
            </a:ln>
          </p:spPr>
          <p:txBody>
            <a:bodyPr/>
            <a:lstStyle/>
            <a:p>
              <a:endParaRPr lang="zh-CN" altLang="en-US" sz="1350"/>
            </a:p>
          </p:txBody>
        </p:sp>
        <p:sp>
          <p:nvSpPr>
            <p:cNvPr id="31762" name="Rectangle 18"/>
            <p:cNvSpPr>
              <a:spLocks noChangeArrowheads="1"/>
            </p:cNvSpPr>
            <p:nvPr/>
          </p:nvSpPr>
          <p:spPr bwMode="auto">
            <a:xfrm>
              <a:off x="3678215" y="3900481"/>
              <a:ext cx="141288" cy="576263"/>
            </a:xfrm>
            <a:prstGeom prst="rect">
              <a:avLst/>
            </a:prstGeom>
            <a:noFill/>
            <a:ln w="23813">
              <a:solidFill>
                <a:schemeClr val="tx1"/>
              </a:solidFill>
              <a:miter lim="800000"/>
            </a:ln>
          </p:spPr>
          <p:txBody>
            <a:bodyPr/>
            <a:lstStyle/>
            <a:p>
              <a:endParaRPr lang="zh-CN" altLang="en-US" sz="1350"/>
            </a:p>
          </p:txBody>
        </p:sp>
        <p:sp>
          <p:nvSpPr>
            <p:cNvPr id="31763" name="Rectangle 19"/>
            <p:cNvSpPr>
              <a:spLocks noChangeArrowheads="1"/>
            </p:cNvSpPr>
            <p:nvPr/>
          </p:nvSpPr>
          <p:spPr bwMode="auto">
            <a:xfrm>
              <a:off x="3809978" y="3817931"/>
              <a:ext cx="122238" cy="658813"/>
            </a:xfrm>
            <a:prstGeom prst="rect">
              <a:avLst/>
            </a:prstGeom>
            <a:solidFill>
              <a:srgbClr val="FFFFFF"/>
            </a:solidFill>
            <a:ln w="9525">
              <a:solidFill>
                <a:schemeClr val="tx1"/>
              </a:solidFill>
              <a:miter lim="800000"/>
            </a:ln>
          </p:spPr>
          <p:txBody>
            <a:bodyPr/>
            <a:lstStyle/>
            <a:p>
              <a:endParaRPr lang="zh-CN" altLang="en-US" sz="1350"/>
            </a:p>
          </p:txBody>
        </p:sp>
        <p:sp>
          <p:nvSpPr>
            <p:cNvPr id="31764" name="Rectangle 20"/>
            <p:cNvSpPr>
              <a:spLocks noChangeArrowheads="1"/>
            </p:cNvSpPr>
            <p:nvPr/>
          </p:nvSpPr>
          <p:spPr bwMode="auto">
            <a:xfrm>
              <a:off x="3800453" y="3808406"/>
              <a:ext cx="141288" cy="677863"/>
            </a:xfrm>
            <a:prstGeom prst="rect">
              <a:avLst/>
            </a:prstGeom>
            <a:noFill/>
            <a:ln w="23813">
              <a:solidFill>
                <a:schemeClr val="tx1"/>
              </a:solidFill>
              <a:miter lim="800000"/>
            </a:ln>
          </p:spPr>
          <p:txBody>
            <a:bodyPr/>
            <a:lstStyle/>
            <a:p>
              <a:endParaRPr lang="zh-CN" altLang="en-US" sz="1350"/>
            </a:p>
          </p:txBody>
        </p:sp>
        <p:sp>
          <p:nvSpPr>
            <p:cNvPr id="31765" name="Rectangle 21"/>
            <p:cNvSpPr>
              <a:spLocks noChangeArrowheads="1"/>
            </p:cNvSpPr>
            <p:nvPr/>
          </p:nvSpPr>
          <p:spPr bwMode="auto">
            <a:xfrm>
              <a:off x="3932215" y="3625843"/>
              <a:ext cx="111125" cy="841375"/>
            </a:xfrm>
            <a:prstGeom prst="rect">
              <a:avLst/>
            </a:prstGeom>
            <a:solidFill>
              <a:srgbClr val="FFFFFF"/>
            </a:solidFill>
            <a:ln w="9525">
              <a:solidFill>
                <a:schemeClr val="tx1"/>
              </a:solidFill>
              <a:miter lim="800000"/>
            </a:ln>
          </p:spPr>
          <p:txBody>
            <a:bodyPr/>
            <a:lstStyle/>
            <a:p>
              <a:endParaRPr lang="zh-CN" altLang="en-US" sz="1350"/>
            </a:p>
          </p:txBody>
        </p:sp>
        <p:sp>
          <p:nvSpPr>
            <p:cNvPr id="31766" name="Rectangle 22"/>
            <p:cNvSpPr>
              <a:spLocks noChangeArrowheads="1"/>
            </p:cNvSpPr>
            <p:nvPr/>
          </p:nvSpPr>
          <p:spPr bwMode="auto">
            <a:xfrm>
              <a:off x="3921103" y="3616318"/>
              <a:ext cx="131763" cy="860425"/>
            </a:xfrm>
            <a:prstGeom prst="rect">
              <a:avLst/>
            </a:prstGeom>
            <a:noFill/>
            <a:ln w="23813">
              <a:solidFill>
                <a:schemeClr val="tx1"/>
              </a:solidFill>
              <a:miter lim="800000"/>
            </a:ln>
          </p:spPr>
          <p:txBody>
            <a:bodyPr/>
            <a:lstStyle/>
            <a:p>
              <a:endParaRPr lang="zh-CN" altLang="en-US" sz="1350"/>
            </a:p>
          </p:txBody>
        </p:sp>
        <p:sp>
          <p:nvSpPr>
            <p:cNvPr id="31767" name="Rectangle 23"/>
            <p:cNvSpPr>
              <a:spLocks noChangeArrowheads="1"/>
            </p:cNvSpPr>
            <p:nvPr/>
          </p:nvSpPr>
          <p:spPr bwMode="auto">
            <a:xfrm>
              <a:off x="4052865" y="3038468"/>
              <a:ext cx="122238" cy="1428750"/>
            </a:xfrm>
            <a:prstGeom prst="rect">
              <a:avLst/>
            </a:prstGeom>
            <a:solidFill>
              <a:srgbClr val="FFFFFF"/>
            </a:solidFill>
            <a:ln w="9525">
              <a:solidFill>
                <a:schemeClr val="tx1"/>
              </a:solidFill>
              <a:miter lim="800000"/>
            </a:ln>
          </p:spPr>
          <p:txBody>
            <a:bodyPr/>
            <a:lstStyle/>
            <a:p>
              <a:endParaRPr lang="zh-CN" altLang="en-US" sz="1350"/>
            </a:p>
          </p:txBody>
        </p:sp>
        <p:sp>
          <p:nvSpPr>
            <p:cNvPr id="31768" name="Rectangle 24"/>
            <p:cNvSpPr>
              <a:spLocks noChangeArrowheads="1"/>
            </p:cNvSpPr>
            <p:nvPr/>
          </p:nvSpPr>
          <p:spPr bwMode="auto">
            <a:xfrm>
              <a:off x="4043340" y="3028943"/>
              <a:ext cx="141288" cy="1447800"/>
            </a:xfrm>
            <a:prstGeom prst="rect">
              <a:avLst/>
            </a:prstGeom>
            <a:noFill/>
            <a:ln w="23813">
              <a:solidFill>
                <a:schemeClr val="tx1"/>
              </a:solidFill>
              <a:miter lim="800000"/>
            </a:ln>
          </p:spPr>
          <p:txBody>
            <a:bodyPr/>
            <a:lstStyle/>
            <a:p>
              <a:endParaRPr lang="zh-CN" altLang="en-US" sz="1350"/>
            </a:p>
          </p:txBody>
        </p:sp>
        <p:sp>
          <p:nvSpPr>
            <p:cNvPr id="31769" name="Rectangle 25"/>
            <p:cNvSpPr>
              <a:spLocks noChangeArrowheads="1"/>
            </p:cNvSpPr>
            <p:nvPr/>
          </p:nvSpPr>
          <p:spPr bwMode="auto">
            <a:xfrm>
              <a:off x="4175103" y="2978143"/>
              <a:ext cx="122238" cy="1498600"/>
            </a:xfrm>
            <a:prstGeom prst="rect">
              <a:avLst/>
            </a:prstGeom>
            <a:solidFill>
              <a:srgbClr val="FFFFFF"/>
            </a:solidFill>
            <a:ln w="9525">
              <a:solidFill>
                <a:schemeClr val="tx1"/>
              </a:solidFill>
              <a:miter lim="800000"/>
            </a:ln>
          </p:spPr>
          <p:txBody>
            <a:bodyPr/>
            <a:lstStyle/>
            <a:p>
              <a:endParaRPr lang="zh-CN" altLang="en-US" sz="1350"/>
            </a:p>
          </p:txBody>
        </p:sp>
        <p:sp>
          <p:nvSpPr>
            <p:cNvPr id="31770" name="Rectangle 26"/>
            <p:cNvSpPr>
              <a:spLocks noChangeArrowheads="1"/>
            </p:cNvSpPr>
            <p:nvPr/>
          </p:nvSpPr>
          <p:spPr bwMode="auto">
            <a:xfrm>
              <a:off x="4165578" y="2968618"/>
              <a:ext cx="141288" cy="1517650"/>
            </a:xfrm>
            <a:prstGeom prst="rect">
              <a:avLst/>
            </a:prstGeom>
            <a:noFill/>
            <a:ln w="23813">
              <a:solidFill>
                <a:schemeClr val="tx1"/>
              </a:solidFill>
              <a:miter lim="800000"/>
            </a:ln>
          </p:spPr>
          <p:txBody>
            <a:bodyPr/>
            <a:lstStyle/>
            <a:p>
              <a:endParaRPr lang="zh-CN" altLang="en-US" sz="1350"/>
            </a:p>
          </p:txBody>
        </p:sp>
        <p:sp>
          <p:nvSpPr>
            <p:cNvPr id="31771" name="Rectangle 27"/>
            <p:cNvSpPr>
              <a:spLocks noChangeArrowheads="1"/>
            </p:cNvSpPr>
            <p:nvPr/>
          </p:nvSpPr>
          <p:spPr bwMode="auto">
            <a:xfrm>
              <a:off x="5259365" y="4275131"/>
              <a:ext cx="111125" cy="180975"/>
            </a:xfrm>
            <a:prstGeom prst="rect">
              <a:avLst/>
            </a:prstGeom>
            <a:blipFill dpi="0" rotWithShape="0">
              <a:blip r:embed="rId1" cstate="print"/>
              <a:srcRect/>
              <a:tile tx="0" ty="0" sx="100000" sy="100000" flip="none" algn="tl"/>
            </a:blipFill>
            <a:ln w="9525">
              <a:solidFill>
                <a:schemeClr val="tx1"/>
              </a:solidFill>
              <a:miter lim="800000"/>
            </a:ln>
          </p:spPr>
          <p:txBody>
            <a:bodyPr/>
            <a:lstStyle/>
            <a:p>
              <a:endParaRPr lang="zh-CN" altLang="en-US" sz="1350"/>
            </a:p>
          </p:txBody>
        </p:sp>
        <p:sp>
          <p:nvSpPr>
            <p:cNvPr id="31772" name="Rectangle 28"/>
            <p:cNvSpPr>
              <a:spLocks noChangeArrowheads="1"/>
            </p:cNvSpPr>
            <p:nvPr/>
          </p:nvSpPr>
          <p:spPr bwMode="auto">
            <a:xfrm>
              <a:off x="5249840" y="4264018"/>
              <a:ext cx="131763" cy="203200"/>
            </a:xfrm>
            <a:prstGeom prst="rect">
              <a:avLst/>
            </a:prstGeom>
            <a:noFill/>
            <a:ln w="23813">
              <a:solidFill>
                <a:schemeClr val="tx1"/>
              </a:solidFill>
              <a:miter lim="800000"/>
            </a:ln>
          </p:spPr>
          <p:txBody>
            <a:bodyPr/>
            <a:lstStyle/>
            <a:p>
              <a:endParaRPr lang="zh-CN" altLang="en-US" sz="1350"/>
            </a:p>
          </p:txBody>
        </p:sp>
        <p:sp>
          <p:nvSpPr>
            <p:cNvPr id="31773" name="Rectangle 29"/>
            <p:cNvSpPr>
              <a:spLocks noChangeArrowheads="1"/>
            </p:cNvSpPr>
            <p:nvPr/>
          </p:nvSpPr>
          <p:spPr bwMode="auto">
            <a:xfrm>
              <a:off x="5148240" y="4233856"/>
              <a:ext cx="111125" cy="233363"/>
            </a:xfrm>
            <a:prstGeom prst="rect">
              <a:avLst/>
            </a:prstGeom>
            <a:blipFill dpi="0" rotWithShape="0">
              <a:blip r:embed="rId1" cstate="print"/>
              <a:srcRect/>
              <a:tile tx="0" ty="0" sx="100000" sy="100000" flip="none" algn="tl"/>
            </a:blipFill>
            <a:ln w="9525">
              <a:solidFill>
                <a:schemeClr val="tx1"/>
              </a:solidFill>
              <a:miter lim="800000"/>
            </a:ln>
          </p:spPr>
          <p:txBody>
            <a:bodyPr/>
            <a:lstStyle/>
            <a:p>
              <a:endParaRPr lang="zh-CN" altLang="en-US" sz="1350"/>
            </a:p>
          </p:txBody>
        </p:sp>
        <p:sp>
          <p:nvSpPr>
            <p:cNvPr id="31774" name="Rectangle 30"/>
            <p:cNvSpPr>
              <a:spLocks noChangeArrowheads="1"/>
            </p:cNvSpPr>
            <p:nvPr/>
          </p:nvSpPr>
          <p:spPr bwMode="auto">
            <a:xfrm>
              <a:off x="5137128" y="4224331"/>
              <a:ext cx="131763" cy="252413"/>
            </a:xfrm>
            <a:prstGeom prst="rect">
              <a:avLst/>
            </a:prstGeom>
            <a:noFill/>
            <a:ln w="23813">
              <a:solidFill>
                <a:schemeClr val="tx1"/>
              </a:solidFill>
              <a:miter lim="800000"/>
            </a:ln>
          </p:spPr>
          <p:txBody>
            <a:bodyPr/>
            <a:lstStyle/>
            <a:p>
              <a:endParaRPr lang="zh-CN" altLang="en-US" sz="1350"/>
            </a:p>
          </p:txBody>
        </p:sp>
        <p:sp>
          <p:nvSpPr>
            <p:cNvPr id="31775" name="Rectangle 31"/>
            <p:cNvSpPr>
              <a:spLocks noChangeArrowheads="1"/>
            </p:cNvSpPr>
            <p:nvPr/>
          </p:nvSpPr>
          <p:spPr bwMode="auto">
            <a:xfrm>
              <a:off x="5037115" y="4173531"/>
              <a:ext cx="120650" cy="282575"/>
            </a:xfrm>
            <a:prstGeom prst="rect">
              <a:avLst/>
            </a:prstGeom>
            <a:blipFill dpi="0" rotWithShape="0">
              <a:blip r:embed="rId1" cstate="print"/>
              <a:srcRect/>
              <a:tile tx="0" ty="0" sx="100000" sy="100000" flip="none" algn="tl"/>
            </a:blipFill>
            <a:ln w="9525">
              <a:solidFill>
                <a:schemeClr val="tx1"/>
              </a:solidFill>
              <a:miter lim="800000"/>
            </a:ln>
          </p:spPr>
          <p:txBody>
            <a:bodyPr/>
            <a:lstStyle/>
            <a:p>
              <a:endParaRPr lang="zh-CN" altLang="en-US" sz="1350"/>
            </a:p>
          </p:txBody>
        </p:sp>
        <p:sp>
          <p:nvSpPr>
            <p:cNvPr id="31776" name="Rectangle 32"/>
            <p:cNvSpPr>
              <a:spLocks noChangeArrowheads="1"/>
            </p:cNvSpPr>
            <p:nvPr/>
          </p:nvSpPr>
          <p:spPr bwMode="auto">
            <a:xfrm>
              <a:off x="5026003" y="4162418"/>
              <a:ext cx="142875" cy="304800"/>
            </a:xfrm>
            <a:prstGeom prst="rect">
              <a:avLst/>
            </a:prstGeom>
            <a:noFill/>
            <a:ln w="23813">
              <a:solidFill>
                <a:schemeClr val="tx1"/>
              </a:solidFill>
              <a:miter lim="800000"/>
            </a:ln>
          </p:spPr>
          <p:txBody>
            <a:bodyPr/>
            <a:lstStyle/>
            <a:p>
              <a:endParaRPr lang="zh-CN" altLang="en-US" sz="1350"/>
            </a:p>
          </p:txBody>
        </p:sp>
        <p:sp>
          <p:nvSpPr>
            <p:cNvPr id="31777" name="Rectangle 33"/>
            <p:cNvSpPr>
              <a:spLocks noChangeArrowheads="1"/>
            </p:cNvSpPr>
            <p:nvPr/>
          </p:nvSpPr>
          <p:spPr bwMode="auto">
            <a:xfrm>
              <a:off x="4914878" y="4062406"/>
              <a:ext cx="111125" cy="393700"/>
            </a:xfrm>
            <a:prstGeom prst="rect">
              <a:avLst/>
            </a:prstGeom>
            <a:blipFill dpi="0" rotWithShape="0">
              <a:blip r:embed="rId1" cstate="print"/>
              <a:srcRect/>
              <a:tile tx="0" ty="0" sx="100000" sy="100000" flip="none" algn="tl"/>
            </a:blipFill>
            <a:ln w="9525">
              <a:solidFill>
                <a:schemeClr val="tx1"/>
              </a:solidFill>
              <a:miter lim="800000"/>
            </a:ln>
          </p:spPr>
          <p:txBody>
            <a:bodyPr/>
            <a:lstStyle/>
            <a:p>
              <a:endParaRPr lang="zh-CN" altLang="en-US" sz="1350"/>
            </a:p>
          </p:txBody>
        </p:sp>
        <p:sp>
          <p:nvSpPr>
            <p:cNvPr id="31778" name="Rectangle 34"/>
            <p:cNvSpPr>
              <a:spLocks noChangeArrowheads="1"/>
            </p:cNvSpPr>
            <p:nvPr/>
          </p:nvSpPr>
          <p:spPr bwMode="auto">
            <a:xfrm>
              <a:off x="4905353" y="4051293"/>
              <a:ext cx="131763" cy="415925"/>
            </a:xfrm>
            <a:prstGeom prst="rect">
              <a:avLst/>
            </a:prstGeom>
            <a:noFill/>
            <a:ln w="23813">
              <a:solidFill>
                <a:schemeClr val="tx1"/>
              </a:solidFill>
              <a:miter lim="800000"/>
            </a:ln>
          </p:spPr>
          <p:txBody>
            <a:bodyPr/>
            <a:lstStyle/>
            <a:p>
              <a:endParaRPr lang="zh-CN" altLang="en-US" sz="1350"/>
            </a:p>
          </p:txBody>
        </p:sp>
        <p:sp>
          <p:nvSpPr>
            <p:cNvPr id="31779" name="Rectangle 35"/>
            <p:cNvSpPr>
              <a:spLocks noChangeArrowheads="1"/>
            </p:cNvSpPr>
            <p:nvPr/>
          </p:nvSpPr>
          <p:spPr bwMode="auto">
            <a:xfrm>
              <a:off x="4783115" y="3900481"/>
              <a:ext cx="122238" cy="555625"/>
            </a:xfrm>
            <a:prstGeom prst="rect">
              <a:avLst/>
            </a:prstGeom>
            <a:blipFill dpi="0" rotWithShape="0">
              <a:blip r:embed="rId1" cstate="print"/>
              <a:srcRect/>
              <a:tile tx="0" ty="0" sx="100000" sy="100000" flip="none" algn="tl"/>
            </a:blipFill>
            <a:ln w="9525">
              <a:solidFill>
                <a:schemeClr val="tx1"/>
              </a:solidFill>
              <a:miter lim="800000"/>
            </a:ln>
          </p:spPr>
          <p:txBody>
            <a:bodyPr/>
            <a:lstStyle/>
            <a:p>
              <a:endParaRPr lang="zh-CN" altLang="en-US" sz="1350"/>
            </a:p>
          </p:txBody>
        </p:sp>
        <p:sp>
          <p:nvSpPr>
            <p:cNvPr id="31780" name="Rectangle 36"/>
            <p:cNvSpPr>
              <a:spLocks noChangeArrowheads="1"/>
            </p:cNvSpPr>
            <p:nvPr/>
          </p:nvSpPr>
          <p:spPr bwMode="auto">
            <a:xfrm>
              <a:off x="4773590" y="3889368"/>
              <a:ext cx="141288" cy="577850"/>
            </a:xfrm>
            <a:prstGeom prst="rect">
              <a:avLst/>
            </a:prstGeom>
            <a:noFill/>
            <a:ln w="23813">
              <a:solidFill>
                <a:schemeClr val="tx1"/>
              </a:solidFill>
              <a:miter lim="800000"/>
            </a:ln>
          </p:spPr>
          <p:txBody>
            <a:bodyPr/>
            <a:lstStyle/>
            <a:p>
              <a:endParaRPr lang="zh-CN" altLang="en-US" sz="1350"/>
            </a:p>
          </p:txBody>
        </p:sp>
        <p:sp>
          <p:nvSpPr>
            <p:cNvPr id="31781" name="Rectangle 37"/>
            <p:cNvSpPr>
              <a:spLocks noChangeArrowheads="1"/>
            </p:cNvSpPr>
            <p:nvPr/>
          </p:nvSpPr>
          <p:spPr bwMode="auto">
            <a:xfrm>
              <a:off x="4660878" y="3817931"/>
              <a:ext cx="122238" cy="649288"/>
            </a:xfrm>
            <a:prstGeom prst="rect">
              <a:avLst/>
            </a:prstGeom>
            <a:blipFill dpi="0" rotWithShape="0">
              <a:blip r:embed="rId1" cstate="print"/>
              <a:srcRect/>
              <a:tile tx="0" ty="0" sx="100000" sy="100000" flip="none" algn="tl"/>
            </a:blipFill>
            <a:ln w="9525">
              <a:solidFill>
                <a:schemeClr val="tx1"/>
              </a:solidFill>
              <a:miter lim="800000"/>
            </a:ln>
          </p:spPr>
          <p:txBody>
            <a:bodyPr/>
            <a:lstStyle/>
            <a:p>
              <a:endParaRPr lang="zh-CN" altLang="en-US" sz="1350"/>
            </a:p>
          </p:txBody>
        </p:sp>
        <p:sp>
          <p:nvSpPr>
            <p:cNvPr id="31782" name="Rectangle 38"/>
            <p:cNvSpPr>
              <a:spLocks noChangeArrowheads="1"/>
            </p:cNvSpPr>
            <p:nvPr/>
          </p:nvSpPr>
          <p:spPr bwMode="auto">
            <a:xfrm>
              <a:off x="4651353" y="3808406"/>
              <a:ext cx="141288" cy="668338"/>
            </a:xfrm>
            <a:prstGeom prst="rect">
              <a:avLst/>
            </a:prstGeom>
            <a:noFill/>
            <a:ln w="23813">
              <a:solidFill>
                <a:schemeClr val="tx1"/>
              </a:solidFill>
              <a:miter lim="800000"/>
            </a:ln>
          </p:spPr>
          <p:txBody>
            <a:bodyPr/>
            <a:lstStyle/>
            <a:p>
              <a:endParaRPr lang="zh-CN" altLang="en-US" sz="1350"/>
            </a:p>
          </p:txBody>
        </p:sp>
        <p:sp>
          <p:nvSpPr>
            <p:cNvPr id="31783" name="Rectangle 39"/>
            <p:cNvSpPr>
              <a:spLocks noChangeArrowheads="1"/>
            </p:cNvSpPr>
            <p:nvPr/>
          </p:nvSpPr>
          <p:spPr bwMode="auto">
            <a:xfrm>
              <a:off x="4549753" y="3616318"/>
              <a:ext cx="122238" cy="839788"/>
            </a:xfrm>
            <a:prstGeom prst="rect">
              <a:avLst/>
            </a:prstGeom>
            <a:blipFill dpi="0" rotWithShape="0">
              <a:blip r:embed="rId1" cstate="print"/>
              <a:srcRect/>
              <a:tile tx="0" ty="0" sx="100000" sy="100000" flip="none" algn="tl"/>
            </a:blipFill>
            <a:ln w="9525">
              <a:solidFill>
                <a:schemeClr val="tx1"/>
              </a:solidFill>
              <a:miter lim="800000"/>
            </a:ln>
          </p:spPr>
          <p:txBody>
            <a:bodyPr/>
            <a:lstStyle/>
            <a:p>
              <a:endParaRPr lang="zh-CN" altLang="en-US" sz="1350"/>
            </a:p>
          </p:txBody>
        </p:sp>
        <p:sp>
          <p:nvSpPr>
            <p:cNvPr id="31784" name="Rectangle 40"/>
            <p:cNvSpPr>
              <a:spLocks noChangeArrowheads="1"/>
            </p:cNvSpPr>
            <p:nvPr/>
          </p:nvSpPr>
          <p:spPr bwMode="auto">
            <a:xfrm>
              <a:off x="4540228" y="3606793"/>
              <a:ext cx="141288" cy="860425"/>
            </a:xfrm>
            <a:prstGeom prst="rect">
              <a:avLst/>
            </a:prstGeom>
            <a:noFill/>
            <a:ln w="23813">
              <a:solidFill>
                <a:schemeClr val="tx1"/>
              </a:solidFill>
              <a:miter lim="800000"/>
            </a:ln>
          </p:spPr>
          <p:txBody>
            <a:bodyPr/>
            <a:lstStyle/>
            <a:p>
              <a:endParaRPr lang="zh-CN" altLang="en-US" sz="1350"/>
            </a:p>
          </p:txBody>
        </p:sp>
        <p:sp>
          <p:nvSpPr>
            <p:cNvPr id="31785" name="Rectangle 41"/>
            <p:cNvSpPr>
              <a:spLocks noChangeArrowheads="1"/>
            </p:cNvSpPr>
            <p:nvPr/>
          </p:nvSpPr>
          <p:spPr bwMode="auto">
            <a:xfrm>
              <a:off x="4429103" y="3028943"/>
              <a:ext cx="111125" cy="1438275"/>
            </a:xfrm>
            <a:prstGeom prst="rect">
              <a:avLst/>
            </a:prstGeom>
            <a:solidFill>
              <a:srgbClr val="FFFFFF"/>
            </a:solidFill>
            <a:ln w="9525">
              <a:solidFill>
                <a:schemeClr val="tx1"/>
              </a:solidFill>
              <a:miter lim="800000"/>
            </a:ln>
          </p:spPr>
          <p:txBody>
            <a:bodyPr/>
            <a:lstStyle/>
            <a:p>
              <a:endParaRPr lang="zh-CN" altLang="en-US" sz="1350"/>
            </a:p>
          </p:txBody>
        </p:sp>
        <p:sp>
          <p:nvSpPr>
            <p:cNvPr id="31786" name="Rectangle 42"/>
            <p:cNvSpPr>
              <a:spLocks noChangeArrowheads="1"/>
            </p:cNvSpPr>
            <p:nvPr/>
          </p:nvSpPr>
          <p:spPr bwMode="auto">
            <a:xfrm>
              <a:off x="4417990" y="3019418"/>
              <a:ext cx="131763" cy="1457325"/>
            </a:xfrm>
            <a:prstGeom prst="rect">
              <a:avLst/>
            </a:prstGeom>
            <a:noFill/>
            <a:ln w="23813">
              <a:solidFill>
                <a:schemeClr val="tx1"/>
              </a:solidFill>
              <a:miter lim="800000"/>
            </a:ln>
          </p:spPr>
          <p:txBody>
            <a:bodyPr/>
            <a:lstStyle/>
            <a:p>
              <a:endParaRPr lang="zh-CN" altLang="en-US" sz="1350"/>
            </a:p>
          </p:txBody>
        </p:sp>
        <p:sp>
          <p:nvSpPr>
            <p:cNvPr id="31787" name="Rectangle 43"/>
            <p:cNvSpPr>
              <a:spLocks noChangeArrowheads="1"/>
            </p:cNvSpPr>
            <p:nvPr/>
          </p:nvSpPr>
          <p:spPr bwMode="auto">
            <a:xfrm>
              <a:off x="4297340" y="2968618"/>
              <a:ext cx="120650" cy="1498600"/>
            </a:xfrm>
            <a:prstGeom prst="rect">
              <a:avLst/>
            </a:prstGeom>
            <a:solidFill>
              <a:srgbClr val="FFFFFF"/>
            </a:solidFill>
            <a:ln w="9525">
              <a:solidFill>
                <a:schemeClr val="tx1"/>
              </a:solidFill>
              <a:miter lim="800000"/>
            </a:ln>
          </p:spPr>
          <p:txBody>
            <a:bodyPr/>
            <a:lstStyle/>
            <a:p>
              <a:endParaRPr lang="zh-CN" altLang="en-US" sz="1350"/>
            </a:p>
          </p:txBody>
        </p:sp>
        <p:sp>
          <p:nvSpPr>
            <p:cNvPr id="31788" name="Rectangle 44"/>
            <p:cNvSpPr>
              <a:spLocks noChangeArrowheads="1"/>
            </p:cNvSpPr>
            <p:nvPr/>
          </p:nvSpPr>
          <p:spPr bwMode="auto">
            <a:xfrm>
              <a:off x="4286228" y="2957506"/>
              <a:ext cx="142875" cy="1519238"/>
            </a:xfrm>
            <a:prstGeom prst="rect">
              <a:avLst/>
            </a:prstGeom>
            <a:noFill/>
            <a:ln w="23813">
              <a:solidFill>
                <a:schemeClr val="tx1"/>
              </a:solidFill>
              <a:miter lim="800000"/>
            </a:ln>
          </p:spPr>
          <p:txBody>
            <a:bodyPr/>
            <a:lstStyle/>
            <a:p>
              <a:endParaRPr lang="zh-CN" altLang="en-US" sz="1350"/>
            </a:p>
          </p:txBody>
        </p:sp>
        <p:sp>
          <p:nvSpPr>
            <p:cNvPr id="31789" name="Freeform 46"/>
            <p:cNvSpPr/>
            <p:nvPr/>
          </p:nvSpPr>
          <p:spPr bwMode="auto">
            <a:xfrm>
              <a:off x="2947965" y="2938456"/>
              <a:ext cx="2879725" cy="1538288"/>
            </a:xfrm>
            <a:custGeom>
              <a:avLst/>
              <a:gdLst>
                <a:gd name="T0" fmla="*/ 0 w 1814"/>
                <a:gd name="T1" fmla="*/ 0 h 969"/>
                <a:gd name="T2" fmla="*/ 0 w 1814"/>
                <a:gd name="T3" fmla="*/ 2147483647 h 969"/>
                <a:gd name="T4" fmla="*/ 0 w 1814"/>
                <a:gd name="T5" fmla="*/ 2147483647 h 969"/>
                <a:gd name="T6" fmla="*/ 2147483647 w 1814"/>
                <a:gd name="T7" fmla="*/ 2147483647 h 969"/>
                <a:gd name="T8" fmla="*/ 2147483647 w 1814"/>
                <a:gd name="T9" fmla="*/ 2147483647 h 969"/>
                <a:gd name="T10" fmla="*/ 0 60000 65536"/>
                <a:gd name="T11" fmla="*/ 0 60000 65536"/>
                <a:gd name="T12" fmla="*/ 0 60000 65536"/>
                <a:gd name="T13" fmla="*/ 0 60000 65536"/>
                <a:gd name="T14" fmla="*/ 0 60000 65536"/>
                <a:gd name="T15" fmla="*/ 0 w 1814"/>
                <a:gd name="T16" fmla="*/ 0 h 969"/>
                <a:gd name="T17" fmla="*/ 1814 w 1814"/>
                <a:gd name="T18" fmla="*/ 969 h 969"/>
              </a:gdLst>
              <a:ahLst/>
              <a:cxnLst>
                <a:cxn ang="T10">
                  <a:pos x="T0" y="T1"/>
                </a:cxn>
                <a:cxn ang="T11">
                  <a:pos x="T2" y="T3"/>
                </a:cxn>
                <a:cxn ang="T12">
                  <a:pos x="T4" y="T5"/>
                </a:cxn>
                <a:cxn ang="T13">
                  <a:pos x="T6" y="T7"/>
                </a:cxn>
                <a:cxn ang="T14">
                  <a:pos x="T8" y="T9"/>
                </a:cxn>
              </a:cxnLst>
              <a:rect l="T15" t="T16" r="T17" b="T18"/>
              <a:pathLst>
                <a:path w="1814" h="969">
                  <a:moveTo>
                    <a:pt x="0" y="0"/>
                  </a:moveTo>
                  <a:lnTo>
                    <a:pt x="0" y="969"/>
                  </a:lnTo>
                  <a:lnTo>
                    <a:pt x="1814" y="969"/>
                  </a:lnTo>
                </a:path>
              </a:pathLst>
            </a:custGeom>
            <a:noFill/>
            <a:ln w="44450">
              <a:solidFill>
                <a:schemeClr val="tx1"/>
              </a:solidFill>
              <a:round/>
            </a:ln>
          </p:spPr>
          <p:txBody>
            <a:bodyPr/>
            <a:lstStyle/>
            <a:p>
              <a:endParaRPr lang="zh-CN" altLang="en-US" sz="1350"/>
            </a:p>
          </p:txBody>
        </p:sp>
        <p:sp>
          <p:nvSpPr>
            <p:cNvPr id="31790" name="Freeform 47"/>
            <p:cNvSpPr/>
            <p:nvPr/>
          </p:nvSpPr>
          <p:spPr bwMode="auto">
            <a:xfrm>
              <a:off x="2928915" y="2917818"/>
              <a:ext cx="2878138" cy="1538288"/>
            </a:xfrm>
            <a:custGeom>
              <a:avLst/>
              <a:gdLst>
                <a:gd name="T0" fmla="*/ 0 w 1813"/>
                <a:gd name="T1" fmla="*/ 0 h 969"/>
                <a:gd name="T2" fmla="*/ 0 w 1813"/>
                <a:gd name="T3" fmla="*/ 2147483647 h 969"/>
                <a:gd name="T4" fmla="*/ 2147483647 w 1813"/>
                <a:gd name="T5" fmla="*/ 2147483647 h 969"/>
                <a:gd name="T6" fmla="*/ 0 60000 65536"/>
                <a:gd name="T7" fmla="*/ 0 60000 65536"/>
                <a:gd name="T8" fmla="*/ 0 60000 65536"/>
                <a:gd name="T9" fmla="*/ 0 w 1813"/>
                <a:gd name="T10" fmla="*/ 0 h 969"/>
                <a:gd name="T11" fmla="*/ 1813 w 1813"/>
                <a:gd name="T12" fmla="*/ 969 h 969"/>
              </a:gdLst>
              <a:ahLst/>
              <a:cxnLst>
                <a:cxn ang="T6">
                  <a:pos x="T0" y="T1"/>
                </a:cxn>
                <a:cxn ang="T7">
                  <a:pos x="T2" y="T3"/>
                </a:cxn>
                <a:cxn ang="T8">
                  <a:pos x="T4" y="T5"/>
                </a:cxn>
              </a:cxnLst>
              <a:rect l="T9" t="T10" r="T11" b="T12"/>
              <a:pathLst>
                <a:path w="1813" h="969">
                  <a:moveTo>
                    <a:pt x="0" y="0"/>
                  </a:moveTo>
                  <a:lnTo>
                    <a:pt x="0" y="969"/>
                  </a:lnTo>
                  <a:lnTo>
                    <a:pt x="1813" y="969"/>
                  </a:lnTo>
                </a:path>
              </a:pathLst>
            </a:custGeom>
            <a:noFill/>
            <a:ln w="19050">
              <a:solidFill>
                <a:schemeClr val="tx1"/>
              </a:solidFill>
              <a:round/>
            </a:ln>
          </p:spPr>
          <p:txBody>
            <a:bodyPr/>
            <a:lstStyle/>
            <a:p>
              <a:endParaRPr lang="zh-CN" altLang="en-US" sz="1350"/>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62979"/>
                                        </p:tgtEl>
                                        <p:attrNameLst>
                                          <p:attrName>style.visibility</p:attrName>
                                        </p:attrNameLst>
                                      </p:cBhvr>
                                      <p:to>
                                        <p:strVal val="visible"/>
                                      </p:to>
                                    </p:set>
                                    <p:animEffect transition="in" filter="wipe(left)">
                                      <p:cBhvr>
                                        <p:cTn id="7" dur="500"/>
                                        <p:tgtEl>
                                          <p:spTgt spid="16629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2979"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578832" y="86455"/>
            <a:ext cx="4498181" cy="762000"/>
          </a:xfrm>
          <a:noFill/>
        </p:spPr>
        <p:txBody>
          <a:bodyPr vert="horz" lIns="67865" tIns="33338" rIns="67865" bIns="33338" rtlCol="0" anchor="ctr">
            <a:normAutofit/>
          </a:bodyPr>
          <a:lstStyle/>
          <a:p>
            <a:pPr>
              <a:spcAft>
                <a:spcPts val="0"/>
              </a:spcAft>
              <a:tabLst>
                <a:tab pos="5655310" algn="r"/>
              </a:tabLst>
              <a:defRPr/>
            </a:pPr>
            <a:r>
              <a:rPr lang="zh-CN" altLang="en-US" dirty="0">
                <a:latin typeface="微软雅黑" panose="020B0503020204020204" pitchFamily="34" charset="-122"/>
                <a:ea typeface="微软雅黑" panose="020B0503020204020204" pitchFamily="34" charset="-122"/>
              </a:rPr>
              <a:t>圈复杂度计算示例</a:t>
            </a:r>
            <a:endParaRPr lang="en-US" altLang="zh-CN" dirty="0">
              <a:latin typeface="微软雅黑" panose="020B0503020204020204" pitchFamily="34" charset="-122"/>
              <a:ea typeface="微软雅黑" panose="020B0503020204020204" pitchFamily="34" charset="-122"/>
            </a:endParaRPr>
          </a:p>
        </p:txBody>
      </p:sp>
      <p:sp>
        <p:nvSpPr>
          <p:cNvPr id="32771" name="Rectangle 3"/>
          <p:cNvSpPr>
            <a:spLocks noChangeArrowheads="1"/>
          </p:cNvSpPr>
          <p:nvPr/>
        </p:nvSpPr>
        <p:spPr bwMode="auto">
          <a:xfrm>
            <a:off x="6115522" y="3538097"/>
            <a:ext cx="1121410" cy="434975"/>
          </a:xfrm>
          <a:prstGeom prst="rect">
            <a:avLst/>
          </a:prstGeom>
          <a:noFill/>
          <a:ln w="12700">
            <a:noFill/>
            <a:miter lim="800000"/>
          </a:ln>
        </p:spPr>
        <p:txBody>
          <a:bodyPr wrap="none" lIns="67865" tIns="33338" rIns="67865" bIns="33338">
            <a:spAutoFit/>
          </a:bodyPr>
          <a:lstStyle/>
          <a:p>
            <a:pPr eaLnBrk="0" hangingPunct="0">
              <a:spcAft>
                <a:spcPts val="0"/>
              </a:spcAft>
            </a:pPr>
            <a:r>
              <a:rPr lang="en-US" altLang="zh-CN" sz="2400" b="1" dirty="0">
                <a:solidFill>
                  <a:srgbClr val="CF0E30"/>
                </a:solidFill>
                <a:latin typeface="Times" pitchFamily="18" charset="0"/>
              </a:rPr>
              <a:t>V(G)=4</a:t>
            </a:r>
            <a:endParaRPr lang="en-US" altLang="zh-CN" sz="2400" b="1" dirty="0">
              <a:solidFill>
                <a:srgbClr val="CF0E30"/>
              </a:solidFill>
              <a:latin typeface="Times" pitchFamily="18" charset="0"/>
            </a:endParaRPr>
          </a:p>
        </p:txBody>
      </p:sp>
      <p:grpSp>
        <p:nvGrpSpPr>
          <p:cNvPr id="32772" name="Group 4"/>
          <p:cNvGrpSpPr/>
          <p:nvPr/>
        </p:nvGrpSpPr>
        <p:grpSpPr bwMode="auto">
          <a:xfrm>
            <a:off x="2827922" y="1126094"/>
            <a:ext cx="3362402" cy="3239690"/>
            <a:chOff x="704" y="959"/>
            <a:chExt cx="3686" cy="2855"/>
          </a:xfrm>
        </p:grpSpPr>
        <p:sp>
          <p:nvSpPr>
            <p:cNvPr id="32775" name="Oval 5"/>
            <p:cNvSpPr>
              <a:spLocks noChangeArrowheads="1"/>
            </p:cNvSpPr>
            <p:nvPr/>
          </p:nvSpPr>
          <p:spPr bwMode="auto">
            <a:xfrm>
              <a:off x="2774" y="959"/>
              <a:ext cx="227" cy="227"/>
            </a:xfrm>
            <a:prstGeom prst="ellipse">
              <a:avLst/>
            </a:prstGeom>
            <a:solidFill>
              <a:srgbClr val="FAFD00"/>
            </a:solidFill>
            <a:ln w="12700">
              <a:solidFill>
                <a:schemeClr val="tx1"/>
              </a:solidFill>
              <a:round/>
            </a:ln>
          </p:spPr>
          <p:txBody>
            <a:bodyPr wrap="none" lIns="67865" tIns="33338" rIns="67865" bIns="33338" anchor="ctr"/>
            <a:lstStyle/>
            <a:p>
              <a:pPr algn="ctr" eaLnBrk="0" hangingPunct="0"/>
              <a:r>
                <a:rPr lang="zh-CN" altLang="en-US" sz="1200" b="1">
                  <a:latin typeface="Times" pitchFamily="18" charset="0"/>
                </a:rPr>
                <a:t>1</a:t>
              </a:r>
              <a:endParaRPr lang="zh-CN" altLang="en-US" sz="1200" b="1">
                <a:latin typeface="Times" pitchFamily="18" charset="0"/>
              </a:endParaRPr>
            </a:p>
          </p:txBody>
        </p:sp>
        <p:sp>
          <p:nvSpPr>
            <p:cNvPr id="32776" name="Oval 6"/>
            <p:cNvSpPr>
              <a:spLocks noChangeArrowheads="1"/>
            </p:cNvSpPr>
            <p:nvPr/>
          </p:nvSpPr>
          <p:spPr bwMode="auto">
            <a:xfrm>
              <a:off x="2774" y="1544"/>
              <a:ext cx="227" cy="227"/>
            </a:xfrm>
            <a:prstGeom prst="ellipse">
              <a:avLst/>
            </a:prstGeom>
            <a:solidFill>
              <a:srgbClr val="FAFD00"/>
            </a:solidFill>
            <a:ln w="12700">
              <a:solidFill>
                <a:schemeClr val="tx1"/>
              </a:solidFill>
              <a:round/>
            </a:ln>
          </p:spPr>
          <p:txBody>
            <a:bodyPr wrap="none" lIns="67865" tIns="33338" rIns="67865" bIns="33338" anchor="ctr"/>
            <a:lstStyle/>
            <a:p>
              <a:pPr algn="ctr" eaLnBrk="0" hangingPunct="0"/>
              <a:r>
                <a:rPr lang="zh-CN" altLang="en-US" sz="1200" b="1">
                  <a:latin typeface="Times" pitchFamily="18" charset="0"/>
                </a:rPr>
                <a:t>2,3</a:t>
              </a:r>
              <a:endParaRPr lang="zh-CN" altLang="en-US" sz="1200" b="1">
                <a:latin typeface="Times" pitchFamily="18" charset="0"/>
              </a:endParaRPr>
            </a:p>
          </p:txBody>
        </p:sp>
        <p:grpSp>
          <p:nvGrpSpPr>
            <p:cNvPr id="32777" name="Group 7"/>
            <p:cNvGrpSpPr/>
            <p:nvPr/>
          </p:nvGrpSpPr>
          <p:grpSpPr bwMode="auto">
            <a:xfrm>
              <a:off x="704" y="1949"/>
              <a:ext cx="1318" cy="1150"/>
              <a:chOff x="704" y="1949"/>
              <a:chExt cx="1318" cy="1150"/>
            </a:xfrm>
          </p:grpSpPr>
          <p:grpSp>
            <p:nvGrpSpPr>
              <p:cNvPr id="32796" name="Group 8"/>
              <p:cNvGrpSpPr/>
              <p:nvPr/>
            </p:nvGrpSpPr>
            <p:grpSpPr bwMode="auto">
              <a:xfrm>
                <a:off x="704" y="2411"/>
                <a:ext cx="1318" cy="227"/>
                <a:chOff x="704" y="2411"/>
                <a:chExt cx="1318" cy="227"/>
              </a:xfrm>
            </p:grpSpPr>
            <p:sp>
              <p:nvSpPr>
                <p:cNvPr id="32800" name="Oval 9"/>
                <p:cNvSpPr>
                  <a:spLocks noChangeArrowheads="1"/>
                </p:cNvSpPr>
                <p:nvPr/>
              </p:nvSpPr>
              <p:spPr bwMode="auto">
                <a:xfrm>
                  <a:off x="704" y="2411"/>
                  <a:ext cx="227" cy="227"/>
                </a:xfrm>
                <a:prstGeom prst="ellipse">
                  <a:avLst/>
                </a:prstGeom>
                <a:solidFill>
                  <a:srgbClr val="FAFD00"/>
                </a:solidFill>
                <a:ln w="12700">
                  <a:solidFill>
                    <a:schemeClr val="tx1"/>
                  </a:solidFill>
                  <a:round/>
                </a:ln>
              </p:spPr>
              <p:txBody>
                <a:bodyPr wrap="none" lIns="67865" tIns="33338" rIns="67865" bIns="33338" anchor="ctr"/>
                <a:lstStyle/>
                <a:p>
                  <a:pPr algn="ctr" eaLnBrk="0" hangingPunct="0"/>
                  <a:r>
                    <a:rPr lang="zh-CN" altLang="en-US" sz="1200" b="1">
                      <a:latin typeface="Times" pitchFamily="18" charset="0"/>
                    </a:rPr>
                    <a:t>7</a:t>
                  </a:r>
                  <a:endParaRPr lang="zh-CN" altLang="en-US" sz="1200" b="1">
                    <a:latin typeface="Times" pitchFamily="18" charset="0"/>
                  </a:endParaRPr>
                </a:p>
              </p:txBody>
            </p:sp>
            <p:sp>
              <p:nvSpPr>
                <p:cNvPr id="32801" name="Oval 10"/>
                <p:cNvSpPr>
                  <a:spLocks noChangeArrowheads="1"/>
                </p:cNvSpPr>
                <p:nvPr/>
              </p:nvSpPr>
              <p:spPr bwMode="auto">
                <a:xfrm>
                  <a:off x="1795" y="2411"/>
                  <a:ext cx="227" cy="227"/>
                </a:xfrm>
                <a:prstGeom prst="ellipse">
                  <a:avLst/>
                </a:prstGeom>
                <a:solidFill>
                  <a:srgbClr val="FAFD00"/>
                </a:solidFill>
                <a:ln w="12700">
                  <a:solidFill>
                    <a:schemeClr val="tx1"/>
                  </a:solidFill>
                  <a:round/>
                </a:ln>
              </p:spPr>
              <p:txBody>
                <a:bodyPr wrap="none" lIns="67865" tIns="33338" rIns="67865" bIns="33338" anchor="ctr"/>
                <a:lstStyle/>
                <a:p>
                  <a:pPr algn="ctr" eaLnBrk="0" hangingPunct="0"/>
                  <a:r>
                    <a:rPr lang="zh-CN" altLang="en-US" sz="1200" b="1">
                      <a:latin typeface="Times" pitchFamily="18" charset="0"/>
                    </a:rPr>
                    <a:t>8</a:t>
                  </a:r>
                  <a:endParaRPr lang="zh-CN" altLang="en-US" sz="1200" b="1">
                    <a:latin typeface="Times" pitchFamily="18" charset="0"/>
                  </a:endParaRPr>
                </a:p>
              </p:txBody>
            </p:sp>
          </p:grpSp>
          <p:grpSp>
            <p:nvGrpSpPr>
              <p:cNvPr id="32797" name="Group 11"/>
              <p:cNvGrpSpPr/>
              <p:nvPr/>
            </p:nvGrpSpPr>
            <p:grpSpPr bwMode="auto">
              <a:xfrm>
                <a:off x="1250" y="1949"/>
                <a:ext cx="227" cy="1150"/>
                <a:chOff x="1250" y="1949"/>
                <a:chExt cx="227" cy="1150"/>
              </a:xfrm>
            </p:grpSpPr>
            <p:sp>
              <p:nvSpPr>
                <p:cNvPr id="32798" name="Oval 12"/>
                <p:cNvSpPr>
                  <a:spLocks noChangeArrowheads="1"/>
                </p:cNvSpPr>
                <p:nvPr/>
              </p:nvSpPr>
              <p:spPr bwMode="auto">
                <a:xfrm>
                  <a:off x="1250" y="1949"/>
                  <a:ext cx="227" cy="227"/>
                </a:xfrm>
                <a:prstGeom prst="ellipse">
                  <a:avLst/>
                </a:prstGeom>
                <a:solidFill>
                  <a:srgbClr val="FAFD00"/>
                </a:solidFill>
                <a:ln w="12700">
                  <a:solidFill>
                    <a:schemeClr val="tx1"/>
                  </a:solidFill>
                  <a:round/>
                </a:ln>
              </p:spPr>
              <p:txBody>
                <a:bodyPr wrap="none" lIns="67865" tIns="33338" rIns="67865" bIns="33338" anchor="ctr"/>
                <a:lstStyle/>
                <a:p>
                  <a:pPr algn="ctr" eaLnBrk="0" hangingPunct="0"/>
                  <a:r>
                    <a:rPr lang="zh-CN" altLang="en-US" sz="1200" b="1">
                      <a:latin typeface="Times" pitchFamily="18" charset="0"/>
                    </a:rPr>
                    <a:t>6</a:t>
                  </a:r>
                  <a:endParaRPr lang="zh-CN" altLang="en-US" sz="1200" b="1">
                    <a:latin typeface="Times" pitchFamily="18" charset="0"/>
                  </a:endParaRPr>
                </a:p>
              </p:txBody>
            </p:sp>
            <p:sp>
              <p:nvSpPr>
                <p:cNvPr id="32799" name="Oval 13"/>
                <p:cNvSpPr>
                  <a:spLocks noChangeArrowheads="1"/>
                </p:cNvSpPr>
                <p:nvPr/>
              </p:nvSpPr>
              <p:spPr bwMode="auto">
                <a:xfrm>
                  <a:off x="1250" y="2872"/>
                  <a:ext cx="227" cy="227"/>
                </a:xfrm>
                <a:prstGeom prst="ellipse">
                  <a:avLst/>
                </a:prstGeom>
                <a:solidFill>
                  <a:srgbClr val="FAFD00"/>
                </a:solidFill>
                <a:ln w="12700">
                  <a:solidFill>
                    <a:schemeClr val="tx1"/>
                  </a:solidFill>
                  <a:round/>
                </a:ln>
              </p:spPr>
              <p:txBody>
                <a:bodyPr wrap="none" lIns="67865" tIns="33338" rIns="67865" bIns="33338" anchor="ctr"/>
                <a:lstStyle/>
                <a:p>
                  <a:pPr algn="ctr" eaLnBrk="0" hangingPunct="0"/>
                  <a:r>
                    <a:rPr lang="zh-CN" altLang="en-US" sz="1200" b="1">
                      <a:latin typeface="Times" pitchFamily="18" charset="0"/>
                    </a:rPr>
                    <a:t>9</a:t>
                  </a:r>
                  <a:endParaRPr lang="zh-CN" altLang="en-US" sz="1200" b="1">
                    <a:latin typeface="Times" pitchFamily="18" charset="0"/>
                  </a:endParaRPr>
                </a:p>
              </p:txBody>
            </p:sp>
          </p:grpSp>
        </p:grpSp>
        <p:sp>
          <p:nvSpPr>
            <p:cNvPr id="32778" name="Oval 14"/>
            <p:cNvSpPr>
              <a:spLocks noChangeArrowheads="1"/>
            </p:cNvSpPr>
            <p:nvPr/>
          </p:nvSpPr>
          <p:spPr bwMode="auto">
            <a:xfrm>
              <a:off x="4081" y="1949"/>
              <a:ext cx="227" cy="227"/>
            </a:xfrm>
            <a:prstGeom prst="ellipse">
              <a:avLst/>
            </a:prstGeom>
            <a:solidFill>
              <a:srgbClr val="FAFD00"/>
            </a:solidFill>
            <a:ln w="12700">
              <a:solidFill>
                <a:schemeClr val="tx1"/>
              </a:solidFill>
              <a:round/>
            </a:ln>
          </p:spPr>
          <p:txBody>
            <a:bodyPr wrap="none" lIns="67865" tIns="33338" rIns="67865" bIns="33338" anchor="ctr"/>
            <a:lstStyle/>
            <a:p>
              <a:pPr algn="ctr" eaLnBrk="0" hangingPunct="0"/>
              <a:r>
                <a:rPr lang="zh-CN" altLang="en-US" sz="1200" b="1">
                  <a:latin typeface="Times" pitchFamily="18" charset="0"/>
                </a:rPr>
                <a:t>4,5</a:t>
              </a:r>
              <a:endParaRPr lang="zh-CN" altLang="en-US" sz="1200" b="1">
                <a:latin typeface="Times" pitchFamily="18" charset="0"/>
              </a:endParaRPr>
            </a:p>
          </p:txBody>
        </p:sp>
        <p:sp>
          <p:nvSpPr>
            <p:cNvPr id="32779" name="Oval 15"/>
            <p:cNvSpPr>
              <a:spLocks noChangeArrowheads="1"/>
            </p:cNvSpPr>
            <p:nvPr/>
          </p:nvSpPr>
          <p:spPr bwMode="auto">
            <a:xfrm>
              <a:off x="2774" y="3013"/>
              <a:ext cx="227" cy="227"/>
            </a:xfrm>
            <a:prstGeom prst="ellipse">
              <a:avLst/>
            </a:prstGeom>
            <a:solidFill>
              <a:srgbClr val="FAFD00"/>
            </a:solidFill>
            <a:ln w="12700">
              <a:solidFill>
                <a:schemeClr val="tx1"/>
              </a:solidFill>
              <a:round/>
            </a:ln>
          </p:spPr>
          <p:txBody>
            <a:bodyPr wrap="none" lIns="67865" tIns="33338" rIns="67865" bIns="33338" anchor="ctr"/>
            <a:lstStyle/>
            <a:p>
              <a:pPr algn="ctr" eaLnBrk="0" hangingPunct="0"/>
              <a:r>
                <a:rPr lang="zh-CN" altLang="en-US" sz="1200" b="1">
                  <a:latin typeface="Times" pitchFamily="18" charset="0"/>
                </a:rPr>
                <a:t>10</a:t>
              </a:r>
              <a:endParaRPr lang="zh-CN" altLang="en-US" sz="1200" b="1">
                <a:latin typeface="Times" pitchFamily="18" charset="0"/>
              </a:endParaRPr>
            </a:p>
          </p:txBody>
        </p:sp>
        <p:sp>
          <p:nvSpPr>
            <p:cNvPr id="32780" name="Oval 16"/>
            <p:cNvSpPr>
              <a:spLocks noChangeArrowheads="1"/>
            </p:cNvSpPr>
            <p:nvPr/>
          </p:nvSpPr>
          <p:spPr bwMode="auto">
            <a:xfrm>
              <a:off x="2774" y="3587"/>
              <a:ext cx="227" cy="227"/>
            </a:xfrm>
            <a:prstGeom prst="ellipse">
              <a:avLst/>
            </a:prstGeom>
            <a:solidFill>
              <a:srgbClr val="FAFD00"/>
            </a:solidFill>
            <a:ln w="12700">
              <a:solidFill>
                <a:schemeClr val="tx1"/>
              </a:solidFill>
              <a:round/>
            </a:ln>
          </p:spPr>
          <p:txBody>
            <a:bodyPr wrap="none" lIns="67865" tIns="33338" rIns="67865" bIns="33338" anchor="ctr"/>
            <a:lstStyle/>
            <a:p>
              <a:pPr algn="ctr" eaLnBrk="0" hangingPunct="0"/>
              <a:r>
                <a:rPr lang="zh-CN" altLang="en-US" sz="1200" b="1">
                  <a:latin typeface="Times" pitchFamily="18" charset="0"/>
                </a:rPr>
                <a:t>11</a:t>
              </a:r>
              <a:endParaRPr lang="zh-CN" altLang="en-US" sz="1200" b="1">
                <a:latin typeface="Times" pitchFamily="18" charset="0"/>
              </a:endParaRPr>
            </a:p>
          </p:txBody>
        </p:sp>
        <p:sp>
          <p:nvSpPr>
            <p:cNvPr id="32781" name="Rectangle 17"/>
            <p:cNvSpPr>
              <a:spLocks noChangeArrowheads="1"/>
            </p:cNvSpPr>
            <p:nvPr/>
          </p:nvSpPr>
          <p:spPr bwMode="auto">
            <a:xfrm>
              <a:off x="3406" y="1366"/>
              <a:ext cx="984" cy="242"/>
            </a:xfrm>
            <a:prstGeom prst="rect">
              <a:avLst/>
            </a:prstGeom>
            <a:noFill/>
            <a:ln w="12700">
              <a:noFill/>
              <a:miter lim="800000"/>
            </a:ln>
          </p:spPr>
          <p:txBody>
            <a:bodyPr wrap="none" lIns="67865" tIns="33338" rIns="67865" bIns="33338">
              <a:spAutoFit/>
            </a:bodyPr>
            <a:lstStyle/>
            <a:p>
              <a:pPr eaLnBrk="0" hangingPunct="0"/>
              <a:r>
                <a:rPr lang="en-US" altLang="zh-CN" sz="1350">
                  <a:solidFill>
                    <a:srgbClr val="13BBBF"/>
                  </a:solidFill>
                  <a:latin typeface="Verdana" panose="020B0604030504040204" pitchFamily="34" charset="0"/>
                </a:rPr>
                <a:t>Region 1</a:t>
              </a:r>
              <a:endParaRPr lang="en-US" altLang="zh-CN" sz="1350">
                <a:solidFill>
                  <a:srgbClr val="13BBBF"/>
                </a:solidFill>
                <a:latin typeface="Verdana" panose="020B0604030504040204" pitchFamily="34" charset="0"/>
              </a:endParaRPr>
            </a:p>
          </p:txBody>
        </p:sp>
        <p:sp>
          <p:nvSpPr>
            <p:cNvPr id="32782" name="Rectangle 18"/>
            <p:cNvSpPr>
              <a:spLocks noChangeArrowheads="1"/>
            </p:cNvSpPr>
            <p:nvPr/>
          </p:nvSpPr>
          <p:spPr bwMode="auto">
            <a:xfrm>
              <a:off x="2296" y="2204"/>
              <a:ext cx="984" cy="242"/>
            </a:xfrm>
            <a:prstGeom prst="rect">
              <a:avLst/>
            </a:prstGeom>
            <a:noFill/>
            <a:ln w="12700">
              <a:noFill/>
              <a:miter lim="800000"/>
            </a:ln>
          </p:spPr>
          <p:txBody>
            <a:bodyPr wrap="none" lIns="67865" tIns="33338" rIns="67865" bIns="33338">
              <a:spAutoFit/>
            </a:bodyPr>
            <a:lstStyle/>
            <a:p>
              <a:pPr eaLnBrk="0" hangingPunct="0"/>
              <a:r>
                <a:rPr lang="en-US" altLang="zh-CN" sz="1350">
                  <a:solidFill>
                    <a:srgbClr val="13BBBF"/>
                  </a:solidFill>
                  <a:latin typeface="Verdana" panose="020B0604030504040204" pitchFamily="34" charset="0"/>
                </a:rPr>
                <a:t>Region 2</a:t>
              </a:r>
              <a:endParaRPr lang="en-US" altLang="zh-CN" sz="1350">
                <a:solidFill>
                  <a:srgbClr val="13BBBF"/>
                </a:solidFill>
                <a:latin typeface="Verdana" panose="020B0604030504040204" pitchFamily="34" charset="0"/>
              </a:endParaRPr>
            </a:p>
          </p:txBody>
        </p:sp>
        <p:sp>
          <p:nvSpPr>
            <p:cNvPr id="32783" name="Rectangle 19"/>
            <p:cNvSpPr>
              <a:spLocks noChangeArrowheads="1"/>
            </p:cNvSpPr>
            <p:nvPr/>
          </p:nvSpPr>
          <p:spPr bwMode="auto">
            <a:xfrm>
              <a:off x="951" y="2400"/>
              <a:ext cx="883" cy="202"/>
            </a:xfrm>
            <a:prstGeom prst="rect">
              <a:avLst/>
            </a:prstGeom>
            <a:noFill/>
            <a:ln w="12700">
              <a:noFill/>
              <a:miter lim="800000"/>
            </a:ln>
          </p:spPr>
          <p:txBody>
            <a:bodyPr wrap="none" lIns="67865" tIns="33338" rIns="67865" bIns="33338">
              <a:spAutoFit/>
            </a:bodyPr>
            <a:lstStyle/>
            <a:p>
              <a:pPr eaLnBrk="0" hangingPunct="0"/>
              <a:r>
                <a:rPr lang="en-US" altLang="zh-CN" sz="1050" b="1">
                  <a:solidFill>
                    <a:srgbClr val="13BBBF"/>
                  </a:solidFill>
                  <a:latin typeface="Verdana" panose="020B0604030504040204" pitchFamily="34" charset="0"/>
                </a:rPr>
                <a:t>Region 3</a:t>
              </a:r>
              <a:endParaRPr lang="en-US" altLang="zh-CN" sz="1050" b="1">
                <a:solidFill>
                  <a:srgbClr val="13BBBF"/>
                </a:solidFill>
                <a:latin typeface="Verdana" panose="020B0604030504040204" pitchFamily="34" charset="0"/>
              </a:endParaRPr>
            </a:p>
          </p:txBody>
        </p:sp>
        <p:sp>
          <p:nvSpPr>
            <p:cNvPr id="32784" name="Rectangle 20"/>
            <p:cNvSpPr>
              <a:spLocks noChangeArrowheads="1"/>
            </p:cNvSpPr>
            <p:nvPr/>
          </p:nvSpPr>
          <p:spPr bwMode="auto">
            <a:xfrm>
              <a:off x="3341" y="3277"/>
              <a:ext cx="150" cy="303"/>
            </a:xfrm>
            <a:prstGeom prst="rect">
              <a:avLst/>
            </a:prstGeom>
            <a:noFill/>
            <a:ln w="12700">
              <a:noFill/>
              <a:miter lim="800000"/>
            </a:ln>
          </p:spPr>
          <p:txBody>
            <a:bodyPr wrap="none" lIns="67865" tIns="33338" rIns="67865" bIns="33338">
              <a:spAutoFit/>
            </a:bodyPr>
            <a:lstStyle/>
            <a:p>
              <a:pPr eaLnBrk="0" hangingPunct="0"/>
              <a:endParaRPr lang="en-US" altLang="zh-CN">
                <a:latin typeface="Times" pitchFamily="18" charset="0"/>
              </a:endParaRPr>
            </a:p>
          </p:txBody>
        </p:sp>
        <p:cxnSp>
          <p:nvCxnSpPr>
            <p:cNvPr id="32785" name="AutoShape 21"/>
            <p:cNvCxnSpPr>
              <a:cxnSpLocks noChangeShapeType="1"/>
              <a:stCxn id="32779" idx="6"/>
              <a:endCxn id="32775" idx="6"/>
            </p:cNvCxnSpPr>
            <p:nvPr/>
          </p:nvCxnSpPr>
          <p:spPr bwMode="auto">
            <a:xfrm flipV="1">
              <a:off x="3001" y="1073"/>
              <a:ext cx="1" cy="2054"/>
            </a:xfrm>
            <a:prstGeom prst="curvedConnector3">
              <a:avLst>
                <a:gd name="adj1" fmla="val 192400065"/>
              </a:avLst>
            </a:prstGeom>
            <a:noFill/>
            <a:ln w="12700">
              <a:solidFill>
                <a:schemeClr val="tx1"/>
              </a:solidFill>
              <a:round/>
              <a:tailEnd type="triangle" w="med" len="med"/>
            </a:ln>
          </p:spPr>
        </p:cxnSp>
        <p:cxnSp>
          <p:nvCxnSpPr>
            <p:cNvPr id="32786" name="AutoShape 22"/>
            <p:cNvCxnSpPr>
              <a:cxnSpLocks noChangeShapeType="1"/>
              <a:stCxn id="32775" idx="2"/>
              <a:endCxn id="32780" idx="2"/>
            </p:cNvCxnSpPr>
            <p:nvPr/>
          </p:nvCxnSpPr>
          <p:spPr bwMode="auto">
            <a:xfrm rot="10800000" flipH="1" flipV="1">
              <a:off x="2774" y="1073"/>
              <a:ext cx="1" cy="2628"/>
            </a:xfrm>
            <a:prstGeom prst="curvedConnector3">
              <a:avLst>
                <a:gd name="adj1" fmla="val -253300032"/>
              </a:avLst>
            </a:prstGeom>
            <a:noFill/>
            <a:ln w="12700">
              <a:solidFill>
                <a:schemeClr val="tx1"/>
              </a:solidFill>
              <a:round/>
              <a:tailEnd type="triangle" w="med" len="med"/>
            </a:ln>
          </p:spPr>
        </p:cxnSp>
        <p:cxnSp>
          <p:nvCxnSpPr>
            <p:cNvPr id="32787" name="AutoShape 23"/>
            <p:cNvCxnSpPr>
              <a:cxnSpLocks noChangeShapeType="1"/>
              <a:stCxn id="32776" idx="6"/>
              <a:endCxn id="32778" idx="1"/>
            </p:cNvCxnSpPr>
            <p:nvPr/>
          </p:nvCxnSpPr>
          <p:spPr bwMode="auto">
            <a:xfrm>
              <a:off x="3001" y="1658"/>
              <a:ext cx="1113" cy="324"/>
            </a:xfrm>
            <a:prstGeom prst="straightConnector1">
              <a:avLst/>
            </a:prstGeom>
            <a:noFill/>
            <a:ln w="12700">
              <a:solidFill>
                <a:schemeClr val="tx1"/>
              </a:solidFill>
              <a:round/>
              <a:tailEnd type="triangle" w="med" len="med"/>
            </a:ln>
          </p:spPr>
        </p:cxnSp>
        <p:cxnSp>
          <p:nvCxnSpPr>
            <p:cNvPr id="32788" name="AutoShape 24"/>
            <p:cNvCxnSpPr>
              <a:cxnSpLocks noChangeShapeType="1"/>
              <a:stCxn id="32775" idx="4"/>
              <a:endCxn id="32776" idx="0"/>
            </p:cNvCxnSpPr>
            <p:nvPr/>
          </p:nvCxnSpPr>
          <p:spPr bwMode="auto">
            <a:xfrm>
              <a:off x="2888" y="1186"/>
              <a:ext cx="0" cy="358"/>
            </a:xfrm>
            <a:prstGeom prst="straightConnector1">
              <a:avLst/>
            </a:prstGeom>
            <a:noFill/>
            <a:ln w="12700">
              <a:solidFill>
                <a:schemeClr val="tx1"/>
              </a:solidFill>
              <a:round/>
              <a:tailEnd type="triangle" w="med" len="med"/>
            </a:ln>
          </p:spPr>
        </p:cxnSp>
        <p:cxnSp>
          <p:nvCxnSpPr>
            <p:cNvPr id="32789" name="AutoShape 25"/>
            <p:cNvCxnSpPr>
              <a:cxnSpLocks noChangeShapeType="1"/>
              <a:stCxn id="32776" idx="2"/>
              <a:endCxn id="32798" idx="7"/>
            </p:cNvCxnSpPr>
            <p:nvPr/>
          </p:nvCxnSpPr>
          <p:spPr bwMode="auto">
            <a:xfrm flipH="1">
              <a:off x="1444" y="1658"/>
              <a:ext cx="1330" cy="324"/>
            </a:xfrm>
            <a:prstGeom prst="straightConnector1">
              <a:avLst/>
            </a:prstGeom>
            <a:noFill/>
            <a:ln w="12700">
              <a:solidFill>
                <a:schemeClr val="tx1"/>
              </a:solidFill>
              <a:round/>
              <a:tailEnd type="triangle" w="med" len="med"/>
            </a:ln>
          </p:spPr>
        </p:cxnSp>
        <p:cxnSp>
          <p:nvCxnSpPr>
            <p:cNvPr id="32790" name="AutoShape 26"/>
            <p:cNvCxnSpPr>
              <a:cxnSpLocks noChangeShapeType="1"/>
              <a:stCxn id="32798" idx="5"/>
              <a:endCxn id="32801" idx="1"/>
            </p:cNvCxnSpPr>
            <p:nvPr/>
          </p:nvCxnSpPr>
          <p:spPr bwMode="auto">
            <a:xfrm>
              <a:off x="1444" y="2143"/>
              <a:ext cx="384" cy="301"/>
            </a:xfrm>
            <a:prstGeom prst="straightConnector1">
              <a:avLst/>
            </a:prstGeom>
            <a:noFill/>
            <a:ln w="12700">
              <a:solidFill>
                <a:schemeClr val="tx1"/>
              </a:solidFill>
              <a:round/>
              <a:tailEnd type="triangle" w="med" len="med"/>
            </a:ln>
          </p:spPr>
        </p:cxnSp>
        <p:cxnSp>
          <p:nvCxnSpPr>
            <p:cNvPr id="32791" name="AutoShape 27"/>
            <p:cNvCxnSpPr>
              <a:cxnSpLocks noChangeShapeType="1"/>
              <a:stCxn id="32798" idx="3"/>
              <a:endCxn id="32800" idx="7"/>
            </p:cNvCxnSpPr>
            <p:nvPr/>
          </p:nvCxnSpPr>
          <p:spPr bwMode="auto">
            <a:xfrm flipH="1">
              <a:off x="898" y="2143"/>
              <a:ext cx="385" cy="301"/>
            </a:xfrm>
            <a:prstGeom prst="straightConnector1">
              <a:avLst/>
            </a:prstGeom>
            <a:noFill/>
            <a:ln w="12700">
              <a:solidFill>
                <a:schemeClr val="tx1"/>
              </a:solidFill>
              <a:round/>
              <a:tailEnd type="triangle" w="med" len="med"/>
            </a:ln>
          </p:spPr>
        </p:cxnSp>
        <p:cxnSp>
          <p:nvCxnSpPr>
            <p:cNvPr id="32792" name="AutoShape 28"/>
            <p:cNvCxnSpPr>
              <a:cxnSpLocks noChangeShapeType="1"/>
              <a:stCxn id="32800" idx="5"/>
              <a:endCxn id="32799" idx="1"/>
            </p:cNvCxnSpPr>
            <p:nvPr/>
          </p:nvCxnSpPr>
          <p:spPr bwMode="auto">
            <a:xfrm>
              <a:off x="898" y="2605"/>
              <a:ext cx="385" cy="300"/>
            </a:xfrm>
            <a:prstGeom prst="straightConnector1">
              <a:avLst/>
            </a:prstGeom>
            <a:noFill/>
            <a:ln w="12700">
              <a:solidFill>
                <a:schemeClr val="tx1"/>
              </a:solidFill>
              <a:round/>
              <a:tailEnd type="triangle" w="med" len="med"/>
            </a:ln>
          </p:spPr>
        </p:cxnSp>
        <p:cxnSp>
          <p:nvCxnSpPr>
            <p:cNvPr id="32793" name="AutoShape 29"/>
            <p:cNvCxnSpPr>
              <a:cxnSpLocks noChangeShapeType="1"/>
              <a:stCxn id="32801" idx="3"/>
              <a:endCxn id="32799" idx="7"/>
            </p:cNvCxnSpPr>
            <p:nvPr/>
          </p:nvCxnSpPr>
          <p:spPr bwMode="auto">
            <a:xfrm flipH="1">
              <a:off x="1444" y="2605"/>
              <a:ext cx="384" cy="300"/>
            </a:xfrm>
            <a:prstGeom prst="straightConnector1">
              <a:avLst/>
            </a:prstGeom>
            <a:noFill/>
            <a:ln w="12700">
              <a:solidFill>
                <a:schemeClr val="tx1"/>
              </a:solidFill>
              <a:round/>
              <a:tailEnd type="triangle" w="med" len="med"/>
            </a:ln>
          </p:spPr>
        </p:cxnSp>
        <p:cxnSp>
          <p:nvCxnSpPr>
            <p:cNvPr id="32794" name="AutoShape 30"/>
            <p:cNvCxnSpPr>
              <a:cxnSpLocks noChangeShapeType="1"/>
              <a:stCxn id="32799" idx="6"/>
              <a:endCxn id="32779" idx="2"/>
            </p:cNvCxnSpPr>
            <p:nvPr/>
          </p:nvCxnSpPr>
          <p:spPr bwMode="auto">
            <a:xfrm>
              <a:off x="1477" y="2986"/>
              <a:ext cx="1297" cy="141"/>
            </a:xfrm>
            <a:prstGeom prst="straightConnector1">
              <a:avLst/>
            </a:prstGeom>
            <a:noFill/>
            <a:ln w="12700">
              <a:solidFill>
                <a:schemeClr val="tx1"/>
              </a:solidFill>
              <a:round/>
              <a:tailEnd type="triangle" w="med" len="med"/>
            </a:ln>
          </p:spPr>
        </p:cxnSp>
        <p:cxnSp>
          <p:nvCxnSpPr>
            <p:cNvPr id="32795" name="AutoShape 31"/>
            <p:cNvCxnSpPr>
              <a:cxnSpLocks noChangeShapeType="1"/>
              <a:stCxn id="32778" idx="3"/>
              <a:endCxn id="32779" idx="7"/>
            </p:cNvCxnSpPr>
            <p:nvPr/>
          </p:nvCxnSpPr>
          <p:spPr bwMode="auto">
            <a:xfrm flipH="1">
              <a:off x="2968" y="2143"/>
              <a:ext cx="1146" cy="903"/>
            </a:xfrm>
            <a:prstGeom prst="straightConnector1">
              <a:avLst/>
            </a:prstGeom>
            <a:noFill/>
            <a:ln w="12700">
              <a:solidFill>
                <a:schemeClr val="tx1"/>
              </a:solidFill>
              <a:round/>
              <a:tailEnd type="triangle" w="med" len="med"/>
            </a:ln>
          </p:spPr>
        </p:cxnSp>
      </p:grpSp>
      <p:sp>
        <p:nvSpPr>
          <p:cNvPr id="32773" name="Rectangle 32"/>
          <p:cNvSpPr>
            <a:spLocks noChangeArrowheads="1"/>
          </p:cNvSpPr>
          <p:nvPr/>
        </p:nvSpPr>
        <p:spPr bwMode="auto">
          <a:xfrm>
            <a:off x="2504073" y="1801177"/>
            <a:ext cx="935990" cy="299085"/>
          </a:xfrm>
          <a:prstGeom prst="rect">
            <a:avLst/>
          </a:prstGeom>
          <a:noFill/>
          <a:ln w="9525">
            <a:noFill/>
            <a:miter lim="800000"/>
          </a:ln>
        </p:spPr>
        <p:txBody>
          <a:bodyPr wrap="none">
            <a:spAutoFit/>
          </a:bodyPr>
          <a:lstStyle/>
          <a:p>
            <a:pPr eaLnBrk="0" hangingPunct="0">
              <a:spcAft>
                <a:spcPts val="0"/>
              </a:spcAft>
            </a:pPr>
            <a:r>
              <a:rPr lang="en-US" altLang="zh-CN" sz="1350">
                <a:solidFill>
                  <a:srgbClr val="13BBBF"/>
                </a:solidFill>
                <a:latin typeface="Verdana" panose="020B0604030504040204" pitchFamily="34" charset="0"/>
              </a:rPr>
              <a:t>Region 4</a:t>
            </a:r>
            <a:endParaRPr lang="zh-CN" altLang="en-US" sz="1350">
              <a:solidFill>
                <a:srgbClr val="13BBBF"/>
              </a:solidFill>
              <a:latin typeface="Verdana" panose="020B0604030504040204" pitchFamily="34" charset="0"/>
            </a:endParaRPr>
          </a:p>
        </p:txBody>
      </p:sp>
      <p:sp>
        <p:nvSpPr>
          <p:cNvPr id="3" name="文本框 2"/>
          <p:cNvSpPr txBox="1"/>
          <p:nvPr/>
        </p:nvSpPr>
        <p:spPr>
          <a:xfrm>
            <a:off x="5623233" y="3995533"/>
            <a:ext cx="3460559" cy="645160"/>
          </a:xfrm>
          <a:prstGeom prst="rect">
            <a:avLst/>
          </a:prstGeom>
          <a:noFill/>
        </p:spPr>
        <p:txBody>
          <a:bodyPr wrap="square">
            <a:spAutoFit/>
          </a:bodyPr>
          <a:lstStyle/>
          <a:p>
            <a:pPr marL="557530" lvl="1" indent="-214630">
              <a:lnSpc>
                <a:spcPct val="150000"/>
              </a:lnSpc>
              <a:spcBef>
                <a:spcPts val="525"/>
              </a:spcBef>
              <a:spcAft>
                <a:spcPts val="0"/>
              </a:spcAft>
              <a:buClr>
                <a:srgbClr val="FF00FF"/>
              </a:buClr>
              <a:buSzPct val="120000"/>
              <a:buFont typeface="Zapf Dingbats" charset="2"/>
              <a:buChar char="è"/>
              <a:tabLst>
                <a:tab pos="1243965" algn="l"/>
                <a:tab pos="1967865" algn="l"/>
                <a:tab pos="2400300" algn="l"/>
              </a:tabLst>
            </a:pPr>
            <a:r>
              <a:rPr lang="en-US" altLang="zh-CN" sz="2400" dirty="0">
                <a:latin typeface="微软雅黑" panose="020B0503020204020204" pitchFamily="34" charset="-122"/>
                <a:ea typeface="微软雅黑" panose="020B0503020204020204" pitchFamily="34" charset="-122"/>
              </a:rPr>
              <a:t>11</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- 9 + 2</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4</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554160" y="274376"/>
            <a:ext cx="5428060" cy="342900"/>
          </a:xfrm>
        </p:spPr>
        <p:txBody>
          <a:bodyPr>
            <a:noAutofit/>
          </a:bodyPr>
          <a:lstStyle/>
          <a:p>
            <a:pPr>
              <a:spcAft>
                <a:spcPts val="0"/>
              </a:spcAft>
              <a:defRPr/>
            </a:pPr>
            <a:r>
              <a:rPr lang="zh-CN" altLang="en-US" dirty="0">
                <a:latin typeface="微软雅黑" panose="020B0503020204020204" pitchFamily="34" charset="-122"/>
                <a:ea typeface="微软雅黑" panose="020B0503020204020204" pitchFamily="34" charset="-122"/>
              </a:rPr>
              <a:t>确定独立路径集合</a:t>
            </a:r>
            <a:endParaRPr lang="zh-CN" altLang="en-US" dirty="0">
              <a:latin typeface="微软雅黑" panose="020B0503020204020204" pitchFamily="34" charset="-122"/>
              <a:ea typeface="微软雅黑" panose="020B0503020204020204" pitchFamily="34" charset="-122"/>
            </a:endParaRPr>
          </a:p>
        </p:txBody>
      </p:sp>
      <p:sp>
        <p:nvSpPr>
          <p:cNvPr id="33795" name="Rectangle 3"/>
          <p:cNvSpPr>
            <a:spLocks noChangeArrowheads="1"/>
          </p:cNvSpPr>
          <p:nvPr/>
        </p:nvSpPr>
        <p:spPr bwMode="auto">
          <a:xfrm>
            <a:off x="753883" y="1220652"/>
            <a:ext cx="7093332" cy="2584450"/>
          </a:xfrm>
          <a:prstGeom prst="rect">
            <a:avLst/>
          </a:prstGeom>
          <a:noFill/>
          <a:ln w="9525">
            <a:noFill/>
            <a:miter lim="800000"/>
          </a:ln>
        </p:spPr>
        <p:txBody>
          <a:bodyPr wrap="square">
            <a:spAutoFit/>
          </a:bodyPr>
          <a:lstStyle/>
          <a:p>
            <a:pPr marL="266700" indent="-266700" eaLnBrk="0" hangingPunct="0">
              <a:lnSpc>
                <a:spcPct val="150000"/>
              </a:lnSpc>
              <a:spcAft>
                <a:spcPts val="0"/>
              </a:spcAft>
              <a:buClr>
                <a:srgbClr val="91AC4E"/>
              </a:buClr>
              <a:buSzPct val="80000"/>
              <a:buFont typeface="Wingdings" panose="05000000000000000000" pitchFamily="2" charset="2"/>
              <a:buChar char="p"/>
              <a:defRPr/>
            </a:pPr>
            <a:r>
              <a:rPr lang="zh-CN" altLang="en-US" b="1" dirty="0">
                <a:effectLst>
                  <a:outerShdw blurRad="38100" dist="38100" dir="2700000" algn="tl">
                    <a:srgbClr val="FFFFFF"/>
                  </a:outerShdw>
                </a:effectLst>
                <a:latin typeface="宋体" panose="02010600030101010101" pitchFamily="2" charset="-122"/>
                <a:ea typeface="宋体" panose="02010600030101010101" pitchFamily="2" charset="-122"/>
              </a:rPr>
              <a:t>独立路径</a:t>
            </a:r>
            <a:r>
              <a:rPr lang="zh-CN" altLang="en-US" dirty="0">
                <a:effectLst>
                  <a:outerShdw blurRad="38100" dist="38100" dir="2700000" algn="tl">
                    <a:srgbClr val="FFFFFF"/>
                  </a:outerShdw>
                </a:effectLst>
                <a:latin typeface="宋体" panose="02010600030101010101" pitchFamily="2" charset="-122"/>
                <a:ea typeface="宋体" panose="02010600030101010101" pitchFamily="2" charset="-122"/>
              </a:rPr>
              <a:t>：至少引入一系列新的处理语句或条件的任何路径</a:t>
            </a:r>
            <a:endParaRPr lang="en-US" altLang="zh-CN" dirty="0">
              <a:effectLst>
                <a:outerShdw blurRad="38100" dist="38100" dir="2700000" algn="tl">
                  <a:srgbClr val="FFFFFF"/>
                </a:outerShdw>
              </a:effectLst>
              <a:latin typeface="宋体" panose="02010600030101010101" pitchFamily="2" charset="-122"/>
              <a:ea typeface="宋体" panose="02010600030101010101" pitchFamily="2" charset="-122"/>
            </a:endParaRPr>
          </a:p>
          <a:p>
            <a:pPr marL="266700" indent="-266700" eaLnBrk="0" hangingPunct="0">
              <a:lnSpc>
                <a:spcPct val="150000"/>
              </a:lnSpc>
              <a:spcBef>
                <a:spcPts val="0"/>
              </a:spcBef>
              <a:spcAft>
                <a:spcPts val="0"/>
              </a:spcAft>
              <a:buClr>
                <a:srgbClr val="91AC4E"/>
              </a:buClr>
              <a:buSzPct val="80000"/>
              <a:buFont typeface="Wingdings" panose="05000000000000000000" pitchFamily="2" charset="2"/>
              <a:buChar char="p"/>
              <a:defRPr/>
            </a:pPr>
            <a:r>
              <a:rPr lang="zh-CN" altLang="en-US" b="1" dirty="0">
                <a:effectLst>
                  <a:outerShdw blurRad="38100" dist="38100" dir="2700000" algn="tl">
                    <a:srgbClr val="FFFFFF"/>
                  </a:outerShdw>
                </a:effectLst>
                <a:latin typeface="宋体" panose="02010600030101010101" pitchFamily="2" charset="-122"/>
                <a:ea typeface="宋体" panose="02010600030101010101" pitchFamily="2" charset="-122"/>
              </a:rPr>
              <a:t>基本集</a:t>
            </a:r>
            <a:r>
              <a:rPr lang="zh-CN" altLang="en-US" dirty="0">
                <a:effectLst>
                  <a:outerShdw blurRad="38100" dist="38100" dir="2700000" algn="tl">
                    <a:srgbClr val="FFFFFF"/>
                  </a:outerShdw>
                </a:effectLst>
                <a:latin typeface="宋体" panose="02010600030101010101" pitchFamily="2" charset="-122"/>
                <a:ea typeface="宋体" panose="02010600030101010101" pitchFamily="2" charset="-122"/>
              </a:rPr>
              <a:t>：由独立路径构成的集合</a:t>
            </a:r>
            <a:endParaRPr lang="en-US" altLang="zh-CN" dirty="0">
              <a:effectLst>
                <a:outerShdw blurRad="38100" dist="38100" dir="2700000" algn="tl">
                  <a:srgbClr val="FFFFFF"/>
                </a:outerShdw>
              </a:effectLst>
              <a:latin typeface="宋体" panose="02010600030101010101" pitchFamily="2" charset="-122"/>
              <a:ea typeface="宋体" panose="02010600030101010101" pitchFamily="2" charset="-122"/>
            </a:endParaRPr>
          </a:p>
          <a:p>
            <a:pPr marL="266700" indent="-266700" eaLnBrk="0" hangingPunct="0">
              <a:lnSpc>
                <a:spcPct val="150000"/>
              </a:lnSpc>
              <a:spcBef>
                <a:spcPts val="0"/>
              </a:spcBef>
              <a:spcAft>
                <a:spcPts val="0"/>
              </a:spcAft>
              <a:buClr>
                <a:srgbClr val="91AC4E"/>
              </a:buClr>
              <a:buSzPct val="80000"/>
              <a:buFont typeface="Wingdings" panose="05000000000000000000" pitchFamily="2" charset="2"/>
              <a:buChar char="p"/>
              <a:defRPr/>
            </a:pPr>
            <a:r>
              <a:rPr lang="zh-CN" altLang="en-US" dirty="0">
                <a:effectLst>
                  <a:outerShdw blurRad="38100" dist="38100" dir="2700000" algn="tl">
                    <a:srgbClr val="FFFFFF"/>
                  </a:outerShdw>
                </a:effectLst>
                <a:latin typeface="宋体" panose="02010600030101010101" pitchFamily="2" charset="-122"/>
                <a:ea typeface="宋体" panose="02010600030101010101" pitchFamily="2" charset="-122"/>
              </a:rPr>
              <a:t>由基本集导出的测试用例，保证每行代码语句至少被执行一次</a:t>
            </a:r>
            <a:endParaRPr lang="en-US" altLang="zh-CN" dirty="0">
              <a:effectLst>
                <a:outerShdw blurRad="38100" dist="38100" dir="2700000" algn="tl">
                  <a:srgbClr val="FFFFFF"/>
                </a:outerShdw>
              </a:effectLst>
              <a:latin typeface="宋体" panose="02010600030101010101" pitchFamily="2" charset="-122"/>
              <a:ea typeface="宋体" panose="02010600030101010101" pitchFamily="2" charset="-122"/>
            </a:endParaRPr>
          </a:p>
          <a:p>
            <a:pPr marL="266700" indent="-266700" eaLnBrk="0" hangingPunct="0">
              <a:lnSpc>
                <a:spcPct val="150000"/>
              </a:lnSpc>
              <a:spcBef>
                <a:spcPts val="0"/>
              </a:spcBef>
              <a:spcAft>
                <a:spcPts val="0"/>
              </a:spcAft>
              <a:buClr>
                <a:srgbClr val="91AC4E"/>
              </a:buClr>
              <a:buSzPct val="80000"/>
              <a:buFont typeface="Wingdings" panose="05000000000000000000" pitchFamily="2" charset="2"/>
              <a:buChar char="p"/>
              <a:defRPr/>
            </a:pPr>
            <a:r>
              <a:rPr lang="zh-CN" altLang="en-US" dirty="0">
                <a:effectLst>
                  <a:outerShdw blurRad="38100" dist="38100" dir="2700000" algn="tl">
                    <a:srgbClr val="FFFFFF"/>
                  </a:outerShdw>
                </a:effectLst>
                <a:latin typeface="宋体" panose="02010600030101010101" pitchFamily="2" charset="-122"/>
                <a:ea typeface="宋体" panose="02010600030101010101" pitchFamily="2" charset="-122"/>
              </a:rPr>
              <a:t>基本集合不一定唯一</a:t>
            </a:r>
            <a:endParaRPr lang="en-US" altLang="zh-CN" dirty="0">
              <a:effectLst>
                <a:outerShdw blurRad="38100" dist="38100" dir="2700000" algn="tl">
                  <a:srgbClr val="FFFFFF"/>
                </a:outerShdw>
              </a:effectLst>
              <a:latin typeface="宋体" panose="02010600030101010101" pitchFamily="2" charset="-122"/>
              <a:ea typeface="宋体" panose="02010600030101010101" pitchFamily="2" charset="-122"/>
            </a:endParaRPr>
          </a:p>
          <a:p>
            <a:pPr marL="266700" indent="-266700" eaLnBrk="0" hangingPunct="0">
              <a:lnSpc>
                <a:spcPct val="150000"/>
              </a:lnSpc>
              <a:spcBef>
                <a:spcPts val="0"/>
              </a:spcBef>
              <a:spcAft>
                <a:spcPts val="0"/>
              </a:spcAft>
              <a:buClr>
                <a:srgbClr val="91AC4E"/>
              </a:buClr>
              <a:buSzPct val="80000"/>
              <a:buFont typeface="Wingdings" panose="05000000000000000000" pitchFamily="2" charset="2"/>
              <a:buChar char="p"/>
              <a:defRPr/>
            </a:pPr>
            <a:r>
              <a:rPr lang="zh-CN" altLang="en-US" b="1" dirty="0">
                <a:effectLst>
                  <a:outerShdw blurRad="38100" dist="38100" dir="2700000" algn="tl">
                    <a:srgbClr val="FFFFFF"/>
                  </a:outerShdw>
                </a:effectLst>
                <a:latin typeface="宋体" panose="02010600030101010101" pitchFamily="2" charset="-122"/>
                <a:ea typeface="宋体" panose="02010600030101010101" pitchFamily="2" charset="-122"/>
              </a:rPr>
              <a:t>不需要活动图</a:t>
            </a:r>
            <a:r>
              <a:rPr lang="en-US" altLang="zh-CN" b="1" dirty="0">
                <a:effectLst>
                  <a:outerShdw blurRad="38100" dist="38100" dir="2700000" algn="tl">
                    <a:srgbClr val="FFFFFF"/>
                  </a:outerShdw>
                </a:effectLst>
                <a:latin typeface="宋体" panose="02010600030101010101" pitchFamily="2" charset="-122"/>
                <a:ea typeface="宋体" panose="02010600030101010101" pitchFamily="2" charset="-122"/>
              </a:rPr>
              <a:t>, </a:t>
            </a:r>
            <a:r>
              <a:rPr lang="zh-CN" altLang="en-US" b="1" dirty="0">
                <a:effectLst>
                  <a:outerShdw blurRad="38100" dist="38100" dir="2700000" algn="tl">
                    <a:srgbClr val="FFFFFF"/>
                  </a:outerShdw>
                </a:effectLst>
                <a:latin typeface="宋体" panose="02010600030101010101" pitchFamily="2" charset="-122"/>
                <a:ea typeface="宋体" panose="02010600030101010101" pitchFamily="2" charset="-122"/>
              </a:rPr>
              <a:t>但最好绘制程序流程图</a:t>
            </a:r>
            <a:endParaRPr lang="en-US" altLang="zh-CN" b="1" dirty="0">
              <a:effectLst>
                <a:outerShdw blurRad="38100" dist="38100" dir="2700000" algn="tl">
                  <a:srgbClr val="FFFFFF"/>
                </a:outerShdw>
              </a:effectLst>
              <a:latin typeface="宋体" panose="02010600030101010101" pitchFamily="2" charset="-122"/>
              <a:ea typeface="宋体" panose="02010600030101010101" pitchFamily="2" charset="-122"/>
            </a:endParaRPr>
          </a:p>
          <a:p>
            <a:pPr marL="266700" indent="-266700" eaLnBrk="0" hangingPunct="0">
              <a:lnSpc>
                <a:spcPct val="150000"/>
              </a:lnSpc>
              <a:spcBef>
                <a:spcPts val="0"/>
              </a:spcBef>
              <a:buClr>
                <a:srgbClr val="91AC4E"/>
              </a:buClr>
              <a:buSzPct val="80000"/>
              <a:buFont typeface="Wingdings" panose="05000000000000000000" pitchFamily="2" charset="2"/>
              <a:buChar char="p"/>
              <a:defRPr/>
            </a:pPr>
            <a:r>
              <a:rPr lang="zh-CN" altLang="en-US" b="1" dirty="0">
                <a:effectLst>
                  <a:outerShdw blurRad="38100" dist="38100" dir="2700000" algn="tl">
                    <a:srgbClr val="FFFFFF"/>
                  </a:outerShdw>
                </a:effectLst>
                <a:latin typeface="宋体" panose="02010600030101010101" pitchFamily="2" charset="-122"/>
                <a:ea typeface="宋体" panose="02010600030101010101" pitchFamily="2" charset="-122"/>
              </a:rPr>
              <a:t>最好每个单元都进行基本路径测试，对关键组件则是必要的</a:t>
            </a:r>
            <a:endParaRPr lang="en-US" altLang="zh-CN" b="1" dirty="0">
              <a:effectLst>
                <a:outerShdw blurRad="38100" dist="38100" dir="2700000" algn="tl">
                  <a:srgbClr val="FFFFFF"/>
                </a:outerShdw>
              </a:effectLst>
              <a:latin typeface="宋体" panose="02010600030101010101" pitchFamily="2" charset="-122"/>
              <a:ea typeface="宋体" panose="02010600030101010101" pitchFamily="2" charset="-122"/>
            </a:endParaRPr>
          </a:p>
        </p:txBody>
      </p:sp>
    </p:spTree>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22" name="Rectangle 2"/>
          <p:cNvSpPr>
            <a:spLocks noChangeArrowheads="1"/>
          </p:cNvSpPr>
          <p:nvPr/>
        </p:nvSpPr>
        <p:spPr bwMode="auto">
          <a:xfrm>
            <a:off x="5975812" y="1786543"/>
            <a:ext cx="2000250" cy="527685"/>
          </a:xfrm>
          <a:prstGeom prst="rect">
            <a:avLst/>
          </a:prstGeom>
          <a:noFill/>
          <a:ln w="12700">
            <a:noFill/>
            <a:miter lim="800000"/>
          </a:ln>
        </p:spPr>
        <p:txBody>
          <a:bodyPr lIns="67865" tIns="33338" rIns="67865" bIns="33338">
            <a:spAutoFit/>
          </a:bodyPr>
          <a:lstStyle/>
          <a:p>
            <a:pPr eaLnBrk="0" hangingPunct="0">
              <a:spcBef>
                <a:spcPts val="3600"/>
              </a:spcBef>
              <a:spcAft>
                <a:spcPts val="0"/>
              </a:spcAft>
            </a:pPr>
            <a:r>
              <a:rPr lang="en-US" altLang="zh-CN" sz="1500" b="1">
                <a:solidFill>
                  <a:srgbClr val="081D58"/>
                </a:solidFill>
                <a:latin typeface="Helvetica" pitchFamily="34" charset="0"/>
              </a:rPr>
              <a:t> Path1: 1-2-3-6-7-9-10-1-11</a:t>
            </a:r>
            <a:endParaRPr lang="en-US" altLang="zh-CN" sz="1500">
              <a:solidFill>
                <a:srgbClr val="FF3399"/>
              </a:solidFill>
              <a:latin typeface="Helvetica" pitchFamily="34" charset="0"/>
            </a:endParaRPr>
          </a:p>
        </p:txBody>
      </p:sp>
      <p:sp>
        <p:nvSpPr>
          <p:cNvPr id="34819" name="Rectangle 3"/>
          <p:cNvSpPr>
            <a:spLocks noGrp="1" noChangeArrowheads="1"/>
          </p:cNvSpPr>
          <p:nvPr>
            <p:ph type="title"/>
          </p:nvPr>
        </p:nvSpPr>
        <p:spPr>
          <a:xfrm>
            <a:off x="550412" y="228601"/>
            <a:ext cx="4367213" cy="432197"/>
          </a:xfrm>
          <a:noFill/>
        </p:spPr>
        <p:txBody>
          <a:bodyPr vert="horz" lIns="67865" tIns="33338" rIns="67865" bIns="33338" rtlCol="0" anchor="ctr">
            <a:noAutofit/>
          </a:bodyPr>
          <a:lstStyle/>
          <a:p>
            <a:pPr>
              <a:spcAft>
                <a:spcPts val="0"/>
              </a:spcAft>
              <a:tabLst>
                <a:tab pos="5655310" algn="r"/>
              </a:tabLst>
              <a:defRPr/>
            </a:pPr>
            <a:r>
              <a:rPr lang="zh-CN" altLang="en-US" dirty="0">
                <a:latin typeface="微软雅黑" panose="020B0503020204020204" pitchFamily="34" charset="-122"/>
                <a:ea typeface="微软雅黑" panose="020B0503020204020204" pitchFamily="34" charset="-122"/>
              </a:rPr>
              <a:t>示例：基本路径测试用例</a:t>
            </a:r>
            <a:endParaRPr lang="en-US" altLang="zh-CN" dirty="0">
              <a:latin typeface="微软雅黑" panose="020B0503020204020204" pitchFamily="34" charset="-122"/>
              <a:ea typeface="微软雅黑" panose="020B0503020204020204" pitchFamily="34" charset="-122"/>
            </a:endParaRPr>
          </a:p>
        </p:txBody>
      </p:sp>
      <p:sp>
        <p:nvSpPr>
          <p:cNvPr id="1669124" name="Rectangle 4"/>
          <p:cNvSpPr>
            <a:spLocks noChangeArrowheads="1"/>
          </p:cNvSpPr>
          <p:nvPr/>
        </p:nvSpPr>
        <p:spPr bwMode="auto">
          <a:xfrm>
            <a:off x="6032962" y="2529493"/>
            <a:ext cx="1714500" cy="527685"/>
          </a:xfrm>
          <a:prstGeom prst="rect">
            <a:avLst/>
          </a:prstGeom>
          <a:noFill/>
          <a:ln w="12700">
            <a:noFill/>
            <a:miter lim="800000"/>
          </a:ln>
        </p:spPr>
        <p:txBody>
          <a:bodyPr lIns="67865" tIns="33338" rIns="67865" bIns="33338">
            <a:spAutoFit/>
          </a:bodyPr>
          <a:lstStyle/>
          <a:p>
            <a:pPr eaLnBrk="0" hangingPunct="0">
              <a:spcBef>
                <a:spcPts val="3600"/>
              </a:spcBef>
              <a:spcAft>
                <a:spcPts val="0"/>
              </a:spcAft>
            </a:pPr>
            <a:r>
              <a:rPr lang="zh-CN" altLang="en-US" sz="1500" b="1">
                <a:solidFill>
                  <a:schemeClr val="accent2"/>
                </a:solidFill>
                <a:latin typeface="Helvetica" pitchFamily="34" charset="0"/>
              </a:rPr>
              <a:t> </a:t>
            </a:r>
            <a:r>
              <a:rPr lang="en-US" altLang="zh-CN" sz="1500" b="1">
                <a:solidFill>
                  <a:schemeClr val="accent2"/>
                </a:solidFill>
                <a:latin typeface="Helvetica" pitchFamily="34" charset="0"/>
              </a:rPr>
              <a:t>Path2: 1-2-3-6-8-9-10-1-11</a:t>
            </a:r>
            <a:endParaRPr lang="en-US" altLang="zh-CN" sz="1500">
              <a:latin typeface="Helvetica" pitchFamily="34" charset="0"/>
            </a:endParaRPr>
          </a:p>
        </p:txBody>
      </p:sp>
      <p:sp>
        <p:nvSpPr>
          <p:cNvPr id="1669125" name="Rectangle 5"/>
          <p:cNvSpPr>
            <a:spLocks noChangeArrowheads="1"/>
          </p:cNvSpPr>
          <p:nvPr/>
        </p:nvSpPr>
        <p:spPr bwMode="auto">
          <a:xfrm>
            <a:off x="6032962" y="3329593"/>
            <a:ext cx="1885950" cy="527685"/>
          </a:xfrm>
          <a:prstGeom prst="rect">
            <a:avLst/>
          </a:prstGeom>
          <a:noFill/>
          <a:ln w="12700">
            <a:noFill/>
            <a:miter lim="800000"/>
          </a:ln>
        </p:spPr>
        <p:txBody>
          <a:bodyPr lIns="67865" tIns="33338" rIns="67865" bIns="33338">
            <a:spAutoFit/>
          </a:bodyPr>
          <a:lstStyle/>
          <a:p>
            <a:pPr eaLnBrk="0" hangingPunct="0">
              <a:spcBef>
                <a:spcPts val="3600"/>
              </a:spcBef>
              <a:spcAft>
                <a:spcPts val="0"/>
              </a:spcAft>
            </a:pPr>
            <a:r>
              <a:rPr lang="en-US" altLang="zh-CN" sz="1500" b="1">
                <a:solidFill>
                  <a:schemeClr val="accent1"/>
                </a:solidFill>
                <a:latin typeface="Helvetica" pitchFamily="34" charset="0"/>
              </a:rPr>
              <a:t> Path3: 1-2-3-4-5-10-1-11</a:t>
            </a:r>
            <a:endParaRPr lang="en-US" altLang="zh-CN" sz="1500">
              <a:latin typeface="Helvetica" pitchFamily="34" charset="0"/>
            </a:endParaRPr>
          </a:p>
        </p:txBody>
      </p:sp>
      <p:sp>
        <p:nvSpPr>
          <p:cNvPr id="1669126" name="Rectangle 6"/>
          <p:cNvSpPr>
            <a:spLocks noChangeArrowheads="1"/>
          </p:cNvSpPr>
          <p:nvPr/>
        </p:nvSpPr>
        <p:spPr bwMode="auto">
          <a:xfrm>
            <a:off x="6090113" y="4186843"/>
            <a:ext cx="1140460" cy="296545"/>
          </a:xfrm>
          <a:prstGeom prst="rect">
            <a:avLst/>
          </a:prstGeom>
          <a:noFill/>
          <a:ln w="12700">
            <a:noFill/>
            <a:miter lim="800000"/>
          </a:ln>
        </p:spPr>
        <p:txBody>
          <a:bodyPr wrap="none" lIns="67865" tIns="33338" rIns="67865" bIns="33338">
            <a:spAutoFit/>
          </a:bodyPr>
          <a:lstStyle/>
          <a:p>
            <a:pPr eaLnBrk="0" hangingPunct="0">
              <a:spcBef>
                <a:spcPts val="3600"/>
              </a:spcBef>
              <a:spcAft>
                <a:spcPts val="0"/>
              </a:spcAft>
            </a:pPr>
            <a:r>
              <a:rPr lang="en-US" altLang="zh-CN" sz="1500" b="1">
                <a:solidFill>
                  <a:schemeClr val="hlink"/>
                </a:solidFill>
                <a:latin typeface="Helvetica" pitchFamily="34" charset="0"/>
              </a:rPr>
              <a:t>Path4: 1-11</a:t>
            </a:r>
            <a:endParaRPr lang="en-US" altLang="zh-CN" sz="1500">
              <a:solidFill>
                <a:schemeClr val="hlink"/>
              </a:solidFill>
              <a:latin typeface="Helvetica" pitchFamily="34" charset="0"/>
            </a:endParaRPr>
          </a:p>
        </p:txBody>
      </p:sp>
      <p:grpSp>
        <p:nvGrpSpPr>
          <p:cNvPr id="34825" name="Group 8"/>
          <p:cNvGrpSpPr/>
          <p:nvPr/>
        </p:nvGrpSpPr>
        <p:grpSpPr bwMode="auto">
          <a:xfrm>
            <a:off x="2068099" y="1621047"/>
            <a:ext cx="3148323" cy="2641998"/>
            <a:chOff x="875" y="1025"/>
            <a:chExt cx="3112" cy="2219"/>
          </a:xfrm>
        </p:grpSpPr>
        <p:cxnSp>
          <p:nvCxnSpPr>
            <p:cNvPr id="34830" name="AutoShape 9"/>
            <p:cNvCxnSpPr>
              <a:cxnSpLocks noChangeShapeType="1"/>
              <a:stCxn id="34831" idx="4"/>
            </p:cNvCxnSpPr>
            <p:nvPr/>
          </p:nvCxnSpPr>
          <p:spPr bwMode="auto">
            <a:xfrm rot="5400000" flipH="1" flipV="1">
              <a:off x="1883" y="2198"/>
              <a:ext cx="2016" cy="3"/>
            </a:xfrm>
            <a:prstGeom prst="bentConnector4">
              <a:avLst>
                <a:gd name="adj1" fmla="val -8778"/>
                <a:gd name="adj2" fmla="val 51099986"/>
              </a:avLst>
            </a:prstGeom>
            <a:noFill/>
            <a:ln w="12700">
              <a:solidFill>
                <a:schemeClr val="tx1"/>
              </a:solidFill>
              <a:miter lim="800000"/>
              <a:tailEnd type="triangle" w="med" len="med"/>
            </a:ln>
          </p:spPr>
        </p:cxnSp>
        <p:sp>
          <p:nvSpPr>
            <p:cNvPr id="34831" name="Oval 10"/>
            <p:cNvSpPr>
              <a:spLocks noChangeArrowheads="1"/>
            </p:cNvSpPr>
            <p:nvPr/>
          </p:nvSpPr>
          <p:spPr bwMode="auto">
            <a:xfrm>
              <a:off x="2860" y="3150"/>
              <a:ext cx="58" cy="58"/>
            </a:xfrm>
            <a:prstGeom prst="ellipse">
              <a:avLst/>
            </a:prstGeom>
            <a:solidFill>
              <a:schemeClr val="tx1"/>
            </a:solidFill>
            <a:ln w="12700">
              <a:solidFill>
                <a:schemeClr val="tx1"/>
              </a:solidFill>
              <a:round/>
            </a:ln>
          </p:spPr>
          <p:txBody>
            <a:bodyPr wrap="none" anchor="ctr"/>
            <a:lstStyle/>
            <a:p>
              <a:endParaRPr lang="zh-CN" altLang="en-US" sz="1350"/>
            </a:p>
          </p:txBody>
        </p:sp>
        <p:sp>
          <p:nvSpPr>
            <p:cNvPr id="34832" name="Oval 11"/>
            <p:cNvSpPr>
              <a:spLocks noChangeArrowheads="1"/>
            </p:cNvSpPr>
            <p:nvPr/>
          </p:nvSpPr>
          <p:spPr bwMode="auto">
            <a:xfrm>
              <a:off x="2835" y="1025"/>
              <a:ext cx="114" cy="114"/>
            </a:xfrm>
            <a:prstGeom prst="ellipse">
              <a:avLst/>
            </a:prstGeom>
            <a:solidFill>
              <a:schemeClr val="tx1"/>
            </a:solidFill>
            <a:ln w="12700">
              <a:solidFill>
                <a:schemeClr val="tx1"/>
              </a:solidFill>
              <a:round/>
            </a:ln>
          </p:spPr>
          <p:txBody>
            <a:bodyPr wrap="none" anchor="ctr"/>
            <a:lstStyle/>
            <a:p>
              <a:endParaRPr lang="zh-CN" altLang="en-US" sz="1350"/>
            </a:p>
          </p:txBody>
        </p:sp>
        <p:sp>
          <p:nvSpPr>
            <p:cNvPr id="34833" name="AutoShape 12"/>
            <p:cNvSpPr>
              <a:spLocks noChangeArrowheads="1"/>
            </p:cNvSpPr>
            <p:nvPr/>
          </p:nvSpPr>
          <p:spPr bwMode="auto">
            <a:xfrm>
              <a:off x="2800" y="1375"/>
              <a:ext cx="184" cy="171"/>
            </a:xfrm>
            <a:prstGeom prst="diamond">
              <a:avLst/>
            </a:prstGeom>
            <a:solidFill>
              <a:schemeClr val="bg1"/>
            </a:solidFill>
            <a:ln w="12700">
              <a:solidFill>
                <a:schemeClr val="tx1"/>
              </a:solidFill>
              <a:miter lim="800000"/>
            </a:ln>
          </p:spPr>
          <p:txBody>
            <a:bodyPr wrap="none" lIns="67865" tIns="33338" rIns="67865" bIns="33338" anchor="ctr"/>
            <a:lstStyle/>
            <a:p>
              <a:pPr algn="ctr" eaLnBrk="0" hangingPunct="0"/>
              <a:r>
                <a:rPr lang="zh-CN" altLang="en-US" sz="1200" b="1">
                  <a:solidFill>
                    <a:srgbClr val="CF0E30"/>
                  </a:solidFill>
                  <a:latin typeface="Times" pitchFamily="18" charset="0"/>
                </a:rPr>
                <a:t>1</a:t>
              </a:r>
              <a:endParaRPr lang="zh-CN" altLang="en-US" sz="1200" b="1">
                <a:solidFill>
                  <a:srgbClr val="CF0E30"/>
                </a:solidFill>
                <a:latin typeface="Times" pitchFamily="18" charset="0"/>
              </a:endParaRPr>
            </a:p>
          </p:txBody>
        </p:sp>
        <p:sp>
          <p:nvSpPr>
            <p:cNvPr id="34834" name="Rectangle 13"/>
            <p:cNvSpPr>
              <a:spLocks noChangeArrowheads="1"/>
            </p:cNvSpPr>
            <p:nvPr/>
          </p:nvSpPr>
          <p:spPr bwMode="auto">
            <a:xfrm>
              <a:off x="1986" y="2815"/>
              <a:ext cx="178" cy="212"/>
            </a:xfrm>
            <a:prstGeom prst="rect">
              <a:avLst/>
            </a:prstGeom>
            <a:noFill/>
            <a:ln w="12700">
              <a:noFill/>
              <a:miter lim="800000"/>
            </a:ln>
          </p:spPr>
          <p:txBody>
            <a:bodyPr lIns="67865" tIns="33338" rIns="67865" bIns="33338">
              <a:spAutoFit/>
            </a:bodyPr>
            <a:lstStyle/>
            <a:p>
              <a:pPr eaLnBrk="0" hangingPunct="0"/>
              <a:r>
                <a:rPr lang="zh-CN" altLang="en-US" sz="1200" b="1">
                  <a:solidFill>
                    <a:srgbClr val="CF0E30"/>
                  </a:solidFill>
                  <a:latin typeface="Times" pitchFamily="18" charset="0"/>
                </a:rPr>
                <a:t>9</a:t>
              </a:r>
              <a:endParaRPr lang="zh-CN" altLang="en-US" sz="1200" b="1">
                <a:solidFill>
                  <a:srgbClr val="CF0E30"/>
                </a:solidFill>
                <a:latin typeface="Times" pitchFamily="18" charset="0"/>
              </a:endParaRPr>
            </a:p>
          </p:txBody>
        </p:sp>
        <p:sp>
          <p:nvSpPr>
            <p:cNvPr id="34835" name="Rectangle 14"/>
            <p:cNvSpPr>
              <a:spLocks noChangeArrowheads="1"/>
            </p:cNvSpPr>
            <p:nvPr/>
          </p:nvSpPr>
          <p:spPr bwMode="auto">
            <a:xfrm>
              <a:off x="2759" y="2966"/>
              <a:ext cx="288" cy="212"/>
            </a:xfrm>
            <a:prstGeom prst="rect">
              <a:avLst/>
            </a:prstGeom>
            <a:noFill/>
            <a:ln w="12700">
              <a:noFill/>
              <a:miter lim="800000"/>
            </a:ln>
          </p:spPr>
          <p:txBody>
            <a:bodyPr wrap="none" lIns="67865" tIns="33338" rIns="67865" bIns="33338">
              <a:spAutoFit/>
            </a:bodyPr>
            <a:lstStyle/>
            <a:p>
              <a:pPr eaLnBrk="0" hangingPunct="0"/>
              <a:r>
                <a:rPr lang="zh-CN" altLang="en-US" sz="1200" b="1">
                  <a:solidFill>
                    <a:srgbClr val="CF0E30"/>
                  </a:solidFill>
                  <a:latin typeface="Times" pitchFamily="18" charset="0"/>
                </a:rPr>
                <a:t>10</a:t>
              </a:r>
              <a:endParaRPr lang="zh-CN" altLang="en-US" sz="1200" b="1">
                <a:solidFill>
                  <a:srgbClr val="CF0E30"/>
                </a:solidFill>
                <a:latin typeface="Times" pitchFamily="18" charset="0"/>
              </a:endParaRPr>
            </a:p>
          </p:txBody>
        </p:sp>
        <p:sp>
          <p:nvSpPr>
            <p:cNvPr id="34836" name="Rectangle 15"/>
            <p:cNvSpPr>
              <a:spLocks noChangeArrowheads="1"/>
            </p:cNvSpPr>
            <p:nvPr/>
          </p:nvSpPr>
          <p:spPr bwMode="auto">
            <a:xfrm>
              <a:off x="962" y="3032"/>
              <a:ext cx="279" cy="212"/>
            </a:xfrm>
            <a:prstGeom prst="rect">
              <a:avLst/>
            </a:prstGeom>
            <a:noFill/>
            <a:ln w="12700">
              <a:noFill/>
              <a:miter lim="800000"/>
            </a:ln>
          </p:spPr>
          <p:txBody>
            <a:bodyPr wrap="none" lIns="67865" tIns="33338" rIns="67865" bIns="33338">
              <a:spAutoFit/>
            </a:bodyPr>
            <a:lstStyle/>
            <a:p>
              <a:pPr eaLnBrk="0" hangingPunct="0"/>
              <a:r>
                <a:rPr lang="zh-CN" altLang="en-US" sz="1200" b="1">
                  <a:solidFill>
                    <a:srgbClr val="CF0E30"/>
                  </a:solidFill>
                  <a:latin typeface="Times" pitchFamily="18" charset="0"/>
                </a:rPr>
                <a:t>11</a:t>
              </a:r>
              <a:endParaRPr lang="zh-CN" altLang="en-US" sz="1200" b="1">
                <a:solidFill>
                  <a:srgbClr val="CF0E30"/>
                </a:solidFill>
                <a:latin typeface="Times" pitchFamily="18" charset="0"/>
              </a:endParaRPr>
            </a:p>
          </p:txBody>
        </p:sp>
        <p:sp>
          <p:nvSpPr>
            <p:cNvPr id="34837" name="AutoShape 16"/>
            <p:cNvSpPr>
              <a:spLocks noChangeArrowheads="1"/>
            </p:cNvSpPr>
            <p:nvPr/>
          </p:nvSpPr>
          <p:spPr bwMode="auto">
            <a:xfrm>
              <a:off x="2732" y="1750"/>
              <a:ext cx="320" cy="160"/>
            </a:xfrm>
            <a:prstGeom prst="roundRect">
              <a:avLst>
                <a:gd name="adj" fmla="val 34375"/>
              </a:avLst>
            </a:prstGeom>
            <a:noFill/>
            <a:ln w="12700">
              <a:solidFill>
                <a:schemeClr val="tx1"/>
              </a:solidFill>
              <a:round/>
            </a:ln>
          </p:spPr>
          <p:txBody>
            <a:bodyPr wrap="none" anchor="ctr"/>
            <a:lstStyle/>
            <a:p>
              <a:pPr algn="ctr" eaLnBrk="0" hangingPunct="0"/>
              <a:r>
                <a:rPr lang="zh-CN" altLang="en-US" sz="1200" b="1">
                  <a:solidFill>
                    <a:srgbClr val="CF0E30"/>
                  </a:solidFill>
                  <a:latin typeface="Times" pitchFamily="18" charset="0"/>
                </a:rPr>
                <a:t>2</a:t>
              </a:r>
              <a:endParaRPr lang="zh-CN" altLang="en-US" sz="1200" b="1">
                <a:solidFill>
                  <a:srgbClr val="CF0E30"/>
                </a:solidFill>
                <a:latin typeface="Times" pitchFamily="18" charset="0"/>
              </a:endParaRPr>
            </a:p>
          </p:txBody>
        </p:sp>
        <p:sp>
          <p:nvSpPr>
            <p:cNvPr id="34838" name="AutoShape 17"/>
            <p:cNvSpPr>
              <a:spLocks noChangeArrowheads="1"/>
            </p:cNvSpPr>
            <p:nvPr/>
          </p:nvSpPr>
          <p:spPr bwMode="auto">
            <a:xfrm>
              <a:off x="3667" y="2405"/>
              <a:ext cx="320" cy="160"/>
            </a:xfrm>
            <a:prstGeom prst="roundRect">
              <a:avLst>
                <a:gd name="adj" fmla="val 34375"/>
              </a:avLst>
            </a:prstGeom>
            <a:solidFill>
              <a:schemeClr val="bg1"/>
            </a:solidFill>
            <a:ln w="12700">
              <a:solidFill>
                <a:schemeClr val="tx1"/>
              </a:solidFill>
              <a:round/>
            </a:ln>
          </p:spPr>
          <p:txBody>
            <a:bodyPr wrap="none" anchor="ctr"/>
            <a:lstStyle/>
            <a:p>
              <a:pPr algn="ctr" eaLnBrk="0" hangingPunct="0"/>
              <a:r>
                <a:rPr lang="zh-CN" altLang="en-US" sz="1200" b="1">
                  <a:solidFill>
                    <a:srgbClr val="CF0E30"/>
                  </a:solidFill>
                  <a:latin typeface="Times" pitchFamily="18" charset="0"/>
                </a:rPr>
                <a:t>4</a:t>
              </a:r>
              <a:endParaRPr lang="zh-CN" altLang="en-US" sz="1200" b="1">
                <a:solidFill>
                  <a:srgbClr val="CF0E30"/>
                </a:solidFill>
                <a:latin typeface="Times" pitchFamily="18" charset="0"/>
              </a:endParaRPr>
            </a:p>
          </p:txBody>
        </p:sp>
        <p:sp>
          <p:nvSpPr>
            <p:cNvPr id="34839" name="AutoShape 18"/>
            <p:cNvSpPr>
              <a:spLocks noChangeArrowheads="1"/>
            </p:cNvSpPr>
            <p:nvPr/>
          </p:nvSpPr>
          <p:spPr bwMode="auto">
            <a:xfrm>
              <a:off x="3667" y="2799"/>
              <a:ext cx="320" cy="160"/>
            </a:xfrm>
            <a:prstGeom prst="roundRect">
              <a:avLst>
                <a:gd name="adj" fmla="val 34375"/>
              </a:avLst>
            </a:prstGeom>
            <a:noFill/>
            <a:ln w="12700">
              <a:solidFill>
                <a:schemeClr val="tx1"/>
              </a:solidFill>
              <a:round/>
            </a:ln>
          </p:spPr>
          <p:txBody>
            <a:bodyPr wrap="none" anchor="ctr"/>
            <a:lstStyle/>
            <a:p>
              <a:pPr algn="ctr" eaLnBrk="0" hangingPunct="0"/>
              <a:r>
                <a:rPr lang="zh-CN" altLang="en-US" sz="1200" b="1">
                  <a:solidFill>
                    <a:srgbClr val="CF0E30"/>
                  </a:solidFill>
                  <a:latin typeface="Times" pitchFamily="18" charset="0"/>
                </a:rPr>
                <a:t>5</a:t>
              </a:r>
              <a:endParaRPr lang="zh-CN" altLang="en-US" sz="1200" b="1">
                <a:solidFill>
                  <a:srgbClr val="CF0E30"/>
                </a:solidFill>
                <a:latin typeface="Times" pitchFamily="18" charset="0"/>
              </a:endParaRPr>
            </a:p>
          </p:txBody>
        </p:sp>
        <p:sp>
          <p:nvSpPr>
            <p:cNvPr id="34840" name="AutoShape 19"/>
            <p:cNvSpPr>
              <a:spLocks noChangeArrowheads="1"/>
            </p:cNvSpPr>
            <p:nvPr/>
          </p:nvSpPr>
          <p:spPr bwMode="auto">
            <a:xfrm>
              <a:off x="2218" y="2693"/>
              <a:ext cx="320" cy="160"/>
            </a:xfrm>
            <a:prstGeom prst="roundRect">
              <a:avLst>
                <a:gd name="adj" fmla="val 34375"/>
              </a:avLst>
            </a:prstGeom>
            <a:noFill/>
            <a:ln w="12700">
              <a:solidFill>
                <a:schemeClr val="tx1"/>
              </a:solidFill>
              <a:round/>
            </a:ln>
          </p:spPr>
          <p:txBody>
            <a:bodyPr wrap="none" anchor="ctr"/>
            <a:lstStyle/>
            <a:p>
              <a:pPr algn="ctr" eaLnBrk="0" hangingPunct="0"/>
              <a:r>
                <a:rPr lang="zh-CN" altLang="en-US" sz="1200" b="1">
                  <a:solidFill>
                    <a:srgbClr val="CF0E30"/>
                  </a:solidFill>
                  <a:latin typeface="Times" pitchFamily="18" charset="0"/>
                </a:rPr>
                <a:t>8</a:t>
              </a:r>
              <a:endParaRPr lang="zh-CN" altLang="en-US" sz="1200" b="1">
                <a:solidFill>
                  <a:srgbClr val="CF0E30"/>
                </a:solidFill>
                <a:latin typeface="Times" pitchFamily="18" charset="0"/>
              </a:endParaRPr>
            </a:p>
          </p:txBody>
        </p:sp>
        <p:sp>
          <p:nvSpPr>
            <p:cNvPr id="34841" name="AutoShape 20"/>
            <p:cNvSpPr>
              <a:spLocks noChangeArrowheads="1"/>
            </p:cNvSpPr>
            <p:nvPr/>
          </p:nvSpPr>
          <p:spPr bwMode="auto">
            <a:xfrm>
              <a:off x="1574" y="2703"/>
              <a:ext cx="320" cy="160"/>
            </a:xfrm>
            <a:prstGeom prst="roundRect">
              <a:avLst>
                <a:gd name="adj" fmla="val 34375"/>
              </a:avLst>
            </a:prstGeom>
            <a:noFill/>
            <a:ln w="12700">
              <a:solidFill>
                <a:schemeClr val="tx1"/>
              </a:solidFill>
              <a:round/>
            </a:ln>
          </p:spPr>
          <p:txBody>
            <a:bodyPr wrap="none" anchor="ctr"/>
            <a:lstStyle/>
            <a:p>
              <a:pPr algn="ctr" eaLnBrk="0" hangingPunct="0"/>
              <a:r>
                <a:rPr lang="zh-CN" altLang="en-US" sz="1200" b="1">
                  <a:solidFill>
                    <a:srgbClr val="CF0E30"/>
                  </a:solidFill>
                  <a:latin typeface="Times" pitchFamily="18" charset="0"/>
                </a:rPr>
                <a:t>7</a:t>
              </a:r>
              <a:endParaRPr lang="zh-CN" altLang="en-US" sz="1200" b="1">
                <a:solidFill>
                  <a:srgbClr val="CF0E30"/>
                </a:solidFill>
                <a:latin typeface="Times" pitchFamily="18" charset="0"/>
              </a:endParaRPr>
            </a:p>
          </p:txBody>
        </p:sp>
        <p:grpSp>
          <p:nvGrpSpPr>
            <p:cNvPr id="34842" name="Group 21"/>
            <p:cNvGrpSpPr/>
            <p:nvPr/>
          </p:nvGrpSpPr>
          <p:grpSpPr bwMode="auto">
            <a:xfrm>
              <a:off x="875" y="3069"/>
              <a:ext cx="114" cy="114"/>
              <a:chOff x="875" y="3069"/>
              <a:chExt cx="114" cy="114"/>
            </a:xfrm>
          </p:grpSpPr>
          <p:sp>
            <p:nvSpPr>
              <p:cNvPr id="34859" name="Oval 22"/>
              <p:cNvSpPr>
                <a:spLocks noChangeArrowheads="1"/>
              </p:cNvSpPr>
              <p:nvPr/>
            </p:nvSpPr>
            <p:spPr bwMode="auto">
              <a:xfrm>
                <a:off x="875" y="3069"/>
                <a:ext cx="114" cy="114"/>
              </a:xfrm>
              <a:prstGeom prst="ellipse">
                <a:avLst/>
              </a:prstGeom>
              <a:solidFill>
                <a:schemeClr val="bg1"/>
              </a:solidFill>
              <a:ln w="12700">
                <a:solidFill>
                  <a:schemeClr val="tx1"/>
                </a:solidFill>
                <a:round/>
              </a:ln>
            </p:spPr>
            <p:txBody>
              <a:bodyPr wrap="none" anchor="ctr"/>
              <a:lstStyle/>
              <a:p>
                <a:endParaRPr lang="zh-CN" altLang="en-US" sz="1350"/>
              </a:p>
            </p:txBody>
          </p:sp>
          <p:sp>
            <p:nvSpPr>
              <p:cNvPr id="34860" name="Oval 23"/>
              <p:cNvSpPr>
                <a:spLocks noChangeArrowheads="1"/>
              </p:cNvSpPr>
              <p:nvPr/>
            </p:nvSpPr>
            <p:spPr bwMode="auto">
              <a:xfrm>
                <a:off x="908" y="3102"/>
                <a:ext cx="48" cy="48"/>
              </a:xfrm>
              <a:prstGeom prst="ellipse">
                <a:avLst/>
              </a:prstGeom>
              <a:solidFill>
                <a:schemeClr val="tx1"/>
              </a:solidFill>
              <a:ln w="12700">
                <a:solidFill>
                  <a:schemeClr val="tx1"/>
                </a:solidFill>
                <a:round/>
              </a:ln>
            </p:spPr>
            <p:txBody>
              <a:bodyPr wrap="none" anchor="ctr"/>
              <a:lstStyle/>
              <a:p>
                <a:endParaRPr lang="zh-CN" altLang="en-US" sz="1350"/>
              </a:p>
            </p:txBody>
          </p:sp>
        </p:grpSp>
        <p:sp>
          <p:nvSpPr>
            <p:cNvPr id="34843" name="AutoShape 24"/>
            <p:cNvSpPr>
              <a:spLocks noChangeArrowheads="1"/>
            </p:cNvSpPr>
            <p:nvPr/>
          </p:nvSpPr>
          <p:spPr bwMode="auto">
            <a:xfrm>
              <a:off x="2800" y="2112"/>
              <a:ext cx="184" cy="171"/>
            </a:xfrm>
            <a:prstGeom prst="diamond">
              <a:avLst/>
            </a:prstGeom>
            <a:solidFill>
              <a:schemeClr val="bg1"/>
            </a:solidFill>
            <a:ln w="12700">
              <a:solidFill>
                <a:schemeClr val="tx1"/>
              </a:solidFill>
              <a:miter lim="800000"/>
            </a:ln>
          </p:spPr>
          <p:txBody>
            <a:bodyPr wrap="none" lIns="67865" tIns="33338" rIns="67865" bIns="33338" anchor="ctr"/>
            <a:lstStyle/>
            <a:p>
              <a:pPr algn="ctr" eaLnBrk="0" hangingPunct="0"/>
              <a:r>
                <a:rPr lang="zh-CN" altLang="en-US" sz="1200" b="1">
                  <a:solidFill>
                    <a:srgbClr val="CF0E30"/>
                  </a:solidFill>
                  <a:latin typeface="Times" pitchFamily="18" charset="0"/>
                </a:rPr>
                <a:t>3</a:t>
              </a:r>
              <a:endParaRPr lang="zh-CN" altLang="en-US" sz="1200" b="1">
                <a:solidFill>
                  <a:srgbClr val="CF0E30"/>
                </a:solidFill>
                <a:latin typeface="Times" pitchFamily="18" charset="0"/>
              </a:endParaRPr>
            </a:p>
          </p:txBody>
        </p:sp>
        <p:cxnSp>
          <p:nvCxnSpPr>
            <p:cNvPr id="34844" name="AutoShape 25"/>
            <p:cNvCxnSpPr>
              <a:cxnSpLocks noChangeShapeType="1"/>
              <a:stCxn id="34833" idx="0"/>
              <a:endCxn id="34832" idx="4"/>
            </p:cNvCxnSpPr>
            <p:nvPr/>
          </p:nvCxnSpPr>
          <p:spPr bwMode="auto">
            <a:xfrm flipV="1">
              <a:off x="2892" y="1139"/>
              <a:ext cx="0" cy="236"/>
            </a:xfrm>
            <a:prstGeom prst="straightConnector1">
              <a:avLst/>
            </a:prstGeom>
            <a:noFill/>
            <a:ln w="12700">
              <a:solidFill>
                <a:schemeClr val="tx1"/>
              </a:solidFill>
              <a:round/>
              <a:headEnd type="triangle" w="med" len="med"/>
            </a:ln>
          </p:spPr>
        </p:cxnSp>
        <p:cxnSp>
          <p:nvCxnSpPr>
            <p:cNvPr id="34845" name="AutoShape 26"/>
            <p:cNvCxnSpPr>
              <a:cxnSpLocks noChangeShapeType="1"/>
              <a:stCxn id="34833" idx="2"/>
              <a:endCxn id="34837" idx="0"/>
            </p:cNvCxnSpPr>
            <p:nvPr/>
          </p:nvCxnSpPr>
          <p:spPr bwMode="auto">
            <a:xfrm>
              <a:off x="2892" y="1546"/>
              <a:ext cx="0" cy="204"/>
            </a:xfrm>
            <a:prstGeom prst="straightConnector1">
              <a:avLst/>
            </a:prstGeom>
            <a:noFill/>
            <a:ln w="12700">
              <a:solidFill>
                <a:schemeClr val="tx1"/>
              </a:solidFill>
              <a:round/>
              <a:tailEnd type="triangle" w="med" len="med"/>
            </a:ln>
          </p:spPr>
        </p:cxnSp>
        <p:cxnSp>
          <p:nvCxnSpPr>
            <p:cNvPr id="34846" name="AutoShape 27"/>
            <p:cNvCxnSpPr>
              <a:cxnSpLocks noChangeShapeType="1"/>
              <a:stCxn id="34837" idx="2"/>
              <a:endCxn id="34843" idx="0"/>
            </p:cNvCxnSpPr>
            <p:nvPr/>
          </p:nvCxnSpPr>
          <p:spPr bwMode="auto">
            <a:xfrm>
              <a:off x="2892" y="1910"/>
              <a:ext cx="0" cy="202"/>
            </a:xfrm>
            <a:prstGeom prst="straightConnector1">
              <a:avLst/>
            </a:prstGeom>
            <a:noFill/>
            <a:ln w="12700">
              <a:solidFill>
                <a:schemeClr val="tx1"/>
              </a:solidFill>
              <a:round/>
              <a:tailEnd type="triangle" w="med" len="med"/>
            </a:ln>
          </p:spPr>
        </p:cxnSp>
        <p:sp>
          <p:nvSpPr>
            <p:cNvPr id="34847" name="AutoShape 28"/>
            <p:cNvSpPr>
              <a:spLocks noChangeArrowheads="1"/>
            </p:cNvSpPr>
            <p:nvPr/>
          </p:nvSpPr>
          <p:spPr bwMode="auto">
            <a:xfrm>
              <a:off x="1976" y="2404"/>
              <a:ext cx="184" cy="171"/>
            </a:xfrm>
            <a:prstGeom prst="diamond">
              <a:avLst/>
            </a:prstGeom>
            <a:solidFill>
              <a:schemeClr val="bg1"/>
            </a:solidFill>
            <a:ln w="12700">
              <a:solidFill>
                <a:schemeClr val="tx1"/>
              </a:solidFill>
              <a:miter lim="800000"/>
            </a:ln>
          </p:spPr>
          <p:txBody>
            <a:bodyPr wrap="none" lIns="67865" tIns="33338" rIns="67865" bIns="33338" anchor="ctr"/>
            <a:lstStyle/>
            <a:p>
              <a:pPr algn="ctr" eaLnBrk="0" hangingPunct="0"/>
              <a:r>
                <a:rPr lang="zh-CN" altLang="en-US" sz="1200" b="1">
                  <a:solidFill>
                    <a:srgbClr val="CF0E30"/>
                  </a:solidFill>
                  <a:latin typeface="Times" pitchFamily="18" charset="0"/>
                </a:rPr>
                <a:t>6</a:t>
              </a:r>
              <a:endParaRPr lang="zh-CN" altLang="en-US" sz="1200" b="1">
                <a:solidFill>
                  <a:srgbClr val="CF0E30"/>
                </a:solidFill>
                <a:latin typeface="Times" pitchFamily="18" charset="0"/>
              </a:endParaRPr>
            </a:p>
          </p:txBody>
        </p:sp>
        <p:cxnSp>
          <p:nvCxnSpPr>
            <p:cNvPr id="34848" name="AutoShape 29"/>
            <p:cNvCxnSpPr>
              <a:cxnSpLocks noChangeShapeType="1"/>
              <a:stCxn id="34847" idx="0"/>
              <a:endCxn id="34843" idx="1"/>
            </p:cNvCxnSpPr>
            <p:nvPr/>
          </p:nvCxnSpPr>
          <p:spPr bwMode="auto">
            <a:xfrm rot="-5400000">
              <a:off x="2331" y="1935"/>
              <a:ext cx="206" cy="732"/>
            </a:xfrm>
            <a:prstGeom prst="bentConnector2">
              <a:avLst/>
            </a:prstGeom>
            <a:noFill/>
            <a:ln w="12700">
              <a:solidFill>
                <a:schemeClr val="tx1"/>
              </a:solidFill>
              <a:miter lim="800000"/>
              <a:headEnd type="triangle" w="med" len="med"/>
            </a:ln>
          </p:spPr>
        </p:cxnSp>
        <p:cxnSp>
          <p:nvCxnSpPr>
            <p:cNvPr id="34849" name="AutoShape 30"/>
            <p:cNvCxnSpPr>
              <a:cxnSpLocks noChangeShapeType="1"/>
              <a:stCxn id="34843" idx="3"/>
              <a:endCxn id="34838" idx="0"/>
            </p:cNvCxnSpPr>
            <p:nvPr/>
          </p:nvCxnSpPr>
          <p:spPr bwMode="auto">
            <a:xfrm>
              <a:off x="2984" y="2198"/>
              <a:ext cx="843" cy="207"/>
            </a:xfrm>
            <a:prstGeom prst="bentConnector2">
              <a:avLst/>
            </a:prstGeom>
            <a:noFill/>
            <a:ln w="12700">
              <a:solidFill>
                <a:schemeClr val="tx1"/>
              </a:solidFill>
              <a:miter lim="800000"/>
              <a:tailEnd type="triangle" w="med" len="med"/>
            </a:ln>
          </p:spPr>
        </p:cxnSp>
        <p:cxnSp>
          <p:nvCxnSpPr>
            <p:cNvPr id="34850" name="AutoShape 31"/>
            <p:cNvCxnSpPr>
              <a:cxnSpLocks noChangeShapeType="1"/>
              <a:stCxn id="34838" idx="2"/>
              <a:endCxn id="34839" idx="0"/>
            </p:cNvCxnSpPr>
            <p:nvPr/>
          </p:nvCxnSpPr>
          <p:spPr bwMode="auto">
            <a:xfrm>
              <a:off x="3827" y="2565"/>
              <a:ext cx="0" cy="234"/>
            </a:xfrm>
            <a:prstGeom prst="straightConnector1">
              <a:avLst/>
            </a:prstGeom>
            <a:noFill/>
            <a:ln w="12700">
              <a:solidFill>
                <a:schemeClr val="tx1"/>
              </a:solidFill>
              <a:round/>
              <a:tailEnd type="triangle" w="med" len="med"/>
            </a:ln>
          </p:spPr>
        </p:cxnSp>
        <p:cxnSp>
          <p:nvCxnSpPr>
            <p:cNvPr id="34851" name="AutoShape 32"/>
            <p:cNvCxnSpPr>
              <a:cxnSpLocks noChangeShapeType="1"/>
              <a:stCxn id="34847" idx="3"/>
              <a:endCxn id="34840" idx="0"/>
            </p:cNvCxnSpPr>
            <p:nvPr/>
          </p:nvCxnSpPr>
          <p:spPr bwMode="auto">
            <a:xfrm>
              <a:off x="2160" y="2490"/>
              <a:ext cx="218" cy="203"/>
            </a:xfrm>
            <a:prstGeom prst="bentConnector2">
              <a:avLst/>
            </a:prstGeom>
            <a:noFill/>
            <a:ln w="12700">
              <a:solidFill>
                <a:schemeClr val="tx1"/>
              </a:solidFill>
              <a:miter lim="800000"/>
              <a:tailEnd type="triangle" w="med" len="med"/>
            </a:ln>
          </p:spPr>
        </p:cxnSp>
        <p:cxnSp>
          <p:nvCxnSpPr>
            <p:cNvPr id="34852" name="AutoShape 33"/>
            <p:cNvCxnSpPr>
              <a:cxnSpLocks noChangeShapeType="1"/>
              <a:stCxn id="34847" idx="1"/>
              <a:endCxn id="34841" idx="0"/>
            </p:cNvCxnSpPr>
            <p:nvPr/>
          </p:nvCxnSpPr>
          <p:spPr bwMode="auto">
            <a:xfrm rot="10800000" flipV="1">
              <a:off x="1734" y="2490"/>
              <a:ext cx="242" cy="213"/>
            </a:xfrm>
            <a:prstGeom prst="bentConnector2">
              <a:avLst/>
            </a:prstGeom>
            <a:noFill/>
            <a:ln w="12700">
              <a:solidFill>
                <a:schemeClr val="tx1"/>
              </a:solidFill>
              <a:miter lim="800000"/>
              <a:tailEnd type="triangle" w="med" len="med"/>
            </a:ln>
          </p:spPr>
        </p:cxnSp>
        <p:sp>
          <p:nvSpPr>
            <p:cNvPr id="34853" name="Oval 34"/>
            <p:cNvSpPr>
              <a:spLocks noChangeArrowheads="1"/>
            </p:cNvSpPr>
            <p:nvPr/>
          </p:nvSpPr>
          <p:spPr bwMode="auto">
            <a:xfrm>
              <a:off x="2040" y="3004"/>
              <a:ext cx="58" cy="58"/>
            </a:xfrm>
            <a:prstGeom prst="ellipse">
              <a:avLst/>
            </a:prstGeom>
            <a:solidFill>
              <a:schemeClr val="tx1"/>
            </a:solidFill>
            <a:ln w="12700">
              <a:solidFill>
                <a:schemeClr val="tx1"/>
              </a:solidFill>
              <a:round/>
            </a:ln>
          </p:spPr>
          <p:txBody>
            <a:bodyPr wrap="none" anchor="ctr"/>
            <a:lstStyle/>
            <a:p>
              <a:endParaRPr lang="zh-CN" altLang="en-US" sz="1350"/>
            </a:p>
          </p:txBody>
        </p:sp>
        <p:cxnSp>
          <p:nvCxnSpPr>
            <p:cNvPr id="34854" name="AutoShape 35"/>
            <p:cNvCxnSpPr>
              <a:cxnSpLocks noChangeShapeType="1"/>
              <a:stCxn id="34853" idx="2"/>
              <a:endCxn id="34841" idx="2"/>
            </p:cNvCxnSpPr>
            <p:nvPr/>
          </p:nvCxnSpPr>
          <p:spPr bwMode="auto">
            <a:xfrm rot="10800000">
              <a:off x="1734" y="2863"/>
              <a:ext cx="306" cy="170"/>
            </a:xfrm>
            <a:prstGeom prst="bentConnector2">
              <a:avLst/>
            </a:prstGeom>
            <a:noFill/>
            <a:ln w="12700">
              <a:solidFill>
                <a:schemeClr val="tx1"/>
              </a:solidFill>
              <a:miter lim="800000"/>
              <a:headEnd type="triangle" w="med" len="med"/>
            </a:ln>
          </p:spPr>
        </p:cxnSp>
        <p:cxnSp>
          <p:nvCxnSpPr>
            <p:cNvPr id="34855" name="AutoShape 36"/>
            <p:cNvCxnSpPr>
              <a:cxnSpLocks noChangeShapeType="1"/>
              <a:stCxn id="34853" idx="6"/>
              <a:endCxn id="34840" idx="2"/>
            </p:cNvCxnSpPr>
            <p:nvPr/>
          </p:nvCxnSpPr>
          <p:spPr bwMode="auto">
            <a:xfrm flipV="1">
              <a:off x="2098" y="2853"/>
              <a:ext cx="280" cy="180"/>
            </a:xfrm>
            <a:prstGeom prst="bentConnector2">
              <a:avLst/>
            </a:prstGeom>
            <a:noFill/>
            <a:ln w="12700">
              <a:solidFill>
                <a:schemeClr val="tx1"/>
              </a:solidFill>
              <a:miter lim="800000"/>
              <a:headEnd type="triangle" w="med" len="med"/>
            </a:ln>
          </p:spPr>
        </p:cxnSp>
        <p:cxnSp>
          <p:nvCxnSpPr>
            <p:cNvPr id="34856" name="AutoShape 37"/>
            <p:cNvCxnSpPr>
              <a:cxnSpLocks noChangeShapeType="1"/>
              <a:stCxn id="34831" idx="2"/>
              <a:endCxn id="34853" idx="4"/>
            </p:cNvCxnSpPr>
            <p:nvPr/>
          </p:nvCxnSpPr>
          <p:spPr bwMode="auto">
            <a:xfrm rot="10800000">
              <a:off x="2069" y="3062"/>
              <a:ext cx="791" cy="117"/>
            </a:xfrm>
            <a:prstGeom prst="bentConnector2">
              <a:avLst/>
            </a:prstGeom>
            <a:noFill/>
            <a:ln w="12700">
              <a:solidFill>
                <a:schemeClr val="tx1"/>
              </a:solidFill>
              <a:miter lim="800000"/>
              <a:headEnd type="triangle" w="med" len="med"/>
            </a:ln>
          </p:spPr>
        </p:cxnSp>
        <p:cxnSp>
          <p:nvCxnSpPr>
            <p:cNvPr id="34857" name="AutoShape 38"/>
            <p:cNvCxnSpPr>
              <a:cxnSpLocks noChangeShapeType="1"/>
              <a:stCxn id="34831" idx="6"/>
              <a:endCxn id="34839" idx="2"/>
            </p:cNvCxnSpPr>
            <p:nvPr/>
          </p:nvCxnSpPr>
          <p:spPr bwMode="auto">
            <a:xfrm flipV="1">
              <a:off x="2918" y="2959"/>
              <a:ext cx="909" cy="220"/>
            </a:xfrm>
            <a:prstGeom prst="bentConnector2">
              <a:avLst/>
            </a:prstGeom>
            <a:noFill/>
            <a:ln w="12700">
              <a:solidFill>
                <a:schemeClr val="tx1"/>
              </a:solidFill>
              <a:miter lim="800000"/>
              <a:headEnd type="triangle" w="med" len="med"/>
            </a:ln>
          </p:spPr>
        </p:cxnSp>
        <p:cxnSp>
          <p:nvCxnSpPr>
            <p:cNvPr id="34858" name="AutoShape 39"/>
            <p:cNvCxnSpPr>
              <a:cxnSpLocks noChangeShapeType="1"/>
              <a:stCxn id="34859" idx="0"/>
              <a:endCxn id="34833" idx="1"/>
            </p:cNvCxnSpPr>
            <p:nvPr/>
          </p:nvCxnSpPr>
          <p:spPr bwMode="auto">
            <a:xfrm rot="-5400000">
              <a:off x="1062" y="1331"/>
              <a:ext cx="1608" cy="1868"/>
            </a:xfrm>
            <a:prstGeom prst="bentConnector2">
              <a:avLst/>
            </a:prstGeom>
            <a:noFill/>
            <a:ln w="12700">
              <a:solidFill>
                <a:schemeClr val="tx1"/>
              </a:solidFill>
              <a:miter lim="800000"/>
              <a:headEnd type="triangle" w="med" len="med"/>
            </a:ln>
          </p:spPr>
        </p:cxnSp>
      </p:grpSp>
      <p:sp>
        <p:nvSpPr>
          <p:cNvPr id="34826" name="Freeform 40"/>
          <p:cNvSpPr/>
          <p:nvPr/>
        </p:nvSpPr>
        <p:spPr bwMode="auto">
          <a:xfrm>
            <a:off x="2032400" y="2077056"/>
            <a:ext cx="1974674" cy="1905000"/>
          </a:xfrm>
          <a:custGeom>
            <a:avLst/>
            <a:gdLst>
              <a:gd name="T0" fmla="*/ 29 w 1952"/>
              <a:gd name="T1" fmla="*/ 1600 h 1600"/>
              <a:gd name="T2" fmla="*/ 27 w 1952"/>
              <a:gd name="T3" fmla="*/ 59 h 1600"/>
              <a:gd name="T4" fmla="*/ 87 w 1952"/>
              <a:gd name="T5" fmla="*/ 11 h 1600"/>
              <a:gd name="T6" fmla="*/ 279 w 1952"/>
              <a:gd name="T7" fmla="*/ 0 h 1600"/>
              <a:gd name="T8" fmla="*/ 1084 w 1952"/>
              <a:gd name="T9" fmla="*/ 11 h 1600"/>
              <a:gd name="T10" fmla="*/ 0 60000 65536"/>
              <a:gd name="T11" fmla="*/ 0 60000 65536"/>
              <a:gd name="T12" fmla="*/ 0 60000 65536"/>
              <a:gd name="T13" fmla="*/ 0 60000 65536"/>
              <a:gd name="T14" fmla="*/ 0 60000 65536"/>
              <a:gd name="T15" fmla="*/ 0 w 1952"/>
              <a:gd name="T16" fmla="*/ 0 h 1600"/>
              <a:gd name="T17" fmla="*/ 1952 w 1952"/>
              <a:gd name="T18" fmla="*/ 1600 h 1600"/>
            </a:gdLst>
            <a:ahLst/>
            <a:cxnLst>
              <a:cxn ang="T10">
                <a:pos x="T0" y="T1"/>
              </a:cxn>
              <a:cxn ang="T11">
                <a:pos x="T2" y="T3"/>
              </a:cxn>
              <a:cxn ang="T12">
                <a:pos x="T4" y="T5"/>
              </a:cxn>
              <a:cxn ang="T13">
                <a:pos x="T6" y="T7"/>
              </a:cxn>
              <a:cxn ang="T14">
                <a:pos x="T8" y="T9"/>
              </a:cxn>
            </a:cxnLst>
            <a:rect l="T15" t="T16" r="T17" b="T18"/>
            <a:pathLst>
              <a:path w="1952" h="1600">
                <a:moveTo>
                  <a:pt x="52" y="1600"/>
                </a:moveTo>
                <a:cubicBezTo>
                  <a:pt x="0" y="1034"/>
                  <a:pt x="20" y="1310"/>
                  <a:pt x="48" y="59"/>
                </a:cubicBezTo>
                <a:cubicBezTo>
                  <a:pt x="48" y="15"/>
                  <a:pt x="157" y="11"/>
                  <a:pt x="157" y="11"/>
                </a:cubicBezTo>
                <a:cubicBezTo>
                  <a:pt x="273" y="31"/>
                  <a:pt x="388" y="12"/>
                  <a:pt x="504" y="0"/>
                </a:cubicBezTo>
                <a:cubicBezTo>
                  <a:pt x="1469" y="14"/>
                  <a:pt x="986" y="11"/>
                  <a:pt x="1952" y="11"/>
                </a:cubicBezTo>
              </a:path>
            </a:pathLst>
          </a:custGeom>
          <a:noFill/>
          <a:ln w="38100">
            <a:solidFill>
              <a:schemeClr val="hlink"/>
            </a:solidFill>
            <a:round/>
          </a:ln>
        </p:spPr>
        <p:txBody>
          <a:bodyPr wrap="none" anchor="ctr"/>
          <a:lstStyle/>
          <a:p>
            <a:endParaRPr lang="zh-CN" altLang="en-US" sz="1350"/>
          </a:p>
        </p:txBody>
      </p:sp>
      <p:sp>
        <p:nvSpPr>
          <p:cNvPr id="34827" name="Freeform 41"/>
          <p:cNvSpPr/>
          <p:nvPr/>
        </p:nvSpPr>
        <p:spPr bwMode="auto">
          <a:xfrm>
            <a:off x="1973271" y="1856790"/>
            <a:ext cx="3622468" cy="2528888"/>
          </a:xfrm>
          <a:custGeom>
            <a:avLst/>
            <a:gdLst>
              <a:gd name="T0" fmla="*/ 1197 w 3581"/>
              <a:gd name="T1" fmla="*/ 276 h 2124"/>
              <a:gd name="T2" fmla="*/ 1206 w 3581"/>
              <a:gd name="T3" fmla="*/ 601 h 2124"/>
              <a:gd name="T4" fmla="*/ 1219 w 3581"/>
              <a:gd name="T5" fmla="*/ 825 h 2124"/>
              <a:gd name="T6" fmla="*/ 1240 w 3581"/>
              <a:gd name="T7" fmla="*/ 889 h 2124"/>
              <a:gd name="T8" fmla="*/ 1345 w 3581"/>
              <a:gd name="T9" fmla="*/ 900 h 2124"/>
              <a:gd name="T10" fmla="*/ 1526 w 3581"/>
              <a:gd name="T11" fmla="*/ 889 h 2124"/>
              <a:gd name="T12" fmla="*/ 1713 w 3581"/>
              <a:gd name="T13" fmla="*/ 932 h 2124"/>
              <a:gd name="T14" fmla="*/ 1754 w 3581"/>
              <a:gd name="T15" fmla="*/ 1070 h 2124"/>
              <a:gd name="T16" fmla="*/ 1759 w 3581"/>
              <a:gd name="T17" fmla="*/ 1102 h 2124"/>
              <a:gd name="T18" fmla="*/ 1754 w 3581"/>
              <a:gd name="T19" fmla="*/ 1817 h 2124"/>
              <a:gd name="T20" fmla="*/ 1725 w 3581"/>
              <a:gd name="T21" fmla="*/ 1956 h 2124"/>
              <a:gd name="T22" fmla="*/ 1636 w 3581"/>
              <a:gd name="T23" fmla="*/ 2009 h 2124"/>
              <a:gd name="T24" fmla="*/ 1258 w 3581"/>
              <a:gd name="T25" fmla="*/ 1998 h 2124"/>
              <a:gd name="T26" fmla="*/ 1219 w 3581"/>
              <a:gd name="T27" fmla="*/ 2073 h 2124"/>
              <a:gd name="T28" fmla="*/ 1386 w 3581"/>
              <a:gd name="T29" fmla="*/ 2116 h 2124"/>
              <a:gd name="T30" fmla="*/ 1934 w 3581"/>
              <a:gd name="T31" fmla="*/ 2084 h 2124"/>
              <a:gd name="T32" fmla="*/ 1969 w 3581"/>
              <a:gd name="T33" fmla="*/ 2062 h 2124"/>
              <a:gd name="T34" fmla="*/ 1981 w 3581"/>
              <a:gd name="T35" fmla="*/ 1998 h 2124"/>
              <a:gd name="T36" fmla="*/ 1981 w 3581"/>
              <a:gd name="T37" fmla="*/ 1593 h 2124"/>
              <a:gd name="T38" fmla="*/ 1977 w 3581"/>
              <a:gd name="T39" fmla="*/ 1353 h 2124"/>
              <a:gd name="T40" fmla="*/ 1969 w 3581"/>
              <a:gd name="T41" fmla="*/ 900 h 2124"/>
              <a:gd name="T42" fmla="*/ 1969 w 3581"/>
              <a:gd name="T43" fmla="*/ 142 h 2124"/>
              <a:gd name="T44" fmla="*/ 1831 w 3581"/>
              <a:gd name="T45" fmla="*/ 52 h 2124"/>
              <a:gd name="T46" fmla="*/ 1508 w 3581"/>
              <a:gd name="T47" fmla="*/ 41 h 2124"/>
              <a:gd name="T48" fmla="*/ 1334 w 3581"/>
              <a:gd name="T49" fmla="*/ 36 h 2124"/>
              <a:gd name="T50" fmla="*/ 1177 w 3581"/>
              <a:gd name="T51" fmla="*/ 57 h 2124"/>
              <a:gd name="T52" fmla="*/ 1130 w 3581"/>
              <a:gd name="T53" fmla="*/ 110 h 2124"/>
              <a:gd name="T54" fmla="*/ 897 w 3581"/>
              <a:gd name="T55" fmla="*/ 121 h 2124"/>
              <a:gd name="T56" fmla="*/ 483 w 3581"/>
              <a:gd name="T57" fmla="*/ 121 h 2124"/>
              <a:gd name="T58" fmla="*/ 219 w 3581"/>
              <a:gd name="T59" fmla="*/ 116 h 2124"/>
              <a:gd name="T60" fmla="*/ 141 w 3581"/>
              <a:gd name="T61" fmla="*/ 116 h 2124"/>
              <a:gd name="T62" fmla="*/ 68 w 3581"/>
              <a:gd name="T63" fmla="*/ 110 h 2124"/>
              <a:gd name="T64" fmla="*/ 57 w 3581"/>
              <a:gd name="T65" fmla="*/ 132 h 2124"/>
              <a:gd name="T66" fmla="*/ 40 w 3581"/>
              <a:gd name="T67" fmla="*/ 142 h 2124"/>
              <a:gd name="T68" fmla="*/ 15 w 3581"/>
              <a:gd name="T69" fmla="*/ 313 h 2124"/>
              <a:gd name="T70" fmla="*/ 9 w 3581"/>
              <a:gd name="T71" fmla="*/ 404 h 2124"/>
              <a:gd name="T72" fmla="*/ 9 w 3581"/>
              <a:gd name="T73" fmla="*/ 505 h 2124"/>
              <a:gd name="T74" fmla="*/ 12 w 3581"/>
              <a:gd name="T75" fmla="*/ 686 h 2124"/>
              <a:gd name="T76" fmla="*/ 9 w 3581"/>
              <a:gd name="T77" fmla="*/ 980 h 2124"/>
              <a:gd name="T78" fmla="*/ 5 w 3581"/>
              <a:gd name="T79" fmla="*/ 1198 h 2124"/>
              <a:gd name="T80" fmla="*/ 5 w 3581"/>
              <a:gd name="T81" fmla="*/ 1529 h 2124"/>
              <a:gd name="T82" fmla="*/ 12 w 3581"/>
              <a:gd name="T83" fmla="*/ 1662 h 2124"/>
              <a:gd name="T84" fmla="*/ 40 w 3581"/>
              <a:gd name="T85" fmla="*/ 1796 h 2124"/>
              <a:gd name="T86" fmla="*/ 68 w 3581"/>
              <a:gd name="T87" fmla="*/ 1870 h 2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581"/>
              <a:gd name="T133" fmla="*/ 0 h 2124"/>
              <a:gd name="T134" fmla="*/ 3581 w 3581"/>
              <a:gd name="T135" fmla="*/ 2124 h 21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581" h="2124">
                <a:moveTo>
                  <a:pt x="2154" y="276"/>
                </a:moveTo>
                <a:cubicBezTo>
                  <a:pt x="2169" y="369"/>
                  <a:pt x="2188" y="508"/>
                  <a:pt x="2169" y="601"/>
                </a:cubicBezTo>
                <a:cubicBezTo>
                  <a:pt x="2193" y="747"/>
                  <a:pt x="2165" y="569"/>
                  <a:pt x="2191" y="825"/>
                </a:cubicBezTo>
                <a:cubicBezTo>
                  <a:pt x="2196" y="887"/>
                  <a:pt x="2187" y="873"/>
                  <a:pt x="2232" y="889"/>
                </a:cubicBezTo>
                <a:cubicBezTo>
                  <a:pt x="2294" y="949"/>
                  <a:pt x="2240" y="907"/>
                  <a:pt x="2421" y="900"/>
                </a:cubicBezTo>
                <a:cubicBezTo>
                  <a:pt x="2529" y="895"/>
                  <a:pt x="2637" y="892"/>
                  <a:pt x="2746" y="889"/>
                </a:cubicBezTo>
                <a:cubicBezTo>
                  <a:pt x="2859" y="898"/>
                  <a:pt x="2968" y="915"/>
                  <a:pt x="3081" y="932"/>
                </a:cubicBezTo>
                <a:cubicBezTo>
                  <a:pt x="3155" y="955"/>
                  <a:pt x="3109" y="931"/>
                  <a:pt x="3155" y="1070"/>
                </a:cubicBezTo>
                <a:cubicBezTo>
                  <a:pt x="3158" y="1080"/>
                  <a:pt x="3166" y="1102"/>
                  <a:pt x="3166" y="1102"/>
                </a:cubicBezTo>
                <a:cubicBezTo>
                  <a:pt x="3162" y="1340"/>
                  <a:pt x="3167" y="1578"/>
                  <a:pt x="3155" y="1817"/>
                </a:cubicBezTo>
                <a:cubicBezTo>
                  <a:pt x="3152" y="1866"/>
                  <a:pt x="3137" y="1920"/>
                  <a:pt x="3103" y="1956"/>
                </a:cubicBezTo>
                <a:cubicBezTo>
                  <a:pt x="3070" y="1988"/>
                  <a:pt x="2988" y="1997"/>
                  <a:pt x="2945" y="2009"/>
                </a:cubicBezTo>
                <a:cubicBezTo>
                  <a:pt x="2716" y="2002"/>
                  <a:pt x="2490" y="1983"/>
                  <a:pt x="2263" y="1998"/>
                </a:cubicBezTo>
                <a:cubicBezTo>
                  <a:pt x="2208" y="2012"/>
                  <a:pt x="2203" y="2016"/>
                  <a:pt x="2191" y="2073"/>
                </a:cubicBezTo>
                <a:cubicBezTo>
                  <a:pt x="2267" y="2124"/>
                  <a:pt x="2415" y="2111"/>
                  <a:pt x="2494" y="2116"/>
                </a:cubicBezTo>
                <a:cubicBezTo>
                  <a:pt x="2827" y="2099"/>
                  <a:pt x="3138" y="2089"/>
                  <a:pt x="3480" y="2084"/>
                </a:cubicBezTo>
                <a:cubicBezTo>
                  <a:pt x="3501" y="2076"/>
                  <a:pt x="3535" y="2083"/>
                  <a:pt x="3543" y="2062"/>
                </a:cubicBezTo>
                <a:cubicBezTo>
                  <a:pt x="3550" y="2040"/>
                  <a:pt x="3564" y="1998"/>
                  <a:pt x="3564" y="1998"/>
                </a:cubicBezTo>
                <a:cubicBezTo>
                  <a:pt x="3550" y="1785"/>
                  <a:pt x="3547" y="1835"/>
                  <a:pt x="3564" y="1593"/>
                </a:cubicBezTo>
                <a:cubicBezTo>
                  <a:pt x="3569" y="1518"/>
                  <a:pt x="3557" y="1353"/>
                  <a:pt x="3557" y="1353"/>
                </a:cubicBezTo>
                <a:cubicBezTo>
                  <a:pt x="3544" y="1196"/>
                  <a:pt x="3549" y="1057"/>
                  <a:pt x="3543" y="900"/>
                </a:cubicBezTo>
                <a:cubicBezTo>
                  <a:pt x="3514" y="690"/>
                  <a:pt x="3581" y="278"/>
                  <a:pt x="3541" y="142"/>
                </a:cubicBezTo>
                <a:cubicBezTo>
                  <a:pt x="3499" y="0"/>
                  <a:pt x="3432" y="68"/>
                  <a:pt x="3295" y="52"/>
                </a:cubicBezTo>
                <a:cubicBezTo>
                  <a:pt x="3100" y="45"/>
                  <a:pt x="2910" y="44"/>
                  <a:pt x="2714" y="41"/>
                </a:cubicBezTo>
                <a:cubicBezTo>
                  <a:pt x="2603" y="34"/>
                  <a:pt x="2507" y="50"/>
                  <a:pt x="2400" y="36"/>
                </a:cubicBezTo>
                <a:cubicBezTo>
                  <a:pt x="2305" y="39"/>
                  <a:pt x="2198" y="9"/>
                  <a:pt x="2117" y="57"/>
                </a:cubicBezTo>
                <a:cubicBezTo>
                  <a:pt x="1995" y="126"/>
                  <a:pt x="2115" y="83"/>
                  <a:pt x="2033" y="110"/>
                </a:cubicBezTo>
                <a:cubicBezTo>
                  <a:pt x="1950" y="131"/>
                  <a:pt x="1809" y="117"/>
                  <a:pt x="1614" y="121"/>
                </a:cubicBezTo>
                <a:cubicBezTo>
                  <a:pt x="1420" y="122"/>
                  <a:pt x="1072" y="121"/>
                  <a:pt x="869" y="121"/>
                </a:cubicBezTo>
                <a:cubicBezTo>
                  <a:pt x="575" y="105"/>
                  <a:pt x="715" y="128"/>
                  <a:pt x="394" y="116"/>
                </a:cubicBezTo>
                <a:cubicBezTo>
                  <a:pt x="295" y="111"/>
                  <a:pt x="300" y="117"/>
                  <a:pt x="255" y="116"/>
                </a:cubicBezTo>
                <a:cubicBezTo>
                  <a:pt x="210" y="115"/>
                  <a:pt x="149" y="107"/>
                  <a:pt x="124" y="110"/>
                </a:cubicBezTo>
                <a:cubicBezTo>
                  <a:pt x="114" y="111"/>
                  <a:pt x="112" y="126"/>
                  <a:pt x="104" y="132"/>
                </a:cubicBezTo>
                <a:cubicBezTo>
                  <a:pt x="94" y="137"/>
                  <a:pt x="82" y="138"/>
                  <a:pt x="72" y="142"/>
                </a:cubicBezTo>
                <a:cubicBezTo>
                  <a:pt x="62" y="173"/>
                  <a:pt x="37" y="269"/>
                  <a:pt x="26" y="313"/>
                </a:cubicBezTo>
                <a:cubicBezTo>
                  <a:pt x="16" y="356"/>
                  <a:pt x="16" y="372"/>
                  <a:pt x="15" y="404"/>
                </a:cubicBezTo>
                <a:cubicBezTo>
                  <a:pt x="36" y="425"/>
                  <a:pt x="14" y="458"/>
                  <a:pt x="15" y="505"/>
                </a:cubicBezTo>
                <a:cubicBezTo>
                  <a:pt x="15" y="552"/>
                  <a:pt x="20" y="607"/>
                  <a:pt x="20" y="686"/>
                </a:cubicBezTo>
                <a:cubicBezTo>
                  <a:pt x="20" y="767"/>
                  <a:pt x="16" y="894"/>
                  <a:pt x="15" y="980"/>
                </a:cubicBezTo>
                <a:cubicBezTo>
                  <a:pt x="13" y="1065"/>
                  <a:pt x="9" y="1106"/>
                  <a:pt x="9" y="1198"/>
                </a:cubicBezTo>
                <a:cubicBezTo>
                  <a:pt x="0" y="1338"/>
                  <a:pt x="9" y="1450"/>
                  <a:pt x="9" y="1529"/>
                </a:cubicBezTo>
                <a:cubicBezTo>
                  <a:pt x="11" y="1606"/>
                  <a:pt x="11" y="1617"/>
                  <a:pt x="21" y="1662"/>
                </a:cubicBezTo>
                <a:cubicBezTo>
                  <a:pt x="36" y="1707"/>
                  <a:pt x="51" y="1753"/>
                  <a:pt x="72" y="1796"/>
                </a:cubicBezTo>
                <a:cubicBezTo>
                  <a:pt x="88" y="1828"/>
                  <a:pt x="89" y="1852"/>
                  <a:pt x="124" y="1870"/>
                </a:cubicBezTo>
              </a:path>
            </a:pathLst>
          </a:custGeom>
          <a:noFill/>
          <a:ln w="38100">
            <a:solidFill>
              <a:schemeClr val="accent1"/>
            </a:solidFill>
            <a:round/>
          </a:ln>
        </p:spPr>
        <p:txBody>
          <a:bodyPr wrap="none" anchor="ctr"/>
          <a:lstStyle/>
          <a:p>
            <a:endParaRPr lang="zh-CN" altLang="en-US" sz="1350"/>
          </a:p>
        </p:txBody>
      </p:sp>
      <p:sp>
        <p:nvSpPr>
          <p:cNvPr id="34828" name="Freeform 42"/>
          <p:cNvSpPr/>
          <p:nvPr/>
        </p:nvSpPr>
        <p:spPr bwMode="auto">
          <a:xfrm>
            <a:off x="1841626" y="1672244"/>
            <a:ext cx="3911417" cy="2886075"/>
          </a:xfrm>
          <a:custGeom>
            <a:avLst/>
            <a:gdLst>
              <a:gd name="T0" fmla="*/ 1229 w 3867"/>
              <a:gd name="T1" fmla="*/ 746 h 2424"/>
              <a:gd name="T2" fmla="*/ 1161 w 3867"/>
              <a:gd name="T3" fmla="*/ 1087 h 2424"/>
              <a:gd name="T4" fmla="*/ 1102 w 3867"/>
              <a:gd name="T5" fmla="*/ 1092 h 2424"/>
              <a:gd name="T6" fmla="*/ 842 w 3867"/>
              <a:gd name="T7" fmla="*/ 1124 h 2424"/>
              <a:gd name="T8" fmla="*/ 842 w 3867"/>
              <a:gd name="T9" fmla="*/ 1362 h 2424"/>
              <a:gd name="T10" fmla="*/ 969 w 3867"/>
              <a:gd name="T11" fmla="*/ 1427 h 2424"/>
              <a:gd name="T12" fmla="*/ 994 w 3867"/>
              <a:gd name="T13" fmla="*/ 1513 h 2424"/>
              <a:gd name="T14" fmla="*/ 986 w 3867"/>
              <a:gd name="T15" fmla="*/ 1871 h 2424"/>
              <a:gd name="T16" fmla="*/ 987 w 3867"/>
              <a:gd name="T17" fmla="*/ 2000 h 2424"/>
              <a:gd name="T18" fmla="*/ 867 w 3867"/>
              <a:gd name="T19" fmla="*/ 2021 h 2424"/>
              <a:gd name="T20" fmla="*/ 819 w 3867"/>
              <a:gd name="T21" fmla="*/ 2086 h 2424"/>
              <a:gd name="T22" fmla="*/ 862 w 3867"/>
              <a:gd name="T23" fmla="*/ 2089 h 2424"/>
              <a:gd name="T24" fmla="*/ 1144 w 3867"/>
              <a:gd name="T25" fmla="*/ 2097 h 2424"/>
              <a:gd name="T26" fmla="*/ 1217 w 3867"/>
              <a:gd name="T27" fmla="*/ 2303 h 2424"/>
              <a:gd name="T28" fmla="*/ 1468 w 3867"/>
              <a:gd name="T29" fmla="*/ 2422 h 2424"/>
              <a:gd name="T30" fmla="*/ 1821 w 3867"/>
              <a:gd name="T31" fmla="*/ 2415 h 2424"/>
              <a:gd name="T32" fmla="*/ 2033 w 3867"/>
              <a:gd name="T33" fmla="*/ 2422 h 2424"/>
              <a:gd name="T34" fmla="*/ 2130 w 3867"/>
              <a:gd name="T35" fmla="*/ 2378 h 2424"/>
              <a:gd name="T36" fmla="*/ 2142 w 3867"/>
              <a:gd name="T37" fmla="*/ 1351 h 2424"/>
              <a:gd name="T38" fmla="*/ 2133 w 3867"/>
              <a:gd name="T39" fmla="*/ 735 h 2424"/>
              <a:gd name="T40" fmla="*/ 2124 w 3867"/>
              <a:gd name="T41" fmla="*/ 324 h 2424"/>
              <a:gd name="T42" fmla="*/ 2050 w 3867"/>
              <a:gd name="T43" fmla="*/ 15 h 2424"/>
              <a:gd name="T44" fmla="*/ 1442 w 3867"/>
              <a:gd name="T45" fmla="*/ 20 h 2424"/>
              <a:gd name="T46" fmla="*/ 1227 w 3867"/>
              <a:gd name="T47" fmla="*/ 84 h 2424"/>
              <a:gd name="T48" fmla="*/ 1131 w 3867"/>
              <a:gd name="T49" fmla="*/ 205 h 2424"/>
              <a:gd name="T50" fmla="*/ 225 w 3867"/>
              <a:gd name="T51" fmla="*/ 185 h 2424"/>
              <a:gd name="T52" fmla="*/ 36 w 3867"/>
              <a:gd name="T53" fmla="*/ 319 h 2424"/>
              <a:gd name="T54" fmla="*/ 12 w 3867"/>
              <a:gd name="T55" fmla="*/ 756 h 2424"/>
              <a:gd name="T56" fmla="*/ 12 w 3867"/>
              <a:gd name="T57" fmla="*/ 1236 h 2424"/>
              <a:gd name="T58" fmla="*/ 24 w 3867"/>
              <a:gd name="T59" fmla="*/ 1716 h 2424"/>
              <a:gd name="T60" fmla="*/ 65 w 3867"/>
              <a:gd name="T61" fmla="*/ 1972 h 2424"/>
              <a:gd name="T62" fmla="*/ 83 w 3867"/>
              <a:gd name="T63" fmla="*/ 2054 h 24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67"/>
              <a:gd name="T97" fmla="*/ 0 h 2424"/>
              <a:gd name="T98" fmla="*/ 3867 w 3867"/>
              <a:gd name="T99" fmla="*/ 2424 h 242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67" h="2424">
                <a:moveTo>
                  <a:pt x="2219" y="468"/>
                </a:moveTo>
                <a:cubicBezTo>
                  <a:pt x="2251" y="686"/>
                  <a:pt x="2223" y="544"/>
                  <a:pt x="2211" y="746"/>
                </a:cubicBezTo>
                <a:cubicBezTo>
                  <a:pt x="2205" y="829"/>
                  <a:pt x="2240" y="1040"/>
                  <a:pt x="2113" y="1081"/>
                </a:cubicBezTo>
                <a:cubicBezTo>
                  <a:pt x="2093" y="1141"/>
                  <a:pt x="2100" y="1086"/>
                  <a:pt x="2091" y="1087"/>
                </a:cubicBezTo>
                <a:cubicBezTo>
                  <a:pt x="2082" y="1088"/>
                  <a:pt x="2076" y="1086"/>
                  <a:pt x="2059" y="1087"/>
                </a:cubicBezTo>
                <a:cubicBezTo>
                  <a:pt x="2041" y="1087"/>
                  <a:pt x="2025" y="1089"/>
                  <a:pt x="1984" y="1092"/>
                </a:cubicBezTo>
                <a:cubicBezTo>
                  <a:pt x="1943" y="1094"/>
                  <a:pt x="1890" y="1097"/>
                  <a:pt x="1813" y="1103"/>
                </a:cubicBezTo>
                <a:cubicBezTo>
                  <a:pt x="1735" y="1108"/>
                  <a:pt x="1570" y="1091"/>
                  <a:pt x="1518" y="1124"/>
                </a:cubicBezTo>
                <a:cubicBezTo>
                  <a:pt x="1474" y="1189"/>
                  <a:pt x="1481" y="1206"/>
                  <a:pt x="1496" y="1298"/>
                </a:cubicBezTo>
                <a:cubicBezTo>
                  <a:pt x="1499" y="1320"/>
                  <a:pt x="1501" y="1346"/>
                  <a:pt x="1518" y="1362"/>
                </a:cubicBezTo>
                <a:cubicBezTo>
                  <a:pt x="1525" y="1370"/>
                  <a:pt x="1539" y="1369"/>
                  <a:pt x="1550" y="1373"/>
                </a:cubicBezTo>
                <a:cubicBezTo>
                  <a:pt x="1604" y="1409"/>
                  <a:pt x="1680" y="1413"/>
                  <a:pt x="1745" y="1427"/>
                </a:cubicBezTo>
                <a:cubicBezTo>
                  <a:pt x="1752" y="1434"/>
                  <a:pt x="1762" y="1438"/>
                  <a:pt x="1767" y="1449"/>
                </a:cubicBezTo>
                <a:cubicBezTo>
                  <a:pt x="1777" y="1469"/>
                  <a:pt x="1788" y="1513"/>
                  <a:pt x="1788" y="1513"/>
                </a:cubicBezTo>
                <a:cubicBezTo>
                  <a:pt x="1794" y="1556"/>
                  <a:pt x="1774" y="1654"/>
                  <a:pt x="1776" y="1716"/>
                </a:cubicBezTo>
                <a:cubicBezTo>
                  <a:pt x="1774" y="1775"/>
                  <a:pt x="1774" y="1834"/>
                  <a:pt x="1776" y="1871"/>
                </a:cubicBezTo>
                <a:cubicBezTo>
                  <a:pt x="1774" y="1889"/>
                  <a:pt x="1792" y="1917"/>
                  <a:pt x="1788" y="1935"/>
                </a:cubicBezTo>
                <a:cubicBezTo>
                  <a:pt x="1783" y="1956"/>
                  <a:pt x="1793" y="1984"/>
                  <a:pt x="1777" y="2000"/>
                </a:cubicBezTo>
                <a:cubicBezTo>
                  <a:pt x="1761" y="2015"/>
                  <a:pt x="1734" y="2008"/>
                  <a:pt x="1712" y="2011"/>
                </a:cubicBezTo>
                <a:cubicBezTo>
                  <a:pt x="1662" y="2015"/>
                  <a:pt x="1611" y="2017"/>
                  <a:pt x="1561" y="2021"/>
                </a:cubicBezTo>
                <a:cubicBezTo>
                  <a:pt x="1521" y="2025"/>
                  <a:pt x="1486" y="2014"/>
                  <a:pt x="1472" y="2025"/>
                </a:cubicBezTo>
                <a:cubicBezTo>
                  <a:pt x="1457" y="2035"/>
                  <a:pt x="1465" y="2074"/>
                  <a:pt x="1475" y="2086"/>
                </a:cubicBezTo>
                <a:cubicBezTo>
                  <a:pt x="1485" y="2100"/>
                  <a:pt x="1510" y="2094"/>
                  <a:pt x="1529" y="2097"/>
                </a:cubicBezTo>
                <a:cubicBezTo>
                  <a:pt x="1542" y="2098"/>
                  <a:pt x="1533" y="2089"/>
                  <a:pt x="1552" y="2089"/>
                </a:cubicBezTo>
                <a:cubicBezTo>
                  <a:pt x="1571" y="2088"/>
                  <a:pt x="1558" y="2093"/>
                  <a:pt x="1643" y="2095"/>
                </a:cubicBezTo>
                <a:cubicBezTo>
                  <a:pt x="1791" y="2088"/>
                  <a:pt x="1919" y="2081"/>
                  <a:pt x="2059" y="2097"/>
                </a:cubicBezTo>
                <a:cubicBezTo>
                  <a:pt x="2081" y="2105"/>
                  <a:pt x="2118" y="2096"/>
                  <a:pt x="2124" y="2119"/>
                </a:cubicBezTo>
                <a:cubicBezTo>
                  <a:pt x="2140" y="2188"/>
                  <a:pt x="2148" y="2243"/>
                  <a:pt x="2189" y="2303"/>
                </a:cubicBezTo>
                <a:cubicBezTo>
                  <a:pt x="2227" y="2423"/>
                  <a:pt x="2408" y="2404"/>
                  <a:pt x="2503" y="2411"/>
                </a:cubicBezTo>
                <a:cubicBezTo>
                  <a:pt x="2550" y="2414"/>
                  <a:pt x="2596" y="2420"/>
                  <a:pt x="2644" y="2422"/>
                </a:cubicBezTo>
                <a:cubicBezTo>
                  <a:pt x="2742" y="2424"/>
                  <a:pt x="2998" y="2409"/>
                  <a:pt x="3109" y="2411"/>
                </a:cubicBezTo>
                <a:cubicBezTo>
                  <a:pt x="3215" y="2409"/>
                  <a:pt x="3224" y="2415"/>
                  <a:pt x="3280" y="2415"/>
                </a:cubicBezTo>
                <a:cubicBezTo>
                  <a:pt x="3335" y="2418"/>
                  <a:pt x="3381" y="2407"/>
                  <a:pt x="3445" y="2409"/>
                </a:cubicBezTo>
                <a:cubicBezTo>
                  <a:pt x="3508" y="2410"/>
                  <a:pt x="3607" y="2423"/>
                  <a:pt x="3661" y="2422"/>
                </a:cubicBezTo>
                <a:cubicBezTo>
                  <a:pt x="3676" y="2421"/>
                  <a:pt x="3748" y="2407"/>
                  <a:pt x="3769" y="2401"/>
                </a:cubicBezTo>
                <a:cubicBezTo>
                  <a:pt x="3791" y="2393"/>
                  <a:pt x="3834" y="2378"/>
                  <a:pt x="3834" y="2378"/>
                </a:cubicBezTo>
                <a:cubicBezTo>
                  <a:pt x="3867" y="2311"/>
                  <a:pt x="3842" y="2260"/>
                  <a:pt x="3834" y="2184"/>
                </a:cubicBezTo>
                <a:cubicBezTo>
                  <a:pt x="3850" y="1906"/>
                  <a:pt x="3805" y="1624"/>
                  <a:pt x="3856" y="1351"/>
                </a:cubicBezTo>
                <a:cubicBezTo>
                  <a:pt x="3820" y="1207"/>
                  <a:pt x="3856" y="1121"/>
                  <a:pt x="3835" y="975"/>
                </a:cubicBezTo>
                <a:cubicBezTo>
                  <a:pt x="3837" y="873"/>
                  <a:pt x="3834" y="810"/>
                  <a:pt x="3840" y="735"/>
                </a:cubicBezTo>
                <a:cubicBezTo>
                  <a:pt x="3840" y="659"/>
                  <a:pt x="3837" y="589"/>
                  <a:pt x="3835" y="521"/>
                </a:cubicBezTo>
                <a:cubicBezTo>
                  <a:pt x="3831" y="459"/>
                  <a:pt x="3827" y="385"/>
                  <a:pt x="3824" y="324"/>
                </a:cubicBezTo>
                <a:cubicBezTo>
                  <a:pt x="3819" y="248"/>
                  <a:pt x="3827" y="170"/>
                  <a:pt x="3819" y="95"/>
                </a:cubicBezTo>
                <a:cubicBezTo>
                  <a:pt x="3796" y="38"/>
                  <a:pt x="3755" y="29"/>
                  <a:pt x="3691" y="15"/>
                </a:cubicBezTo>
                <a:cubicBezTo>
                  <a:pt x="3626" y="0"/>
                  <a:pt x="3615" y="9"/>
                  <a:pt x="3433" y="10"/>
                </a:cubicBezTo>
                <a:cubicBezTo>
                  <a:pt x="3251" y="14"/>
                  <a:pt x="2791" y="17"/>
                  <a:pt x="2597" y="20"/>
                </a:cubicBezTo>
                <a:cubicBezTo>
                  <a:pt x="2402" y="22"/>
                  <a:pt x="2331" y="14"/>
                  <a:pt x="2267" y="25"/>
                </a:cubicBezTo>
                <a:cubicBezTo>
                  <a:pt x="2230" y="36"/>
                  <a:pt x="2225" y="46"/>
                  <a:pt x="2208" y="84"/>
                </a:cubicBezTo>
                <a:cubicBezTo>
                  <a:pt x="2193" y="115"/>
                  <a:pt x="2156" y="179"/>
                  <a:pt x="2113" y="195"/>
                </a:cubicBezTo>
                <a:cubicBezTo>
                  <a:pt x="2089" y="202"/>
                  <a:pt x="2062" y="201"/>
                  <a:pt x="2037" y="205"/>
                </a:cubicBezTo>
                <a:cubicBezTo>
                  <a:pt x="1628" y="193"/>
                  <a:pt x="1219" y="212"/>
                  <a:pt x="811" y="201"/>
                </a:cubicBezTo>
                <a:cubicBezTo>
                  <a:pt x="677" y="192"/>
                  <a:pt x="538" y="202"/>
                  <a:pt x="405" y="185"/>
                </a:cubicBezTo>
                <a:cubicBezTo>
                  <a:pt x="322" y="188"/>
                  <a:pt x="231" y="187"/>
                  <a:pt x="149" y="195"/>
                </a:cubicBezTo>
                <a:cubicBezTo>
                  <a:pt x="52" y="202"/>
                  <a:pt x="110" y="249"/>
                  <a:pt x="64" y="319"/>
                </a:cubicBezTo>
                <a:cubicBezTo>
                  <a:pt x="49" y="390"/>
                  <a:pt x="59" y="440"/>
                  <a:pt x="32" y="511"/>
                </a:cubicBezTo>
                <a:cubicBezTo>
                  <a:pt x="0" y="589"/>
                  <a:pt x="41" y="675"/>
                  <a:pt x="21" y="756"/>
                </a:cubicBezTo>
                <a:cubicBezTo>
                  <a:pt x="17" y="835"/>
                  <a:pt x="32" y="905"/>
                  <a:pt x="32" y="985"/>
                </a:cubicBezTo>
                <a:cubicBezTo>
                  <a:pt x="32" y="1065"/>
                  <a:pt x="19" y="1160"/>
                  <a:pt x="21" y="1236"/>
                </a:cubicBezTo>
                <a:cubicBezTo>
                  <a:pt x="18" y="1312"/>
                  <a:pt x="39" y="1359"/>
                  <a:pt x="43" y="1439"/>
                </a:cubicBezTo>
                <a:cubicBezTo>
                  <a:pt x="46" y="1519"/>
                  <a:pt x="35" y="1634"/>
                  <a:pt x="43" y="1716"/>
                </a:cubicBezTo>
                <a:cubicBezTo>
                  <a:pt x="31" y="1835"/>
                  <a:pt x="78" y="1886"/>
                  <a:pt x="91" y="1929"/>
                </a:cubicBezTo>
                <a:cubicBezTo>
                  <a:pt x="103" y="1971"/>
                  <a:pt x="110" y="1957"/>
                  <a:pt x="117" y="1972"/>
                </a:cubicBezTo>
                <a:cubicBezTo>
                  <a:pt x="149" y="2015"/>
                  <a:pt x="122" y="2001"/>
                  <a:pt x="128" y="2015"/>
                </a:cubicBezTo>
                <a:cubicBezTo>
                  <a:pt x="133" y="2028"/>
                  <a:pt x="165" y="2031"/>
                  <a:pt x="149" y="2054"/>
                </a:cubicBezTo>
                <a:cubicBezTo>
                  <a:pt x="162" y="2065"/>
                  <a:pt x="209" y="2044"/>
                  <a:pt x="209" y="2044"/>
                </a:cubicBezTo>
              </a:path>
            </a:pathLst>
          </a:custGeom>
          <a:noFill/>
          <a:ln w="38100">
            <a:solidFill>
              <a:schemeClr val="accent2"/>
            </a:solidFill>
            <a:round/>
          </a:ln>
        </p:spPr>
        <p:txBody>
          <a:bodyPr wrap="none" anchor="ctr"/>
          <a:lstStyle/>
          <a:p>
            <a:endParaRPr lang="zh-CN" altLang="en-US" sz="1350"/>
          </a:p>
        </p:txBody>
      </p:sp>
      <p:sp>
        <p:nvSpPr>
          <p:cNvPr id="34829" name="Freeform 43"/>
          <p:cNvSpPr/>
          <p:nvPr/>
        </p:nvSpPr>
        <p:spPr bwMode="auto">
          <a:xfrm>
            <a:off x="1765762" y="1554372"/>
            <a:ext cx="4038600" cy="3095625"/>
          </a:xfrm>
          <a:custGeom>
            <a:avLst/>
            <a:gdLst>
              <a:gd name="T0" fmla="*/ 1237 w 3993"/>
              <a:gd name="T1" fmla="*/ 519 h 2600"/>
              <a:gd name="T2" fmla="*/ 1226 w 3993"/>
              <a:gd name="T3" fmla="*/ 764 h 2600"/>
              <a:gd name="T4" fmla="*/ 1218 w 3993"/>
              <a:gd name="T5" fmla="*/ 946 h 2600"/>
              <a:gd name="T6" fmla="*/ 1154 w 3993"/>
              <a:gd name="T7" fmla="*/ 1127 h 2600"/>
              <a:gd name="T8" fmla="*/ 826 w 3993"/>
              <a:gd name="T9" fmla="*/ 1143 h 2600"/>
              <a:gd name="T10" fmla="*/ 809 w 3993"/>
              <a:gd name="T11" fmla="*/ 1154 h 2600"/>
              <a:gd name="T12" fmla="*/ 784 w 3993"/>
              <a:gd name="T13" fmla="*/ 1218 h 2600"/>
              <a:gd name="T14" fmla="*/ 776 w 3993"/>
              <a:gd name="T15" fmla="*/ 1415 h 2600"/>
              <a:gd name="T16" fmla="*/ 629 w 3993"/>
              <a:gd name="T17" fmla="*/ 1474 h 2600"/>
              <a:gd name="T18" fmla="*/ 587 w 3993"/>
              <a:gd name="T19" fmla="*/ 1495 h 2600"/>
              <a:gd name="T20" fmla="*/ 570 w 3993"/>
              <a:gd name="T21" fmla="*/ 1650 h 2600"/>
              <a:gd name="T22" fmla="*/ 565 w 3993"/>
              <a:gd name="T23" fmla="*/ 1820 h 2600"/>
              <a:gd name="T24" fmla="*/ 579 w 3993"/>
              <a:gd name="T25" fmla="*/ 1959 h 2600"/>
              <a:gd name="T26" fmla="*/ 594 w 3993"/>
              <a:gd name="T27" fmla="*/ 2103 h 2600"/>
              <a:gd name="T28" fmla="*/ 766 w 3993"/>
              <a:gd name="T29" fmla="*/ 2167 h 2600"/>
              <a:gd name="T30" fmla="*/ 952 w 3993"/>
              <a:gd name="T31" fmla="*/ 2306 h 2600"/>
              <a:gd name="T32" fmla="*/ 1073 w 3993"/>
              <a:gd name="T33" fmla="*/ 2300 h 2600"/>
              <a:gd name="T34" fmla="*/ 1169 w 3993"/>
              <a:gd name="T35" fmla="*/ 2295 h 2600"/>
              <a:gd name="T36" fmla="*/ 1245 w 3993"/>
              <a:gd name="T37" fmla="*/ 2551 h 2600"/>
              <a:gd name="T38" fmla="*/ 1302 w 3993"/>
              <a:gd name="T39" fmla="*/ 2594 h 2600"/>
              <a:gd name="T40" fmla="*/ 1387 w 3993"/>
              <a:gd name="T41" fmla="*/ 2594 h 2600"/>
              <a:gd name="T42" fmla="*/ 2073 w 3993"/>
              <a:gd name="T43" fmla="*/ 2594 h 2600"/>
              <a:gd name="T44" fmla="*/ 2179 w 3993"/>
              <a:gd name="T45" fmla="*/ 2556 h 2600"/>
              <a:gd name="T46" fmla="*/ 2212 w 3993"/>
              <a:gd name="T47" fmla="*/ 2412 h 2600"/>
              <a:gd name="T48" fmla="*/ 2217 w 3993"/>
              <a:gd name="T49" fmla="*/ 1612 h 2600"/>
              <a:gd name="T50" fmla="*/ 2212 w 3993"/>
              <a:gd name="T51" fmla="*/ 396 h 2600"/>
              <a:gd name="T52" fmla="*/ 2205 w 3993"/>
              <a:gd name="T53" fmla="*/ 258 h 2600"/>
              <a:gd name="T54" fmla="*/ 2188 w 3993"/>
              <a:gd name="T55" fmla="*/ 114 h 2600"/>
              <a:gd name="T56" fmla="*/ 2133 w 3993"/>
              <a:gd name="T57" fmla="*/ 34 h 2600"/>
              <a:gd name="T58" fmla="*/ 2073 w 3993"/>
              <a:gd name="T59" fmla="*/ 23 h 2600"/>
              <a:gd name="T60" fmla="*/ 1955 w 3993"/>
              <a:gd name="T61" fmla="*/ 12 h 2600"/>
              <a:gd name="T62" fmla="*/ 1833 w 3993"/>
              <a:gd name="T63" fmla="*/ 12 h 2600"/>
              <a:gd name="T64" fmla="*/ 1690 w 3993"/>
              <a:gd name="T65" fmla="*/ 18 h 2600"/>
              <a:gd name="T66" fmla="*/ 1558 w 3993"/>
              <a:gd name="T67" fmla="*/ 28 h 2600"/>
              <a:gd name="T68" fmla="*/ 1414 w 3993"/>
              <a:gd name="T69" fmla="*/ 34 h 2600"/>
              <a:gd name="T70" fmla="*/ 1268 w 3993"/>
              <a:gd name="T71" fmla="*/ 66 h 2600"/>
              <a:gd name="T72" fmla="*/ 1208 w 3993"/>
              <a:gd name="T73" fmla="*/ 151 h 2600"/>
              <a:gd name="T74" fmla="*/ 1131 w 3993"/>
              <a:gd name="T75" fmla="*/ 236 h 2600"/>
              <a:gd name="T76" fmla="*/ 748 w 3993"/>
              <a:gd name="T77" fmla="*/ 242 h 2600"/>
              <a:gd name="T78" fmla="*/ 187 w 3993"/>
              <a:gd name="T79" fmla="*/ 220 h 2600"/>
              <a:gd name="T80" fmla="*/ 74 w 3993"/>
              <a:gd name="T81" fmla="*/ 252 h 2600"/>
              <a:gd name="T82" fmla="*/ 32 w 3993"/>
              <a:gd name="T83" fmla="*/ 370 h 2600"/>
              <a:gd name="T84" fmla="*/ 12 w 3993"/>
              <a:gd name="T85" fmla="*/ 540 h 2600"/>
              <a:gd name="T86" fmla="*/ 4 w 3993"/>
              <a:gd name="T87" fmla="*/ 967 h 2600"/>
              <a:gd name="T88" fmla="*/ 9 w 3993"/>
              <a:gd name="T89" fmla="*/ 1127 h 2600"/>
              <a:gd name="T90" fmla="*/ 5 w 3993"/>
              <a:gd name="T91" fmla="*/ 1404 h 2600"/>
              <a:gd name="T92" fmla="*/ 12 w 3993"/>
              <a:gd name="T93" fmla="*/ 1623 h 2600"/>
              <a:gd name="T94" fmla="*/ 17 w 3993"/>
              <a:gd name="T95" fmla="*/ 1820 h 2600"/>
              <a:gd name="T96" fmla="*/ 49 w 3993"/>
              <a:gd name="T97" fmla="*/ 2071 h 2600"/>
              <a:gd name="T98" fmla="*/ 92 w 3993"/>
              <a:gd name="T99" fmla="*/ 2167 h 2600"/>
              <a:gd name="T100" fmla="*/ 160 w 3993"/>
              <a:gd name="T101" fmla="*/ 2204 h 26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993"/>
              <a:gd name="T154" fmla="*/ 0 h 2600"/>
              <a:gd name="T155" fmla="*/ 3993 w 3993"/>
              <a:gd name="T156" fmla="*/ 2600 h 260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993" h="2600">
                <a:moveTo>
                  <a:pt x="2228" y="519"/>
                </a:moveTo>
                <a:cubicBezTo>
                  <a:pt x="2231" y="586"/>
                  <a:pt x="2207" y="696"/>
                  <a:pt x="2207" y="764"/>
                </a:cubicBezTo>
                <a:cubicBezTo>
                  <a:pt x="2207" y="828"/>
                  <a:pt x="2202" y="882"/>
                  <a:pt x="2196" y="946"/>
                </a:cubicBezTo>
                <a:cubicBezTo>
                  <a:pt x="2153" y="1015"/>
                  <a:pt x="2196" y="1094"/>
                  <a:pt x="2079" y="1127"/>
                </a:cubicBezTo>
                <a:cubicBezTo>
                  <a:pt x="1961" y="1159"/>
                  <a:pt x="1591" y="1138"/>
                  <a:pt x="1488" y="1143"/>
                </a:cubicBezTo>
                <a:cubicBezTo>
                  <a:pt x="1477" y="1146"/>
                  <a:pt x="1463" y="1146"/>
                  <a:pt x="1456" y="1154"/>
                </a:cubicBezTo>
                <a:cubicBezTo>
                  <a:pt x="1437" y="1172"/>
                  <a:pt x="1412" y="1218"/>
                  <a:pt x="1412" y="1218"/>
                </a:cubicBezTo>
                <a:cubicBezTo>
                  <a:pt x="1390" y="1285"/>
                  <a:pt x="1446" y="1361"/>
                  <a:pt x="1396" y="1415"/>
                </a:cubicBezTo>
                <a:cubicBezTo>
                  <a:pt x="1363" y="1509"/>
                  <a:pt x="1229" y="1468"/>
                  <a:pt x="1133" y="1474"/>
                </a:cubicBezTo>
                <a:cubicBezTo>
                  <a:pt x="1108" y="1481"/>
                  <a:pt x="1080" y="1481"/>
                  <a:pt x="1058" y="1495"/>
                </a:cubicBezTo>
                <a:cubicBezTo>
                  <a:pt x="1027" y="1512"/>
                  <a:pt x="1041" y="1623"/>
                  <a:pt x="1028" y="1650"/>
                </a:cubicBezTo>
                <a:cubicBezTo>
                  <a:pt x="986" y="1734"/>
                  <a:pt x="1046" y="1729"/>
                  <a:pt x="1017" y="1820"/>
                </a:cubicBezTo>
                <a:cubicBezTo>
                  <a:pt x="1025" y="1894"/>
                  <a:pt x="1019" y="1887"/>
                  <a:pt x="1044" y="1959"/>
                </a:cubicBezTo>
                <a:cubicBezTo>
                  <a:pt x="1028" y="1970"/>
                  <a:pt x="1047" y="2097"/>
                  <a:pt x="1071" y="2103"/>
                </a:cubicBezTo>
                <a:cubicBezTo>
                  <a:pt x="1194" y="2129"/>
                  <a:pt x="1253" y="2159"/>
                  <a:pt x="1380" y="2167"/>
                </a:cubicBezTo>
                <a:cubicBezTo>
                  <a:pt x="1430" y="2310"/>
                  <a:pt x="1592" y="2294"/>
                  <a:pt x="1714" y="2306"/>
                </a:cubicBezTo>
                <a:cubicBezTo>
                  <a:pt x="1774" y="2311"/>
                  <a:pt x="1873" y="2297"/>
                  <a:pt x="1935" y="2300"/>
                </a:cubicBezTo>
                <a:cubicBezTo>
                  <a:pt x="2010" y="2303"/>
                  <a:pt x="2029" y="2291"/>
                  <a:pt x="2105" y="2295"/>
                </a:cubicBezTo>
                <a:cubicBezTo>
                  <a:pt x="2167" y="2337"/>
                  <a:pt x="2170" y="2516"/>
                  <a:pt x="2241" y="2551"/>
                </a:cubicBezTo>
                <a:cubicBezTo>
                  <a:pt x="2296" y="2578"/>
                  <a:pt x="2282" y="2584"/>
                  <a:pt x="2345" y="2594"/>
                </a:cubicBezTo>
                <a:cubicBezTo>
                  <a:pt x="2398" y="2594"/>
                  <a:pt x="2267" y="2594"/>
                  <a:pt x="2499" y="2594"/>
                </a:cubicBezTo>
                <a:cubicBezTo>
                  <a:pt x="2730" y="2594"/>
                  <a:pt x="3497" y="2600"/>
                  <a:pt x="3735" y="2594"/>
                </a:cubicBezTo>
                <a:cubicBezTo>
                  <a:pt x="3972" y="2587"/>
                  <a:pt x="3883" y="2586"/>
                  <a:pt x="3924" y="2556"/>
                </a:cubicBezTo>
                <a:cubicBezTo>
                  <a:pt x="3951" y="2492"/>
                  <a:pt x="3972" y="2504"/>
                  <a:pt x="3983" y="2412"/>
                </a:cubicBezTo>
                <a:cubicBezTo>
                  <a:pt x="3986" y="2145"/>
                  <a:pt x="3993" y="1878"/>
                  <a:pt x="3993" y="1612"/>
                </a:cubicBezTo>
                <a:cubicBezTo>
                  <a:pt x="3993" y="1206"/>
                  <a:pt x="3993" y="801"/>
                  <a:pt x="3983" y="396"/>
                </a:cubicBezTo>
                <a:cubicBezTo>
                  <a:pt x="3982" y="373"/>
                  <a:pt x="3979" y="279"/>
                  <a:pt x="3972" y="258"/>
                </a:cubicBezTo>
                <a:cubicBezTo>
                  <a:pt x="3953" y="204"/>
                  <a:pt x="3956" y="172"/>
                  <a:pt x="3940" y="114"/>
                </a:cubicBezTo>
                <a:cubicBezTo>
                  <a:pt x="3927" y="103"/>
                  <a:pt x="3848" y="35"/>
                  <a:pt x="3843" y="34"/>
                </a:cubicBezTo>
                <a:cubicBezTo>
                  <a:pt x="3812" y="25"/>
                  <a:pt x="3788" y="26"/>
                  <a:pt x="3735" y="23"/>
                </a:cubicBezTo>
                <a:cubicBezTo>
                  <a:pt x="3680" y="19"/>
                  <a:pt x="3592" y="13"/>
                  <a:pt x="3520" y="12"/>
                </a:cubicBezTo>
                <a:cubicBezTo>
                  <a:pt x="3435" y="0"/>
                  <a:pt x="3378" y="13"/>
                  <a:pt x="3300" y="12"/>
                </a:cubicBezTo>
                <a:cubicBezTo>
                  <a:pt x="3220" y="13"/>
                  <a:pt x="3126" y="15"/>
                  <a:pt x="3044" y="18"/>
                </a:cubicBezTo>
                <a:cubicBezTo>
                  <a:pt x="2963" y="10"/>
                  <a:pt x="2875" y="28"/>
                  <a:pt x="2804" y="28"/>
                </a:cubicBezTo>
                <a:cubicBezTo>
                  <a:pt x="2721" y="30"/>
                  <a:pt x="2634" y="27"/>
                  <a:pt x="2548" y="34"/>
                </a:cubicBezTo>
                <a:cubicBezTo>
                  <a:pt x="2434" y="48"/>
                  <a:pt x="2394" y="37"/>
                  <a:pt x="2283" y="66"/>
                </a:cubicBezTo>
                <a:cubicBezTo>
                  <a:pt x="2248" y="111"/>
                  <a:pt x="2233" y="136"/>
                  <a:pt x="2176" y="151"/>
                </a:cubicBezTo>
                <a:cubicBezTo>
                  <a:pt x="2148" y="169"/>
                  <a:pt x="2078" y="229"/>
                  <a:pt x="2036" y="236"/>
                </a:cubicBezTo>
                <a:cubicBezTo>
                  <a:pt x="1897" y="257"/>
                  <a:pt x="1624" y="236"/>
                  <a:pt x="1348" y="242"/>
                </a:cubicBezTo>
                <a:cubicBezTo>
                  <a:pt x="1064" y="239"/>
                  <a:pt x="537" y="218"/>
                  <a:pt x="335" y="220"/>
                </a:cubicBezTo>
                <a:cubicBezTo>
                  <a:pt x="194" y="243"/>
                  <a:pt x="205" y="229"/>
                  <a:pt x="132" y="252"/>
                </a:cubicBezTo>
                <a:cubicBezTo>
                  <a:pt x="122" y="260"/>
                  <a:pt x="69" y="349"/>
                  <a:pt x="57" y="370"/>
                </a:cubicBezTo>
                <a:cubicBezTo>
                  <a:pt x="31" y="410"/>
                  <a:pt x="29" y="495"/>
                  <a:pt x="20" y="540"/>
                </a:cubicBezTo>
                <a:cubicBezTo>
                  <a:pt x="5" y="607"/>
                  <a:pt x="24" y="900"/>
                  <a:pt x="4" y="967"/>
                </a:cubicBezTo>
                <a:cubicBezTo>
                  <a:pt x="0" y="1065"/>
                  <a:pt x="14" y="1054"/>
                  <a:pt x="15" y="1127"/>
                </a:cubicBezTo>
                <a:cubicBezTo>
                  <a:pt x="15" y="1199"/>
                  <a:pt x="8" y="1321"/>
                  <a:pt x="9" y="1404"/>
                </a:cubicBezTo>
                <a:cubicBezTo>
                  <a:pt x="9" y="1486"/>
                  <a:pt x="16" y="1553"/>
                  <a:pt x="20" y="1623"/>
                </a:cubicBezTo>
                <a:cubicBezTo>
                  <a:pt x="23" y="1692"/>
                  <a:pt x="19" y="1745"/>
                  <a:pt x="31" y="1820"/>
                </a:cubicBezTo>
                <a:cubicBezTo>
                  <a:pt x="32" y="1897"/>
                  <a:pt x="64" y="1998"/>
                  <a:pt x="89" y="2071"/>
                </a:cubicBezTo>
                <a:cubicBezTo>
                  <a:pt x="105" y="2120"/>
                  <a:pt x="120" y="2138"/>
                  <a:pt x="165" y="2167"/>
                </a:cubicBezTo>
                <a:cubicBezTo>
                  <a:pt x="188" y="2181"/>
                  <a:pt x="261" y="2196"/>
                  <a:pt x="287" y="2204"/>
                </a:cubicBezTo>
              </a:path>
            </a:pathLst>
          </a:custGeom>
          <a:noFill/>
          <a:ln w="38100">
            <a:solidFill>
              <a:srgbClr val="081D58"/>
            </a:solidFill>
            <a:round/>
          </a:ln>
        </p:spPr>
        <p:txBody>
          <a:bodyPr wrap="none" anchor="ctr"/>
          <a:lstStyle/>
          <a:p>
            <a:endParaRPr lang="zh-CN" altLang="en-US" sz="1350"/>
          </a:p>
        </p:txBody>
      </p:sp>
      <p:sp>
        <p:nvSpPr>
          <p:cNvPr id="3" name="文本框 2"/>
          <p:cNvSpPr txBox="1"/>
          <p:nvPr/>
        </p:nvSpPr>
        <p:spPr>
          <a:xfrm>
            <a:off x="1615400" y="796072"/>
            <a:ext cx="3319246" cy="368300"/>
          </a:xfrm>
          <a:prstGeom prst="rect">
            <a:avLst/>
          </a:prstGeom>
          <a:noFill/>
        </p:spPr>
        <p:txBody>
          <a:bodyPr wrap="square">
            <a:spAutoFit/>
          </a:bodyPr>
          <a:lstStyle/>
          <a:p>
            <a:pPr>
              <a:spcAft>
                <a:spcPts val="0"/>
              </a:spcAft>
            </a:pPr>
            <a:r>
              <a:rPr lang="zh-CN" altLang="en-US" sz="1800" dirty="0">
                <a:solidFill>
                  <a:schemeClr val="accent1">
                    <a:lumMod val="60000"/>
                    <a:lumOff val="40000"/>
                  </a:schemeClr>
                </a:solidFill>
                <a:latin typeface="微软雅黑" panose="020B0503020204020204" pitchFamily="34" charset="-122"/>
                <a:ea typeface="微软雅黑" panose="020B0503020204020204" pitchFamily="34" charset="-122"/>
              </a:rPr>
              <a:t>保证每条基本路径被执行一次</a:t>
            </a:r>
            <a:endParaRPr lang="zh-CN" altLang="en-US"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29"/>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grpId="0" nodeType="afterEffect">
                                  <p:stCondLst>
                                    <p:cond delay="0"/>
                                  </p:stCondLst>
                                  <p:childTnLst>
                                    <p:set>
                                      <p:cBhvr>
                                        <p:cTn id="9" dur="1" fill="hold">
                                          <p:stCondLst>
                                            <p:cond delay="0"/>
                                          </p:stCondLst>
                                        </p:cTn>
                                        <p:tgtEl>
                                          <p:spTgt spid="1669122"/>
                                        </p:tgtEl>
                                        <p:attrNameLst>
                                          <p:attrName>style.visibility</p:attrName>
                                        </p:attrNameLst>
                                      </p:cBhvr>
                                      <p:to>
                                        <p:strVal val="visible"/>
                                      </p:to>
                                    </p:set>
                                    <p:animEffect transition="in" filter="dissolve">
                                      <p:cBhvr>
                                        <p:cTn id="10" dur="500"/>
                                        <p:tgtEl>
                                          <p:spTgt spid="16691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669124"/>
                                        </p:tgtEl>
                                        <p:attrNameLst>
                                          <p:attrName>style.visibility</p:attrName>
                                        </p:attrNameLst>
                                      </p:cBhvr>
                                      <p:to>
                                        <p:strVal val="visible"/>
                                      </p:to>
                                    </p:set>
                                    <p:animEffect transition="in" filter="dissolve">
                                      <p:cBhvr>
                                        <p:cTn id="15" dur="500"/>
                                        <p:tgtEl>
                                          <p:spTgt spid="166912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48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827"/>
                                        </p:tgtEl>
                                        <p:attrNameLst>
                                          <p:attrName>style.visibility</p:attrName>
                                        </p:attrNameLst>
                                      </p:cBhvr>
                                      <p:to>
                                        <p:strVal val="visible"/>
                                      </p:to>
                                    </p:set>
                                  </p:childTnLst>
                                </p:cTn>
                              </p:par>
                            </p:childTnLst>
                          </p:cTn>
                        </p:par>
                        <p:par>
                          <p:cTn id="23" fill="hold">
                            <p:stCondLst>
                              <p:cond delay="0"/>
                            </p:stCondLst>
                            <p:childTnLst>
                              <p:par>
                                <p:cTn id="24" presetID="9" presetClass="entr" presetSubtype="0" fill="hold" grpId="0" nodeType="afterEffect">
                                  <p:stCondLst>
                                    <p:cond delay="0"/>
                                  </p:stCondLst>
                                  <p:childTnLst>
                                    <p:set>
                                      <p:cBhvr>
                                        <p:cTn id="25" dur="1" fill="hold">
                                          <p:stCondLst>
                                            <p:cond delay="0"/>
                                          </p:stCondLst>
                                        </p:cTn>
                                        <p:tgtEl>
                                          <p:spTgt spid="1669125"/>
                                        </p:tgtEl>
                                        <p:attrNameLst>
                                          <p:attrName>style.visibility</p:attrName>
                                        </p:attrNameLst>
                                      </p:cBhvr>
                                      <p:to>
                                        <p:strVal val="visible"/>
                                      </p:to>
                                    </p:set>
                                    <p:animEffect transition="in" filter="dissolve">
                                      <p:cBhvr>
                                        <p:cTn id="26" dur="500"/>
                                        <p:tgtEl>
                                          <p:spTgt spid="166912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826"/>
                                        </p:tgtEl>
                                        <p:attrNameLst>
                                          <p:attrName>style.visibility</p:attrName>
                                        </p:attrNameLst>
                                      </p:cBhvr>
                                      <p:to>
                                        <p:strVal val="visible"/>
                                      </p:to>
                                    </p:set>
                                  </p:childTnLst>
                                </p:cTn>
                              </p:par>
                            </p:childTnLst>
                          </p:cTn>
                        </p:par>
                        <p:par>
                          <p:cTn id="31" fill="hold">
                            <p:stCondLst>
                              <p:cond delay="0"/>
                            </p:stCondLst>
                            <p:childTnLst>
                              <p:par>
                                <p:cTn id="32" presetID="9" presetClass="entr" presetSubtype="0" fill="hold" grpId="0" nodeType="afterEffect">
                                  <p:stCondLst>
                                    <p:cond delay="0"/>
                                  </p:stCondLst>
                                  <p:childTnLst>
                                    <p:set>
                                      <p:cBhvr>
                                        <p:cTn id="33" dur="1" fill="hold">
                                          <p:stCondLst>
                                            <p:cond delay="0"/>
                                          </p:stCondLst>
                                        </p:cTn>
                                        <p:tgtEl>
                                          <p:spTgt spid="1669126"/>
                                        </p:tgtEl>
                                        <p:attrNameLst>
                                          <p:attrName>style.visibility</p:attrName>
                                        </p:attrNameLst>
                                      </p:cBhvr>
                                      <p:to>
                                        <p:strVal val="visible"/>
                                      </p:to>
                                    </p:set>
                                    <p:animEffect transition="in" filter="dissolve">
                                      <p:cBhvr>
                                        <p:cTn id="34" dur="500"/>
                                        <p:tgtEl>
                                          <p:spTgt spid="1669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22" grpId="0" autoUpdateAnimBg="0"/>
      <p:bldP spid="1669124" grpId="0" autoUpdateAnimBg="0"/>
      <p:bldP spid="1669125" grpId="0" autoUpdateAnimBg="0"/>
      <p:bldP spid="1669126" grpId="0" autoUpdateAnimBg="0"/>
      <p:bldP spid="34826" grpId="0" animBg="1"/>
      <p:bldP spid="34827" grpId="0" animBg="1"/>
      <p:bldP spid="34828" grpId="0" animBg="1"/>
      <p:bldP spid="3482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spcAft>
                <a:spcPts val="0"/>
              </a:spcAft>
              <a:defRPr/>
            </a:pPr>
            <a:r>
              <a:rPr lang="zh-CN" altLang="en-US" dirty="0">
                <a:latin typeface="微软雅黑" panose="020B0503020204020204" pitchFamily="34" charset="-122"/>
                <a:ea typeface="微软雅黑" panose="020B0503020204020204" pitchFamily="34" charset="-122"/>
              </a:rPr>
              <a:t>逻辑覆盖小结</a:t>
            </a:r>
            <a:endParaRPr lang="zh-CN" altLang="en-US" dirty="0">
              <a:latin typeface="微软雅黑" panose="020B0503020204020204" pitchFamily="34" charset="-122"/>
              <a:ea typeface="微软雅黑" panose="020B0503020204020204" pitchFamily="34" charset="-122"/>
            </a:endParaRPr>
          </a:p>
        </p:txBody>
      </p:sp>
      <p:sp>
        <p:nvSpPr>
          <p:cNvPr id="4" name="圆角矩形 3"/>
          <p:cNvSpPr/>
          <p:nvPr/>
        </p:nvSpPr>
        <p:spPr bwMode="auto">
          <a:xfrm>
            <a:off x="3649715" y="833020"/>
            <a:ext cx="1215135" cy="405045"/>
          </a:xfrm>
          <a:prstGeom prst="roundRect">
            <a:avLst/>
          </a:prstGeom>
          <a:solidFill>
            <a:schemeClr val="accent4">
              <a:lumMod val="20000"/>
              <a:lumOff val="80000"/>
              <a:alpha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lstStyle/>
          <a:p>
            <a:pPr algn="ctr" defTabSz="685800" fontAlgn="base">
              <a:spcBef>
                <a:spcPct val="0"/>
              </a:spcBef>
              <a:spcAft>
                <a:spcPts val="0"/>
              </a:spcAft>
            </a:pPr>
            <a:r>
              <a:rPr lang="zh-CN" altLang="en-US" dirty="0">
                <a:latin typeface="Arial" panose="020B0604020202020204" pitchFamily="34" charset="0"/>
                <a:ea typeface="宋体" panose="02010600030101010101" pitchFamily="2" charset="-122"/>
                <a:sym typeface="+mn-ea"/>
              </a:rPr>
              <a:t>语句覆盖</a:t>
            </a:r>
            <a:endParaRPr lang="zh-CN" altLang="en-US" dirty="0">
              <a:latin typeface="Arial" panose="020B0604020202020204" pitchFamily="34" charset="0"/>
              <a:ea typeface="宋体" panose="02010600030101010101" pitchFamily="2" charset="-122"/>
            </a:endParaRPr>
          </a:p>
        </p:txBody>
      </p:sp>
      <p:sp>
        <p:nvSpPr>
          <p:cNvPr id="5" name="圆角矩形 4"/>
          <p:cNvSpPr/>
          <p:nvPr/>
        </p:nvSpPr>
        <p:spPr bwMode="auto">
          <a:xfrm>
            <a:off x="3595709" y="1697116"/>
            <a:ext cx="1377153" cy="405045"/>
          </a:xfrm>
          <a:prstGeom prst="roundRect">
            <a:avLst/>
          </a:prstGeom>
          <a:solidFill>
            <a:schemeClr val="accent4">
              <a:lumMod val="20000"/>
              <a:lumOff val="80000"/>
              <a:alpha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lstStyle/>
          <a:p>
            <a:pPr algn="ctr" defTabSz="685800" fontAlgn="base">
              <a:spcBef>
                <a:spcPct val="0"/>
              </a:spcBef>
              <a:spcAft>
                <a:spcPts val="0"/>
              </a:spcAft>
            </a:pPr>
            <a:r>
              <a:rPr lang="zh-CN" altLang="en-US" dirty="0">
                <a:latin typeface="Arial" panose="020B0604020202020204" pitchFamily="34" charset="0"/>
                <a:ea typeface="宋体" panose="02010600030101010101" pitchFamily="2" charset="-122"/>
                <a:sym typeface="+mn-ea"/>
              </a:rPr>
              <a:t>判定覆盖</a:t>
            </a:r>
            <a:r>
              <a:rPr lang="en-US" altLang="zh-CN" dirty="0">
                <a:latin typeface="Arial" panose="020B0604020202020204" pitchFamily="34" charset="0"/>
                <a:ea typeface="宋体" panose="02010600030101010101" pitchFamily="2" charset="-122"/>
                <a:sym typeface="+mn-ea"/>
              </a:rPr>
              <a:t>DC</a:t>
            </a:r>
            <a:endParaRPr lang="zh-CN" altLang="en-US" dirty="0">
              <a:latin typeface="Arial" panose="020B0604020202020204" pitchFamily="34" charset="0"/>
              <a:ea typeface="宋体" panose="02010600030101010101" pitchFamily="2" charset="-122"/>
            </a:endParaRPr>
          </a:p>
        </p:txBody>
      </p:sp>
      <p:sp>
        <p:nvSpPr>
          <p:cNvPr id="6" name="圆角矩形 5"/>
          <p:cNvSpPr/>
          <p:nvPr/>
        </p:nvSpPr>
        <p:spPr bwMode="auto">
          <a:xfrm>
            <a:off x="1921523" y="1724119"/>
            <a:ext cx="1350150" cy="405045"/>
          </a:xfrm>
          <a:prstGeom prst="roundRect">
            <a:avLst/>
          </a:prstGeom>
          <a:solidFill>
            <a:schemeClr val="tx2">
              <a:lumMod val="10000"/>
              <a:lumOff val="90000"/>
              <a:alpha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lstStyle/>
          <a:p>
            <a:pPr algn="ctr" defTabSz="685800" fontAlgn="base">
              <a:spcBef>
                <a:spcPct val="0"/>
              </a:spcBef>
              <a:spcAft>
                <a:spcPts val="0"/>
              </a:spcAft>
            </a:pPr>
            <a:r>
              <a:rPr lang="zh-CN" altLang="en-US" dirty="0">
                <a:latin typeface="Arial" panose="020B0604020202020204" pitchFamily="34" charset="0"/>
                <a:ea typeface="宋体" panose="02010600030101010101" pitchFamily="2" charset="-122"/>
                <a:sym typeface="+mn-ea"/>
              </a:rPr>
              <a:t>条件覆盖</a:t>
            </a:r>
            <a:r>
              <a:rPr lang="en-US" altLang="zh-CN" dirty="0">
                <a:latin typeface="Arial" panose="020B0604020202020204" pitchFamily="34" charset="0"/>
                <a:ea typeface="宋体" panose="02010600030101010101" pitchFamily="2" charset="-122"/>
                <a:sym typeface="+mn-ea"/>
              </a:rPr>
              <a:t>CC</a:t>
            </a:r>
            <a:endParaRPr lang="zh-CN" altLang="en-US" dirty="0">
              <a:latin typeface="Arial" panose="020B0604020202020204" pitchFamily="34" charset="0"/>
              <a:ea typeface="宋体" panose="02010600030101010101" pitchFamily="2" charset="-122"/>
            </a:endParaRPr>
          </a:p>
        </p:txBody>
      </p:sp>
      <p:sp>
        <p:nvSpPr>
          <p:cNvPr id="7" name="圆角矩形 6"/>
          <p:cNvSpPr/>
          <p:nvPr/>
        </p:nvSpPr>
        <p:spPr bwMode="auto">
          <a:xfrm>
            <a:off x="3190664" y="2561212"/>
            <a:ext cx="2268252" cy="405045"/>
          </a:xfrm>
          <a:prstGeom prst="roundRect">
            <a:avLst/>
          </a:prstGeom>
          <a:solidFill>
            <a:schemeClr val="tx2">
              <a:lumMod val="10000"/>
              <a:lumOff val="90000"/>
              <a:alpha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lstStyle/>
          <a:p>
            <a:pPr algn="ctr" defTabSz="685800" fontAlgn="base">
              <a:spcBef>
                <a:spcPct val="0"/>
              </a:spcBef>
              <a:spcAft>
                <a:spcPts val="0"/>
              </a:spcAft>
            </a:pPr>
            <a:r>
              <a:rPr lang="zh-CN" altLang="en-US" dirty="0">
                <a:latin typeface="Arial" panose="020B0604020202020204" pitchFamily="34" charset="0"/>
                <a:ea typeface="宋体" panose="02010600030101010101" pitchFamily="2" charset="-122"/>
                <a:sym typeface="+mn-ea"/>
              </a:rPr>
              <a:t>条件</a:t>
            </a:r>
            <a:r>
              <a:rPr lang="en-US" altLang="zh-CN" dirty="0">
                <a:latin typeface="Arial" panose="020B0604020202020204" pitchFamily="34" charset="0"/>
                <a:ea typeface="宋体" panose="02010600030101010101" pitchFamily="2" charset="-122"/>
                <a:sym typeface="+mn-ea"/>
              </a:rPr>
              <a:t>/</a:t>
            </a:r>
            <a:r>
              <a:rPr lang="zh-CN" altLang="en-US" dirty="0">
                <a:latin typeface="Arial" panose="020B0604020202020204" pitchFamily="34" charset="0"/>
                <a:ea typeface="宋体" panose="02010600030101010101" pitchFamily="2" charset="-122"/>
                <a:sym typeface="+mn-ea"/>
              </a:rPr>
              <a:t>判定覆盖</a:t>
            </a:r>
            <a:r>
              <a:rPr lang="en-US" altLang="zh-CN" dirty="0">
                <a:latin typeface="Arial" panose="020B0604020202020204" pitchFamily="34" charset="0"/>
                <a:ea typeface="宋体" panose="02010600030101010101" pitchFamily="2" charset="-122"/>
                <a:sym typeface="+mn-ea"/>
              </a:rPr>
              <a:t>CC/DC</a:t>
            </a:r>
            <a:endParaRPr lang="zh-CN" altLang="en-US" dirty="0">
              <a:latin typeface="Arial" panose="020B0604020202020204" pitchFamily="34" charset="0"/>
              <a:ea typeface="宋体" panose="02010600030101010101" pitchFamily="2" charset="-122"/>
            </a:endParaRPr>
          </a:p>
        </p:txBody>
      </p:sp>
      <p:sp>
        <p:nvSpPr>
          <p:cNvPr id="8" name="圆角矩形 7"/>
          <p:cNvSpPr/>
          <p:nvPr/>
        </p:nvSpPr>
        <p:spPr bwMode="auto">
          <a:xfrm>
            <a:off x="3433691" y="3398305"/>
            <a:ext cx="1998222" cy="405045"/>
          </a:xfrm>
          <a:prstGeom prst="roundRect">
            <a:avLst/>
          </a:prstGeom>
          <a:solidFill>
            <a:schemeClr val="tx2">
              <a:lumMod val="10000"/>
              <a:lumOff val="90000"/>
              <a:alpha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lstStyle/>
          <a:p>
            <a:pPr algn="ctr" defTabSz="685800" fontAlgn="base">
              <a:spcBef>
                <a:spcPct val="0"/>
              </a:spcBef>
              <a:spcAft>
                <a:spcPts val="0"/>
              </a:spcAft>
            </a:pPr>
            <a:r>
              <a:rPr lang="zh-CN" altLang="en-US" dirty="0">
                <a:latin typeface="Arial" panose="020B0604020202020204" pitchFamily="34" charset="0"/>
                <a:ea typeface="宋体" panose="02010600030101010101" pitchFamily="2" charset="-122"/>
                <a:sym typeface="+mn-ea"/>
              </a:rPr>
              <a:t>条件组合覆盖</a:t>
            </a:r>
            <a:r>
              <a:rPr lang="en-US" altLang="zh-CN" dirty="0">
                <a:latin typeface="Arial" panose="020B0604020202020204" pitchFamily="34" charset="0"/>
                <a:ea typeface="宋体" panose="02010600030101010101" pitchFamily="2" charset="-122"/>
                <a:sym typeface="+mn-ea"/>
              </a:rPr>
              <a:t>MCC</a:t>
            </a:r>
            <a:endParaRPr lang="zh-CN" altLang="en-US" dirty="0">
              <a:latin typeface="Arial" panose="020B0604020202020204" pitchFamily="34" charset="0"/>
              <a:ea typeface="宋体" panose="02010600030101010101" pitchFamily="2" charset="-122"/>
            </a:endParaRPr>
          </a:p>
        </p:txBody>
      </p:sp>
      <p:sp>
        <p:nvSpPr>
          <p:cNvPr id="9" name="圆角矩形 8"/>
          <p:cNvSpPr/>
          <p:nvPr/>
        </p:nvSpPr>
        <p:spPr bwMode="auto">
          <a:xfrm>
            <a:off x="5485919" y="1697116"/>
            <a:ext cx="2106234" cy="405045"/>
          </a:xfrm>
          <a:prstGeom prst="roundRect">
            <a:avLst/>
          </a:prstGeom>
          <a:solidFill>
            <a:schemeClr val="tx2">
              <a:lumMod val="10000"/>
              <a:lumOff val="90000"/>
              <a:alpha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lstStyle/>
          <a:p>
            <a:pPr algn="ctr" defTabSz="685800" fontAlgn="base">
              <a:spcBef>
                <a:spcPct val="0"/>
              </a:spcBef>
              <a:spcAft>
                <a:spcPts val="0"/>
              </a:spcAft>
            </a:pPr>
            <a:r>
              <a:rPr lang="zh-CN" altLang="en-US" dirty="0">
                <a:latin typeface="Arial" panose="020B0604020202020204" pitchFamily="34" charset="0"/>
                <a:ea typeface="宋体" panose="02010600030101010101" pitchFamily="2" charset="-122"/>
                <a:sym typeface="+mn-ea"/>
              </a:rPr>
              <a:t>基本路径覆盖</a:t>
            </a:r>
            <a:r>
              <a:rPr lang="en-US" altLang="zh-CN" dirty="0">
                <a:latin typeface="Arial" panose="020B0604020202020204" pitchFamily="34" charset="0"/>
                <a:ea typeface="宋体" panose="02010600030101010101" pitchFamily="2" charset="-122"/>
                <a:sym typeface="+mn-ea"/>
              </a:rPr>
              <a:t>BPC</a:t>
            </a:r>
            <a:endParaRPr lang="zh-CN" altLang="en-US" dirty="0">
              <a:latin typeface="Arial" panose="020B0604020202020204" pitchFamily="34" charset="0"/>
              <a:ea typeface="宋体" panose="02010600030101010101" pitchFamily="2" charset="-122"/>
            </a:endParaRPr>
          </a:p>
        </p:txBody>
      </p:sp>
      <p:sp>
        <p:nvSpPr>
          <p:cNvPr id="11" name="燕尾形 10"/>
          <p:cNvSpPr/>
          <p:nvPr/>
        </p:nvSpPr>
        <p:spPr bwMode="auto">
          <a:xfrm rot="16200000">
            <a:off x="4054760" y="1265068"/>
            <a:ext cx="405045" cy="405045"/>
          </a:xfrm>
          <a:prstGeom prst="chevron">
            <a:avLst/>
          </a:prstGeom>
          <a:solidFill>
            <a:schemeClr val="bg1">
              <a:alpha val="50000"/>
            </a:schemeClr>
          </a:solidFill>
          <a:ln w="9525" cap="flat" cmpd="sng" algn="ctr">
            <a:solidFill>
              <a:schemeClr val="accent2"/>
            </a:solidFill>
            <a:prstDash val="solid"/>
            <a:round/>
            <a:headEnd type="none" w="med" len="med"/>
            <a:tailEnd type="none" w="med" len="med"/>
          </a:ln>
          <a:effectLst/>
        </p:spPr>
        <p:txBody>
          <a:bodyPr vert="horz" wrap="square" lIns="0" tIns="0" rIns="0" bIns="0" numCol="1" rtlCol="0" anchor="ctr" anchorCtr="0" compatLnSpc="1"/>
          <a:lstStyle/>
          <a:p>
            <a:pPr defTabSz="685800" fontAlgn="base">
              <a:spcBef>
                <a:spcPct val="0"/>
              </a:spcBef>
              <a:spcAft>
                <a:spcPct val="0"/>
              </a:spcAft>
            </a:pPr>
            <a:endParaRPr lang="zh-CN" altLang="en-US" sz="1350" dirty="0">
              <a:solidFill>
                <a:srgbClr val="FF0000"/>
              </a:solidFill>
              <a:latin typeface="Arial" panose="020B0604020202020204" pitchFamily="34" charset="0"/>
              <a:ea typeface="宋体" panose="02010600030101010101" pitchFamily="2" charset="-122"/>
            </a:endParaRPr>
          </a:p>
        </p:txBody>
      </p:sp>
      <p:sp>
        <p:nvSpPr>
          <p:cNvPr id="13" name="燕尾形 12"/>
          <p:cNvSpPr/>
          <p:nvPr/>
        </p:nvSpPr>
        <p:spPr bwMode="auto">
          <a:xfrm rot="16200000">
            <a:off x="4095265" y="2061657"/>
            <a:ext cx="405045" cy="540060"/>
          </a:xfrm>
          <a:prstGeom prst="chevron">
            <a:avLst/>
          </a:prstGeom>
          <a:solidFill>
            <a:schemeClr val="bg1">
              <a:alpha val="50000"/>
            </a:schemeClr>
          </a:solidFill>
          <a:ln w="9525" cap="flat" cmpd="sng" algn="ctr">
            <a:solidFill>
              <a:schemeClr val="accent2"/>
            </a:solidFill>
            <a:prstDash val="solid"/>
            <a:round/>
            <a:headEnd type="none" w="med" len="med"/>
            <a:tailEnd type="none" w="med" len="med"/>
          </a:ln>
          <a:effectLst/>
        </p:spPr>
        <p:txBody>
          <a:bodyPr vert="horz" wrap="square" lIns="0" tIns="0" rIns="0" bIns="0" numCol="1" rtlCol="0" anchor="ctr" anchorCtr="0" compatLnSpc="1"/>
          <a:lstStyle/>
          <a:p>
            <a:pPr defTabSz="685800" fontAlgn="base">
              <a:spcBef>
                <a:spcPct val="0"/>
              </a:spcBef>
              <a:spcAft>
                <a:spcPct val="0"/>
              </a:spcAft>
            </a:pPr>
            <a:endParaRPr lang="zh-CN" altLang="en-US" sz="1350" dirty="0">
              <a:solidFill>
                <a:srgbClr val="FF0000"/>
              </a:solidFill>
              <a:latin typeface="Arial" panose="020B0604020202020204" pitchFamily="34" charset="0"/>
              <a:ea typeface="宋体" panose="02010600030101010101" pitchFamily="2" charset="-122"/>
            </a:endParaRPr>
          </a:p>
        </p:txBody>
      </p:sp>
      <p:sp>
        <p:nvSpPr>
          <p:cNvPr id="14" name="燕尾形 13"/>
          <p:cNvSpPr/>
          <p:nvPr/>
        </p:nvSpPr>
        <p:spPr bwMode="auto">
          <a:xfrm rot="16200000">
            <a:off x="4095265" y="2898750"/>
            <a:ext cx="405045" cy="540060"/>
          </a:xfrm>
          <a:prstGeom prst="chevron">
            <a:avLst/>
          </a:prstGeom>
          <a:solidFill>
            <a:schemeClr val="bg1">
              <a:alpha val="50000"/>
            </a:schemeClr>
          </a:solidFill>
          <a:ln w="9525" cap="flat" cmpd="sng" algn="ctr">
            <a:solidFill>
              <a:schemeClr val="accent2"/>
            </a:solidFill>
            <a:prstDash val="solid"/>
            <a:round/>
            <a:headEnd type="none" w="med" len="med"/>
            <a:tailEnd type="none" w="med" len="med"/>
          </a:ln>
          <a:effectLst/>
        </p:spPr>
        <p:txBody>
          <a:bodyPr vert="horz" wrap="square" lIns="0" tIns="0" rIns="0" bIns="0" numCol="1" rtlCol="0" anchor="ctr" anchorCtr="0" compatLnSpc="1"/>
          <a:lstStyle/>
          <a:p>
            <a:pPr defTabSz="685800" fontAlgn="base">
              <a:spcBef>
                <a:spcPct val="0"/>
              </a:spcBef>
              <a:spcAft>
                <a:spcPct val="0"/>
              </a:spcAft>
            </a:pPr>
            <a:endParaRPr lang="zh-CN" altLang="en-US" sz="1350" dirty="0">
              <a:solidFill>
                <a:srgbClr val="FF0000"/>
              </a:solidFill>
              <a:latin typeface="Arial" panose="020B0604020202020204" pitchFamily="34" charset="0"/>
              <a:ea typeface="宋体" panose="02010600030101010101" pitchFamily="2" charset="-122"/>
            </a:endParaRPr>
          </a:p>
        </p:txBody>
      </p:sp>
      <p:sp>
        <p:nvSpPr>
          <p:cNvPr id="15" name="燕尾形 14"/>
          <p:cNvSpPr/>
          <p:nvPr/>
        </p:nvSpPr>
        <p:spPr bwMode="auto">
          <a:xfrm rot="13329722">
            <a:off x="2606153" y="2205728"/>
            <a:ext cx="789777" cy="413378"/>
          </a:xfrm>
          <a:prstGeom prst="chevron">
            <a:avLst>
              <a:gd name="adj" fmla="val 107384"/>
            </a:avLst>
          </a:prstGeom>
          <a:solidFill>
            <a:schemeClr val="bg1">
              <a:alpha val="50000"/>
            </a:schemeClr>
          </a:solidFill>
          <a:ln w="9525" cap="flat" cmpd="sng" algn="ctr">
            <a:solidFill>
              <a:schemeClr val="accent2"/>
            </a:solidFill>
            <a:prstDash val="solid"/>
            <a:round/>
            <a:headEnd type="none" w="med" len="med"/>
            <a:tailEnd type="none" w="med" len="med"/>
          </a:ln>
          <a:effectLst/>
        </p:spPr>
        <p:txBody>
          <a:bodyPr vert="horz" wrap="square" lIns="0" tIns="0" rIns="0" bIns="0" numCol="1" rtlCol="0" anchor="ctr" anchorCtr="0" compatLnSpc="1"/>
          <a:lstStyle/>
          <a:p>
            <a:pPr defTabSz="685800" fontAlgn="base">
              <a:spcBef>
                <a:spcPct val="0"/>
              </a:spcBef>
              <a:spcAft>
                <a:spcPct val="0"/>
              </a:spcAft>
            </a:pPr>
            <a:endParaRPr lang="zh-CN" altLang="en-US" sz="1350" dirty="0">
              <a:solidFill>
                <a:srgbClr val="FF0000"/>
              </a:solidFill>
              <a:latin typeface="Arial" panose="020B0604020202020204" pitchFamily="34" charset="0"/>
              <a:ea typeface="宋体" panose="02010600030101010101" pitchFamily="2" charset="-122"/>
            </a:endParaRPr>
          </a:p>
        </p:txBody>
      </p:sp>
      <p:sp>
        <p:nvSpPr>
          <p:cNvPr id="16" name="燕尾形 15"/>
          <p:cNvSpPr/>
          <p:nvPr/>
        </p:nvSpPr>
        <p:spPr bwMode="auto">
          <a:xfrm rot="10611701">
            <a:off x="5008941" y="1743982"/>
            <a:ext cx="451271" cy="343914"/>
          </a:xfrm>
          <a:prstGeom prst="chevron">
            <a:avLst>
              <a:gd name="adj" fmla="val 77660"/>
            </a:avLst>
          </a:prstGeom>
          <a:solidFill>
            <a:schemeClr val="bg1">
              <a:alpha val="50000"/>
            </a:schemeClr>
          </a:solidFill>
          <a:ln w="9525" cap="flat" cmpd="sng" algn="ctr">
            <a:solidFill>
              <a:schemeClr val="accent2"/>
            </a:solidFill>
            <a:prstDash val="solid"/>
            <a:round/>
            <a:headEnd type="none" w="med" len="med"/>
            <a:tailEnd type="none" w="med" len="med"/>
          </a:ln>
          <a:effectLst/>
        </p:spPr>
        <p:txBody>
          <a:bodyPr vert="horz" wrap="square" lIns="0" tIns="0" rIns="0" bIns="0" numCol="1" rtlCol="0" anchor="ctr" anchorCtr="0" compatLnSpc="1"/>
          <a:lstStyle/>
          <a:p>
            <a:pPr defTabSz="685800" fontAlgn="base">
              <a:spcBef>
                <a:spcPct val="0"/>
              </a:spcBef>
              <a:spcAft>
                <a:spcPct val="0"/>
              </a:spcAft>
            </a:pPr>
            <a:endParaRPr lang="zh-CN" altLang="en-US" sz="1350" dirty="0">
              <a:solidFill>
                <a:srgbClr val="FF0000"/>
              </a:solidFill>
              <a:latin typeface="Arial" panose="020B0604020202020204" pitchFamily="34" charset="0"/>
              <a:ea typeface="宋体" panose="02010600030101010101" pitchFamily="2" charset="-122"/>
            </a:endParaRPr>
          </a:p>
        </p:txBody>
      </p:sp>
      <p:sp>
        <p:nvSpPr>
          <p:cNvPr id="17" name="矩形 16"/>
          <p:cNvSpPr/>
          <p:nvPr/>
        </p:nvSpPr>
        <p:spPr>
          <a:xfrm>
            <a:off x="679385" y="3580845"/>
            <a:ext cx="4293477" cy="1337945"/>
          </a:xfrm>
          <a:prstGeom prst="rect">
            <a:avLst/>
          </a:prstGeom>
        </p:spPr>
        <p:txBody>
          <a:bodyPr wrap="square">
            <a:spAutoFit/>
          </a:bodyPr>
          <a:lstStyle/>
          <a:p>
            <a:pPr marL="214630" indent="-214630">
              <a:lnSpc>
                <a:spcPct val="150000"/>
              </a:lnSpc>
              <a:spcAft>
                <a:spcPts val="0"/>
              </a:spcAft>
              <a:buFont typeface="Wingdings" panose="05000000000000000000" pitchFamily="2" charset="2"/>
              <a:buChar char="l"/>
            </a:pPr>
            <a:r>
              <a:rPr lang="en-US" altLang="zh-CN" sz="1350" dirty="0">
                <a:solidFill>
                  <a:schemeClr val="accent1">
                    <a:lumMod val="50000"/>
                  </a:schemeClr>
                </a:solidFill>
              </a:rPr>
              <a:t>Condition Coverage (</a:t>
            </a:r>
            <a:r>
              <a:rPr lang="en-US" altLang="zh-CN" sz="1350" b="1" dirty="0">
                <a:solidFill>
                  <a:schemeClr val="accent1">
                    <a:lumMod val="50000"/>
                  </a:schemeClr>
                </a:solidFill>
              </a:rPr>
              <a:t>CC</a:t>
            </a:r>
            <a:r>
              <a:rPr lang="en-US" altLang="zh-CN" sz="1350" dirty="0">
                <a:solidFill>
                  <a:schemeClr val="accent1">
                    <a:lumMod val="50000"/>
                  </a:schemeClr>
                </a:solidFill>
              </a:rPr>
              <a:t>)</a:t>
            </a:r>
            <a:endParaRPr lang="en-US" altLang="zh-CN" sz="1350" dirty="0">
              <a:solidFill>
                <a:schemeClr val="accent1">
                  <a:lumMod val="50000"/>
                </a:schemeClr>
              </a:solidFill>
            </a:endParaRPr>
          </a:p>
          <a:p>
            <a:pPr marL="214630" indent="-214630">
              <a:lnSpc>
                <a:spcPct val="150000"/>
              </a:lnSpc>
              <a:spcBef>
                <a:spcPts val="0"/>
              </a:spcBef>
              <a:spcAft>
                <a:spcPts val="0"/>
              </a:spcAft>
              <a:buFont typeface="Wingdings" panose="05000000000000000000" pitchFamily="2" charset="2"/>
              <a:buChar char="l"/>
            </a:pPr>
            <a:r>
              <a:rPr lang="en-US" altLang="zh-CN" sz="1350" dirty="0">
                <a:solidFill>
                  <a:schemeClr val="accent1">
                    <a:lumMod val="50000"/>
                  </a:schemeClr>
                </a:solidFill>
              </a:rPr>
              <a:t>Decision Coverage (</a:t>
            </a:r>
            <a:r>
              <a:rPr lang="en-US" altLang="zh-CN" sz="1350" b="1" dirty="0">
                <a:solidFill>
                  <a:schemeClr val="accent1">
                    <a:lumMod val="50000"/>
                  </a:schemeClr>
                </a:solidFill>
              </a:rPr>
              <a:t>DC</a:t>
            </a:r>
            <a:r>
              <a:rPr lang="en-US" altLang="zh-CN" sz="1350" dirty="0">
                <a:solidFill>
                  <a:schemeClr val="accent1">
                    <a:lumMod val="50000"/>
                  </a:schemeClr>
                </a:solidFill>
              </a:rPr>
              <a:t>)</a:t>
            </a:r>
            <a:endParaRPr lang="zh-CN" altLang="en-US" sz="1350" dirty="0">
              <a:solidFill>
                <a:schemeClr val="accent1">
                  <a:lumMod val="50000"/>
                </a:schemeClr>
              </a:solidFill>
            </a:endParaRPr>
          </a:p>
          <a:p>
            <a:pPr marL="214630" indent="-214630">
              <a:lnSpc>
                <a:spcPct val="150000"/>
              </a:lnSpc>
              <a:spcBef>
                <a:spcPts val="0"/>
              </a:spcBef>
              <a:spcAft>
                <a:spcPts val="0"/>
              </a:spcAft>
              <a:buFont typeface="Wingdings" panose="05000000000000000000" pitchFamily="2" charset="2"/>
              <a:buChar char="l"/>
            </a:pPr>
            <a:r>
              <a:rPr lang="en-US" altLang="zh-CN" sz="1350" dirty="0">
                <a:solidFill>
                  <a:schemeClr val="accent1">
                    <a:lumMod val="50000"/>
                  </a:schemeClr>
                </a:solidFill>
              </a:rPr>
              <a:t>Multiple Condition Coverage (MCC)</a:t>
            </a:r>
            <a:endParaRPr lang="en-US" altLang="zh-CN" sz="1350" dirty="0">
              <a:solidFill>
                <a:schemeClr val="accent1">
                  <a:lumMod val="50000"/>
                </a:schemeClr>
              </a:solidFill>
            </a:endParaRPr>
          </a:p>
          <a:p>
            <a:pPr marL="214630" indent="-214630">
              <a:lnSpc>
                <a:spcPct val="150000"/>
              </a:lnSpc>
              <a:spcBef>
                <a:spcPts val="0"/>
              </a:spcBef>
              <a:buFont typeface="Wingdings" panose="05000000000000000000" pitchFamily="2" charset="2"/>
              <a:buChar char="l"/>
            </a:pPr>
            <a:r>
              <a:rPr lang="en-US" altLang="zh-CN" sz="1350" dirty="0">
                <a:solidFill>
                  <a:schemeClr val="accent1">
                    <a:lumMod val="50000"/>
                  </a:schemeClr>
                </a:solidFill>
              </a:rPr>
              <a:t>Modiﬁed Condition/Decision Coverage (</a:t>
            </a:r>
            <a:r>
              <a:rPr lang="en-US" altLang="zh-CN" sz="1350" b="1" dirty="0">
                <a:solidFill>
                  <a:schemeClr val="accent1">
                    <a:lumMod val="50000"/>
                  </a:schemeClr>
                </a:solidFill>
              </a:rPr>
              <a:t>MC/DC</a:t>
            </a:r>
            <a:r>
              <a:rPr lang="en-US" altLang="zh-CN" sz="1350" dirty="0">
                <a:solidFill>
                  <a:schemeClr val="accent1">
                    <a:lumMod val="50000"/>
                  </a:schemeClr>
                </a:solidFill>
              </a:rPr>
              <a:t>)</a:t>
            </a:r>
            <a:endParaRPr lang="zh-CN" altLang="en-US" sz="1350" dirty="0">
              <a:solidFill>
                <a:schemeClr val="accent1">
                  <a:lumMod val="50000"/>
                </a:schemeClr>
              </a:solidFill>
            </a:endParaRPr>
          </a:p>
        </p:txBody>
      </p:sp>
      <p:sp>
        <p:nvSpPr>
          <p:cNvPr id="20" name="圆角矩形 19"/>
          <p:cNvSpPr/>
          <p:nvPr/>
        </p:nvSpPr>
        <p:spPr bwMode="auto">
          <a:xfrm>
            <a:off x="6106988" y="2588215"/>
            <a:ext cx="972108" cy="405045"/>
          </a:xfrm>
          <a:prstGeom prst="roundRect">
            <a:avLst/>
          </a:prstGeom>
          <a:solidFill>
            <a:schemeClr val="accent4">
              <a:lumMod val="20000"/>
              <a:lumOff val="80000"/>
              <a:alpha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lstStyle/>
          <a:p>
            <a:pPr algn="ctr" defTabSz="685800" fontAlgn="base">
              <a:spcBef>
                <a:spcPct val="0"/>
              </a:spcBef>
              <a:spcAft>
                <a:spcPts val="0"/>
              </a:spcAft>
            </a:pPr>
            <a:r>
              <a:rPr lang="en-US" altLang="zh-CN" dirty="0">
                <a:latin typeface="Arial" panose="020B0604020202020204" pitchFamily="34" charset="0"/>
                <a:ea typeface="宋体" panose="02010600030101010101" pitchFamily="2" charset="-122"/>
                <a:sym typeface="+mn-ea"/>
              </a:rPr>
              <a:t>MC</a:t>
            </a:r>
            <a:r>
              <a:rPr lang="en-US" altLang="zh-CN" dirty="0">
                <a:latin typeface="Arial" panose="020B0604020202020204" pitchFamily="34" charset="0"/>
                <a:sym typeface="+mn-ea"/>
              </a:rPr>
              <a:t>/D</a:t>
            </a:r>
            <a:r>
              <a:rPr lang="en-US" altLang="zh-CN" dirty="0">
                <a:latin typeface="Arial" panose="020B0604020202020204" pitchFamily="34" charset="0"/>
                <a:ea typeface="宋体" panose="02010600030101010101" pitchFamily="2" charset="-122"/>
                <a:sym typeface="+mn-ea"/>
              </a:rPr>
              <a:t>C</a:t>
            </a:r>
            <a:endParaRPr lang="zh-CN" altLang="en-US" dirty="0">
              <a:latin typeface="Arial" panose="020B0604020202020204" pitchFamily="34" charset="0"/>
              <a:ea typeface="宋体" panose="02010600030101010101" pitchFamily="2" charset="-122"/>
            </a:endParaRPr>
          </a:p>
        </p:txBody>
      </p:sp>
      <p:sp>
        <p:nvSpPr>
          <p:cNvPr id="21" name="燕尾形 20"/>
          <p:cNvSpPr/>
          <p:nvPr/>
        </p:nvSpPr>
        <p:spPr bwMode="auto">
          <a:xfrm rot="10800000">
            <a:off x="5512922" y="2588215"/>
            <a:ext cx="532914" cy="351039"/>
          </a:xfrm>
          <a:prstGeom prst="chevron">
            <a:avLst>
              <a:gd name="adj" fmla="val 80831"/>
            </a:avLst>
          </a:prstGeom>
          <a:solidFill>
            <a:schemeClr val="bg1">
              <a:alpha val="50000"/>
            </a:schemeClr>
          </a:solidFill>
          <a:ln w="9525" cap="flat" cmpd="sng" algn="ctr">
            <a:solidFill>
              <a:schemeClr val="accent2"/>
            </a:solidFill>
            <a:prstDash val="solid"/>
            <a:round/>
            <a:headEnd type="none" w="med" len="med"/>
            <a:tailEnd type="none" w="med" len="med"/>
          </a:ln>
          <a:effectLst/>
        </p:spPr>
        <p:txBody>
          <a:bodyPr vert="horz" wrap="square" lIns="0" tIns="0" rIns="0" bIns="0" numCol="1" rtlCol="0" anchor="ctr" anchorCtr="0" compatLnSpc="1"/>
          <a:lstStyle/>
          <a:p>
            <a:pPr defTabSz="685800" fontAlgn="base">
              <a:spcBef>
                <a:spcPct val="0"/>
              </a:spcBef>
              <a:spcAft>
                <a:spcPct val="0"/>
              </a:spcAft>
            </a:pPr>
            <a:endParaRPr lang="zh-CN" altLang="en-US" sz="1350" dirty="0">
              <a:solidFill>
                <a:srgbClr val="FF0000"/>
              </a:solidFill>
              <a:latin typeface="Arial" panose="020B0604020202020204" pitchFamily="34" charset="0"/>
              <a:ea typeface="宋体" panose="02010600030101010101" pitchFamily="2" charset="-122"/>
            </a:endParaRPr>
          </a:p>
        </p:txBody>
      </p:sp>
    </p:spTree>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pPr>
              <a:spcAft>
                <a:spcPts val="0"/>
              </a:spcAft>
            </a:pPr>
            <a:r>
              <a:rPr kumimoji="1" lang="zh-CN" altLang="en-US" dirty="0">
                <a:latin typeface="微软雅黑" panose="020B0503020204020204" pitchFamily="34" charset="-122"/>
                <a:ea typeface="微软雅黑" panose="020B0503020204020204" pitchFamily="34" charset="-122"/>
              </a:rPr>
              <a:t>拓展</a:t>
            </a:r>
            <a:endParaRPr kumimoji="1" lang="zh-CN" altLang="en-US" dirty="0">
              <a:latin typeface="微软雅黑" panose="020B0503020204020204" pitchFamily="34" charset="-122"/>
              <a:ea typeface="微软雅黑" panose="020B0503020204020204" pitchFamily="34" charset="-122"/>
            </a:endParaRPr>
          </a:p>
        </p:txBody>
      </p:sp>
      <p:sp>
        <p:nvSpPr>
          <p:cNvPr id="167" name="概念，学习要点的概念介绍，以及在工作中什么场景会用到"/>
          <p:cNvSpPr txBox="1"/>
          <p:nvPr/>
        </p:nvSpPr>
        <p:spPr>
          <a:xfrm>
            <a:off x="527685" y="2088832"/>
            <a:ext cx="8088630" cy="965835"/>
          </a:xfrm>
          <a:prstGeom prst="rect">
            <a:avLst/>
          </a:prstGeom>
          <a:ln w="12700">
            <a:miter lim="400000"/>
          </a:ln>
        </p:spPr>
        <p:txBody>
          <a:bodyPr wrap="square" lIns="50800" tIns="50800" rIns="50800" bIns="50800" anchor="ctr">
            <a:spAutoFit/>
          </a:bodyPr>
          <a:lstStyle/>
          <a:p>
            <a:pPr marL="355600" indent="-355600">
              <a:lnSpc>
                <a:spcPct val="140000"/>
              </a:lnSpc>
              <a:spcBef>
                <a:spcPct val="20000"/>
              </a:spcBef>
              <a:spcAft>
                <a:spcPts val="0"/>
              </a:spcAft>
              <a:buClr>
                <a:srgbClr val="0070C0"/>
              </a:buClr>
              <a:buSzPct val="80000"/>
              <a:buFont typeface="Wingdings" panose="05000000000000000000" pitchFamily="2" charset="2"/>
              <a:buChar char="p"/>
              <a:defRPr/>
            </a:pPr>
            <a:r>
              <a:rPr lang="zh-CN" altLang="en-US" sz="2000" b="1" dirty="0">
                <a:ea typeface="楷体" panose="02010609060101010101" pitchFamily="49" charset="-122"/>
              </a:rPr>
              <a:t>数据流覆盖：</a:t>
            </a:r>
            <a:r>
              <a:rPr lang="zh-CN" altLang="en-US" sz="2000" dirty="0">
                <a:ea typeface="楷体" panose="02010609060101010101" pitchFamily="49" charset="-122"/>
              </a:rPr>
              <a:t>数据流程图、代码中变量的定义与引用</a:t>
            </a:r>
            <a:endParaRPr lang="en-US" altLang="zh-CN" sz="2000" dirty="0">
              <a:ea typeface="楷体" panose="02010609060101010101" pitchFamily="49" charset="-122"/>
            </a:endParaRPr>
          </a:p>
          <a:p>
            <a:pPr marL="355600" indent="-355600">
              <a:lnSpc>
                <a:spcPct val="140000"/>
              </a:lnSpc>
              <a:spcBef>
                <a:spcPts val="20"/>
              </a:spcBef>
              <a:buClr>
                <a:srgbClr val="0070C0"/>
              </a:buClr>
              <a:buSzPct val="80000"/>
              <a:buFont typeface="Wingdings" panose="05000000000000000000" pitchFamily="2" charset="2"/>
              <a:buChar char="p"/>
              <a:defRPr/>
            </a:pPr>
            <a:r>
              <a:rPr lang="zh-CN" altLang="zh-CN" sz="2000" b="1" dirty="0">
                <a:ea typeface="楷体" panose="02010609060101010101" pitchFamily="49" charset="-122"/>
              </a:rPr>
              <a:t>控制流覆盖</a:t>
            </a:r>
            <a:r>
              <a:rPr lang="zh-CN" altLang="en-US" sz="2000" b="1" dirty="0">
                <a:ea typeface="楷体" panose="02010609060101010101" pitchFamily="49" charset="-122"/>
              </a:rPr>
              <a:t>：</a:t>
            </a:r>
            <a:r>
              <a:rPr lang="zh-CN" altLang="en-US" sz="2000" dirty="0">
                <a:ea typeface="楷体" panose="02010609060101010101" pitchFamily="49" charset="-122"/>
              </a:rPr>
              <a:t>业务流程基本路径覆盖，代码中的逻辑覆盖</a:t>
            </a:r>
            <a:endParaRPr lang="en-US" altLang="zh-CN" sz="2000" dirty="0">
              <a:ea typeface="楷体" panose="02010609060101010101" pitchFamily="49" charset="-122"/>
            </a:endParaRPr>
          </a:p>
        </p:txBody>
      </p:sp>
    </p:spTree>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18486" y="2005267"/>
            <a:ext cx="7110505" cy="783590"/>
          </a:xfrm>
          <a:prstGeom prst="rect">
            <a:avLst/>
          </a:prstGeom>
        </p:spPr>
        <p:txBody>
          <a:bodyPr wrap="square">
            <a:spAutoFit/>
          </a:bodyPr>
          <a:lstStyle/>
          <a:p>
            <a:pPr algn="ctr">
              <a:spcAft>
                <a:spcPts val="0"/>
              </a:spcAft>
            </a:pPr>
            <a:r>
              <a:rPr lang="en-US" altLang="zh-CN" sz="4500" b="1" dirty="0">
                <a:ln w="19050">
                  <a:noFill/>
                </a:ln>
                <a:solidFill>
                  <a:srgbClr val="FFFFFF"/>
                </a:solidFill>
                <a:latin typeface="微软雅黑" panose="020B0503020204020204" pitchFamily="34" charset="-122"/>
                <a:ea typeface="微软雅黑" panose="020B0503020204020204" pitchFamily="34" charset="-122"/>
              </a:rPr>
              <a:t>3.5</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 基于</a:t>
            </a:r>
            <a:r>
              <a:rPr lang="zh-CN" altLang="zh-CN" sz="4500" b="1" dirty="0">
                <a:ln w="19050">
                  <a:noFill/>
                </a:ln>
                <a:solidFill>
                  <a:srgbClr val="FFFFFF"/>
                </a:solidFill>
                <a:latin typeface="微软雅黑" panose="020B0503020204020204" pitchFamily="34" charset="-122"/>
                <a:ea typeface="微软雅黑" panose="020B0503020204020204" pitchFamily="34" charset="-122"/>
              </a:rPr>
              <a:t>缺陷模式的测试</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679963" y="3078610"/>
            <a:ext cx="3128341" cy="1430020"/>
          </a:xfrm>
          <a:prstGeom prst="rect">
            <a:avLst/>
          </a:prstGeom>
          <a:noFill/>
        </p:spPr>
        <p:txBody>
          <a:bodyPr wrap="square">
            <a:spAutoFit/>
          </a:bodyPr>
          <a:lstStyle/>
          <a:p>
            <a:pPr algn="just">
              <a:lnSpc>
                <a:spcPct val="150000"/>
              </a:lnSpc>
              <a:spcAft>
                <a:spcPts val="0"/>
              </a:spcAft>
            </a:pPr>
            <a:r>
              <a:rPr lang="en-US" altLang="zh-CN" sz="20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3.5.1 </a:t>
            </a:r>
            <a:r>
              <a:rPr lang="zh-CN" altLang="zh-CN" sz="20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常见的缺陷模式</a:t>
            </a:r>
            <a:endParaRPr lang="zh-CN" altLang="zh-CN" sz="20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Bef>
                <a:spcPts val="0"/>
              </a:spcBef>
            </a:pPr>
            <a:r>
              <a:rPr lang="en-US" altLang="zh-CN" sz="20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3.5.2 DPBT</a:t>
            </a:r>
            <a:r>
              <a:rPr lang="zh-CN" altLang="zh-CN" sz="20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20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自动化实现</a:t>
            </a:r>
            <a:endParaRPr lang="zh-CN" altLang="zh-CN" sz="20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endParaRPr lang="zh-CN"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696245" y="164350"/>
            <a:ext cx="4752528" cy="571500"/>
          </a:xfrm>
        </p:spPr>
        <p:txBody>
          <a:bodyPr/>
          <a:lstStyle/>
          <a:p>
            <a:pPr>
              <a:spcAft>
                <a:spcPts val="0"/>
              </a:spcAft>
            </a:pPr>
            <a:r>
              <a:rPr lang="en-US" altLang="zh-CN" dirty="0">
                <a:latin typeface="微软雅黑" panose="020B0503020204020204" pitchFamily="34" charset="-122"/>
                <a:ea typeface="微软雅黑" panose="020B0503020204020204" pitchFamily="34" charset="-122"/>
              </a:rPr>
              <a:t>3.5.1</a:t>
            </a:r>
            <a:r>
              <a:rPr lang="zh-CN" altLang="en-US" dirty="0">
                <a:latin typeface="微软雅黑" panose="020B0503020204020204" pitchFamily="34" charset="-122"/>
                <a:ea typeface="微软雅黑" panose="020B0503020204020204" pitchFamily="34" charset="-122"/>
              </a:rPr>
              <a:t> 常见的</a:t>
            </a:r>
            <a:r>
              <a:rPr lang="zh-CN" altLang="zh-CN" dirty="0">
                <a:latin typeface="微软雅黑" panose="020B0503020204020204" pitchFamily="34" charset="-122"/>
                <a:ea typeface="微软雅黑" panose="020B0503020204020204" pitchFamily="34" charset="-122"/>
              </a:rPr>
              <a:t>缺陷模式</a:t>
            </a:r>
            <a:endParaRPr lang="en-US" altLang="zh-CN" dirty="0">
              <a:latin typeface="微软雅黑" panose="020B0503020204020204" pitchFamily="34" charset="-122"/>
              <a:ea typeface="微软雅黑" panose="020B0503020204020204" pitchFamily="34" charset="-122"/>
            </a:endParaRPr>
          </a:p>
        </p:txBody>
      </p:sp>
      <p:sp>
        <p:nvSpPr>
          <p:cNvPr id="78851" name="Rectangle 3"/>
          <p:cNvSpPr>
            <a:spLocks noGrp="1" noChangeArrowheads="1"/>
          </p:cNvSpPr>
          <p:nvPr>
            <p:ph type="body" idx="1"/>
          </p:nvPr>
        </p:nvSpPr>
        <p:spPr>
          <a:xfrm>
            <a:off x="1365365" y="1188313"/>
            <a:ext cx="2855596" cy="2985527"/>
          </a:xfrm>
        </p:spPr>
        <p:txBody>
          <a:bodyPr/>
          <a:lstStyle/>
          <a:p>
            <a:pPr marL="266700" indent="-266700" eaLnBrk="0" hangingPunct="0">
              <a:spcBef>
                <a:spcPct val="0"/>
              </a:spcBef>
              <a:spcAft>
                <a:spcPts val="0"/>
              </a:spcAft>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故障模型</a:t>
            </a:r>
            <a:endPar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spcBef>
                <a:spcPct val="0"/>
              </a:spcBef>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安全漏洞模型</a:t>
            </a:r>
            <a:endPar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spcBef>
                <a:spcPct val="0"/>
              </a:spcBef>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性能模型</a:t>
            </a:r>
            <a:endPar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spcBef>
                <a:spcPct val="0"/>
              </a:spcBef>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并发故障模型</a:t>
            </a:r>
            <a:endPar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spcBef>
                <a:spcPct val="0"/>
              </a:spcBef>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不良习惯模型</a:t>
            </a:r>
            <a:endPar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spcBef>
                <a:spcPct val="0"/>
              </a:spcBef>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代码国际化模型</a:t>
            </a:r>
            <a:endPar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spcBef>
                <a:spcPct val="0"/>
              </a:spcBef>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易诱骗代码模型</a:t>
            </a:r>
            <a:endPar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p:txBody>
      </p:sp>
      <p:pic>
        <p:nvPicPr>
          <p:cNvPr id="140292" name="Picture 4" descr="http://vif.tugraz.at/uploads/pics/model-based_02.jpg"/>
          <p:cNvPicPr>
            <a:picLocks noChangeAspect="1" noChangeArrowheads="1"/>
          </p:cNvPicPr>
          <p:nvPr/>
        </p:nvPicPr>
        <p:blipFill>
          <a:blip r:embed="rId1" cstate="print"/>
          <a:srcRect/>
          <a:stretch>
            <a:fillRect/>
          </a:stretch>
        </p:blipFill>
        <p:spPr bwMode="auto">
          <a:xfrm>
            <a:off x="4923040" y="1383619"/>
            <a:ext cx="2307896" cy="2790221"/>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551621" y="147398"/>
            <a:ext cx="5421795" cy="571500"/>
          </a:xfrm>
        </p:spPr>
        <p:txBody>
          <a:bodyPr>
            <a:normAutofit/>
          </a:bodyPr>
          <a:lstStyle/>
          <a:p>
            <a:pPr>
              <a:spcAft>
                <a:spcPts val="0"/>
              </a:spcAft>
            </a:pPr>
            <a:r>
              <a:rPr lang="en-US" altLang="zh-CN" dirty="0">
                <a:latin typeface="微软雅黑" panose="020B0503020204020204" pitchFamily="34" charset="-122"/>
                <a:ea typeface="微软雅黑" panose="020B0503020204020204" pitchFamily="34" charset="-122"/>
              </a:rPr>
              <a:t>3.5.2</a:t>
            </a:r>
            <a:r>
              <a:rPr lang="zh-CN" altLang="en-US" dirty="0">
                <a:latin typeface="微软雅黑" panose="020B0503020204020204" pitchFamily="34" charset="-122"/>
                <a:ea typeface="微软雅黑" panose="020B0503020204020204" pitchFamily="34" charset="-122"/>
              </a:rPr>
              <a:t> </a:t>
            </a:r>
            <a:r>
              <a:rPr lang="en-US" altLang="zh-CN" sz="2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DPBT</a:t>
            </a:r>
            <a:r>
              <a:rPr lang="zh-CN" altLang="zh-CN" sz="2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2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自动化实现</a:t>
            </a:r>
            <a:endParaRPr lang="en-US" altLang="zh-CN" dirty="0">
              <a:latin typeface="微软雅黑" panose="020B0503020204020204" pitchFamily="34" charset="-122"/>
              <a:ea typeface="微软雅黑" panose="020B0503020204020204" pitchFamily="34" charset="-122"/>
            </a:endParaRPr>
          </a:p>
        </p:txBody>
      </p:sp>
      <p:sp>
        <p:nvSpPr>
          <p:cNvPr id="79875" name="Rectangle 3"/>
          <p:cNvSpPr>
            <a:spLocks noGrp="1" noChangeArrowheads="1"/>
          </p:cNvSpPr>
          <p:nvPr>
            <p:ph type="body" idx="1"/>
          </p:nvPr>
        </p:nvSpPr>
        <p:spPr>
          <a:xfrm>
            <a:off x="1655676" y="1499177"/>
            <a:ext cx="5832648" cy="3039666"/>
          </a:xfrm>
        </p:spPr>
        <p:txBody>
          <a:bodyPr/>
          <a:lstStyle/>
          <a:p>
            <a:pPr marL="266700" indent="-266700" eaLnBrk="0" hangingPunct="0">
              <a:spcBef>
                <a:spcPct val="0"/>
              </a:spcBef>
              <a:spcAft>
                <a:spcPts val="0"/>
              </a:spcAft>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ea typeface="宋体" panose="02010600030101010101" pitchFamily="2" charset="-122"/>
                <a:cs typeface="宋体" panose="02010600030101010101" pitchFamily="2" charset="-122"/>
              </a:rPr>
              <a:t>预处理</a:t>
            </a:r>
            <a:r>
              <a:rPr lang="en-US" altLang="zh-CN" sz="1800" dirty="0">
                <a:effectLst>
                  <a:outerShdw blurRad="38100" dist="38100" dir="2700000" algn="tl">
                    <a:srgbClr val="FFFFFF"/>
                  </a:outerShdw>
                </a:effectLst>
                <a:ea typeface="宋体" panose="02010600030101010101" pitchFamily="2" charset="-122"/>
                <a:cs typeface="宋体" panose="02010600030101010101" pitchFamily="2" charset="-122"/>
              </a:rPr>
              <a:t>/</a:t>
            </a:r>
            <a:r>
              <a:rPr lang="zh-CN" altLang="en-US" sz="1800" dirty="0">
                <a:effectLst>
                  <a:outerShdw blurRad="38100" dist="38100" dir="2700000" algn="tl">
                    <a:srgbClr val="FFFFFF"/>
                  </a:outerShdw>
                </a:effectLst>
                <a:ea typeface="宋体" panose="02010600030101010101" pitchFamily="2" charset="-122"/>
                <a:cs typeface="宋体" panose="02010600030101010101" pitchFamily="2" charset="-122"/>
              </a:rPr>
              <a:t>预编译</a:t>
            </a:r>
            <a:endParaRPr lang="zh-CN" altLang="en-US" sz="180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266700" indent="-266700" eaLnBrk="0" hangingPunct="0">
              <a:spcBef>
                <a:spcPct val="0"/>
              </a:spcBef>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ea typeface="宋体" panose="02010600030101010101" pitchFamily="2" charset="-122"/>
                <a:cs typeface="宋体" panose="02010600030101010101" pitchFamily="2" charset="-122"/>
              </a:rPr>
              <a:t>词法分析</a:t>
            </a:r>
            <a:r>
              <a:rPr lang="en-US" altLang="zh-CN" sz="1800" dirty="0">
                <a:effectLst>
                  <a:outerShdw blurRad="38100" dist="38100" dir="2700000" algn="tl">
                    <a:srgbClr val="FFFFFF"/>
                  </a:outerShdw>
                </a:effectLst>
                <a:ea typeface="宋体" panose="02010600030101010101" pitchFamily="2" charset="-122"/>
                <a:cs typeface="宋体" panose="02010600030101010101" pitchFamily="2" charset="-122"/>
              </a:rPr>
              <a:t>(Lexical Analysis)</a:t>
            </a:r>
            <a:endParaRPr lang="zh-CN" altLang="zh-CN" sz="180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266700" indent="-266700" eaLnBrk="0" hangingPunct="0">
              <a:spcBef>
                <a:spcPct val="0"/>
              </a:spcBef>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ea typeface="宋体" panose="02010600030101010101" pitchFamily="2" charset="-122"/>
                <a:cs typeface="宋体" panose="02010600030101010101" pitchFamily="2" charset="-122"/>
              </a:rPr>
              <a:t>语法分析</a:t>
            </a:r>
            <a:r>
              <a:rPr lang="en-US" altLang="zh-CN" sz="1800" dirty="0">
                <a:effectLst>
                  <a:outerShdw blurRad="38100" dist="38100" dir="2700000" algn="tl">
                    <a:srgbClr val="FFFFFF"/>
                  </a:outerShdw>
                </a:effectLst>
                <a:ea typeface="宋体" panose="02010600030101010101" pitchFamily="2" charset="-122"/>
                <a:cs typeface="宋体" panose="02010600030101010101" pitchFamily="2" charset="-122"/>
              </a:rPr>
              <a:t>( Parsing) </a:t>
            </a:r>
            <a:r>
              <a:rPr lang="zh-CN" altLang="en-US" sz="1800" dirty="0">
                <a:effectLst>
                  <a:outerShdw blurRad="38100" dist="38100" dir="2700000" algn="tl">
                    <a:srgbClr val="FFFFFF"/>
                  </a:outerShdw>
                </a:effectLst>
                <a:ea typeface="宋体" panose="02010600030101010101" pitchFamily="2" charset="-122"/>
                <a:cs typeface="宋体" panose="02010600030101010101" pitchFamily="2" charset="-122"/>
              </a:rPr>
              <a:t>和语义处理</a:t>
            </a:r>
            <a:r>
              <a:rPr lang="en-US" altLang="zh-CN" sz="1800" dirty="0">
                <a:effectLst>
                  <a:outerShdw blurRad="38100" dist="38100" dir="2700000" algn="tl">
                    <a:srgbClr val="FFFFFF"/>
                  </a:outerShdw>
                </a:effectLst>
                <a:ea typeface="宋体" panose="02010600030101010101" pitchFamily="2" charset="-122"/>
                <a:cs typeface="宋体" panose="02010600030101010101" pitchFamily="2" charset="-122"/>
              </a:rPr>
              <a:t>( Semantic Analysis)</a:t>
            </a:r>
            <a:endParaRPr lang="zh-CN" altLang="zh-CN" sz="180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266700" indent="-266700" eaLnBrk="0" hangingPunct="0">
              <a:spcBef>
                <a:spcPct val="0"/>
              </a:spcBef>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ea typeface="宋体" panose="02010600030101010101" pitchFamily="2" charset="-122"/>
                <a:cs typeface="宋体" panose="02010600030101010101" pitchFamily="2" charset="-122"/>
              </a:rPr>
              <a:t>抽象语法树生成</a:t>
            </a:r>
            <a:endParaRPr lang="zh-CN" altLang="en-US" sz="180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266700" indent="-266700" eaLnBrk="0" hangingPunct="0">
              <a:spcBef>
                <a:spcPct val="0"/>
              </a:spcBef>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ea typeface="宋体" panose="02010600030101010101" pitchFamily="2" charset="-122"/>
                <a:cs typeface="宋体" panose="02010600030101010101" pitchFamily="2" charset="-122"/>
              </a:rPr>
              <a:t>控制流图生成</a:t>
            </a:r>
            <a:endParaRPr lang="zh-CN" altLang="en-US" sz="180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266700" indent="-266700" eaLnBrk="0" hangingPunct="0">
              <a:spcBef>
                <a:spcPct val="0"/>
              </a:spcBef>
              <a:buClr>
                <a:srgbClr val="91AC4E"/>
              </a:buClr>
              <a:buSzPct val="80000"/>
              <a:buFont typeface="Wingdings" panose="05000000000000000000" pitchFamily="2" charset="2"/>
              <a:buChar char="p"/>
              <a:defRPr/>
            </a:pPr>
            <a:r>
              <a:rPr lang="en-US" altLang="zh-CN" sz="1800" dirty="0">
                <a:effectLst>
                  <a:outerShdw blurRad="38100" dist="38100" dir="2700000" algn="tl">
                    <a:srgbClr val="FFFFFF"/>
                  </a:outerShdw>
                </a:effectLst>
                <a:ea typeface="宋体" panose="02010600030101010101" pitchFamily="2" charset="-122"/>
                <a:cs typeface="宋体" panose="02010600030101010101" pitchFamily="2" charset="-122"/>
              </a:rPr>
              <a:t>IP </a:t>
            </a:r>
            <a:r>
              <a:rPr lang="zh-CN" altLang="en-US" sz="1800" dirty="0">
                <a:effectLst>
                  <a:outerShdw blurRad="38100" dist="38100" dir="2700000" algn="tl">
                    <a:srgbClr val="FFFFFF"/>
                  </a:outerShdw>
                </a:effectLst>
                <a:ea typeface="宋体" panose="02010600030101010101" pitchFamily="2" charset="-122"/>
                <a:cs typeface="宋体" panose="02010600030101010101" pitchFamily="2" charset="-122"/>
              </a:rPr>
              <a:t>扫描</a:t>
            </a:r>
            <a:endParaRPr lang="zh-CN" altLang="en-US" sz="180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266700" indent="-266700" eaLnBrk="0" hangingPunct="0">
              <a:spcBef>
                <a:spcPct val="0"/>
              </a:spcBef>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ea typeface="宋体" panose="02010600030101010101" pitchFamily="2" charset="-122"/>
                <a:cs typeface="宋体" panose="02010600030101010101" pitchFamily="2" charset="-122"/>
              </a:rPr>
              <a:t>人工确认</a:t>
            </a:r>
            <a:endParaRPr lang="en-US" altLang="zh-CN" sz="1800" dirty="0">
              <a:effectLst>
                <a:outerShdw blurRad="38100" dist="38100" dir="2700000" algn="tl">
                  <a:srgbClr val="FFFFFF"/>
                </a:outerShdw>
              </a:effectLst>
              <a:ea typeface="宋体" panose="02010600030101010101" pitchFamily="2" charset="-122"/>
              <a:cs typeface="宋体" panose="02010600030101010101" pitchFamily="2" charset="-122"/>
            </a:endParaRPr>
          </a:p>
        </p:txBody>
      </p:sp>
      <p:sp>
        <p:nvSpPr>
          <p:cNvPr id="2" name="文本框 1"/>
          <p:cNvSpPr txBox="1"/>
          <p:nvPr/>
        </p:nvSpPr>
        <p:spPr>
          <a:xfrm>
            <a:off x="1023730" y="884583"/>
            <a:ext cx="3630295" cy="368300"/>
          </a:xfrm>
          <a:prstGeom prst="rect">
            <a:avLst/>
          </a:prstGeom>
          <a:noFill/>
        </p:spPr>
        <p:txBody>
          <a:bodyPr wrap="none" rtlCol="0">
            <a:spAutoFit/>
          </a:bodyPr>
          <a:lstStyle/>
          <a:p>
            <a:pPr>
              <a:spcAft>
                <a:spcPts val="0"/>
              </a:spcAft>
            </a:pPr>
            <a:r>
              <a:rPr kumimoji="1" lang="en-US" altLang="zh-CN" dirty="0"/>
              <a:t>DPBT</a:t>
            </a:r>
            <a:r>
              <a:rPr kumimoji="1" lang="zh-CN" altLang="en-US" dirty="0"/>
              <a:t>：</a:t>
            </a:r>
            <a:r>
              <a:rPr kumimoji="1" lang="en-US" altLang="zh-CN" dirty="0"/>
              <a:t>Defect-Pattern-Based</a:t>
            </a:r>
            <a:r>
              <a:rPr kumimoji="1" lang="zh-CN" altLang="en-US" dirty="0"/>
              <a:t> </a:t>
            </a:r>
            <a:r>
              <a:rPr kumimoji="1" lang="en-US" altLang="zh-CN" dirty="0"/>
              <a:t>Testing</a:t>
            </a:r>
            <a:r>
              <a:rPr kumimoji="1" lang="zh-CN" altLang="en-US" dirty="0"/>
              <a:t> </a:t>
            </a:r>
            <a:endParaRPr kumimoji="1"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5114" y="238030"/>
            <a:ext cx="4572555" cy="421481"/>
          </a:xfrm>
        </p:spPr>
        <p:txBody>
          <a:bodyPr>
            <a:normAutofit fontScale="90000"/>
          </a:bodyPr>
          <a:lstStyle/>
          <a:p>
            <a:pPr>
              <a:spcAft>
                <a:spcPts val="0"/>
              </a:spcAft>
            </a:pPr>
            <a:r>
              <a:rPr lang="zh-CN" altLang="en-US" dirty="0">
                <a:latin typeface="微软雅黑" panose="020B0503020204020204" pitchFamily="34" charset="-122"/>
                <a:ea typeface="微软雅黑" panose="020B0503020204020204" pitchFamily="34" charset="-122"/>
              </a:rPr>
              <a:t>方法论：测试方法</a:t>
            </a:r>
            <a:endParaRPr lang="zh-CN" altLang="en-US" dirty="0">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a:p>
        </p:txBody>
      </p:sp>
      <p:sp>
        <p:nvSpPr>
          <p:cNvPr id="6" name="Text Box 4"/>
          <p:cNvSpPr txBox="1">
            <a:spLocks noChangeArrowheads="1"/>
          </p:cNvSpPr>
          <p:nvPr/>
        </p:nvSpPr>
        <p:spPr bwMode="auto">
          <a:xfrm>
            <a:off x="1124330" y="1403462"/>
            <a:ext cx="3212539" cy="2308225"/>
          </a:xfrm>
          <a:prstGeom prst="rect">
            <a:avLst/>
          </a:prstGeom>
          <a:solidFill>
            <a:srgbClr val="FFFFFF">
              <a:alpha val="40000"/>
            </a:srgbClr>
          </a:solidFill>
          <a:ln w="9525">
            <a:noFill/>
            <a:miter lim="800000"/>
          </a:ln>
          <a:effectLst/>
        </p:spPr>
        <p:txBody>
          <a:bodyPr wrap="square" lIns="0" tIns="0" rIns="0" bIns="0">
            <a:spAutoFit/>
          </a:bodyPr>
          <a:lstStyle/>
          <a:p>
            <a:pPr marL="257175" indent="-257175">
              <a:lnSpc>
                <a:spcPct val="150000"/>
              </a:lnSpc>
              <a:spcAft>
                <a:spcPts val="0"/>
              </a:spcAft>
              <a:buClr>
                <a:schemeClr val="accent1"/>
              </a:buClr>
              <a:buSzPct val="75000"/>
              <a:buFont typeface="Wingdings" panose="05000000000000000000" pitchFamily="2" charset="2"/>
              <a:buChar char="p"/>
              <a:defRPr/>
            </a:pPr>
            <a:r>
              <a:rPr lang="zh-CN" altLang="en-US" sz="20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上下文驱动方法</a:t>
            </a:r>
            <a:endParaRPr lang="zh-CN" altLang="en-US" sz="20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57175" indent="-257175">
              <a:lnSpc>
                <a:spcPct val="150000"/>
              </a:lnSpc>
              <a:spcBef>
                <a:spcPts val="0"/>
              </a:spcBef>
              <a:spcAft>
                <a:spcPts val="0"/>
              </a:spcAft>
              <a:buClr>
                <a:schemeClr val="accent1"/>
              </a:buClr>
              <a:buSzPct val="75000"/>
              <a:buFont typeface="Wingdings" panose="05000000000000000000" pitchFamily="2" charset="2"/>
              <a:buChar char="p"/>
              <a:defRPr/>
            </a:pPr>
            <a:r>
              <a:rPr lang="en-US" altLang="en-US" sz="20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基于需求验证的方法</a:t>
            </a:r>
            <a:endParaRPr lang="zh-CN" altLang="en-US" sz="20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57175" indent="-257175">
              <a:lnSpc>
                <a:spcPct val="150000"/>
              </a:lnSpc>
              <a:spcBef>
                <a:spcPts val="0"/>
              </a:spcBef>
              <a:spcAft>
                <a:spcPts val="0"/>
              </a:spcAft>
              <a:buClr>
                <a:schemeClr val="accent1"/>
              </a:buClr>
              <a:buSzPct val="75000"/>
              <a:buFont typeface="Wingdings" panose="05000000000000000000" pitchFamily="2" charset="2"/>
              <a:buChar char="p"/>
              <a:defRPr/>
            </a:pPr>
            <a:r>
              <a:rPr lang="en-US" altLang="en-US" sz="20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基于场景的测试方法</a:t>
            </a:r>
            <a:endParaRPr lang="zh-CN" altLang="en-US" sz="20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57175" indent="-257175">
              <a:lnSpc>
                <a:spcPct val="150000"/>
              </a:lnSpc>
              <a:spcBef>
                <a:spcPts val="0"/>
              </a:spcBef>
              <a:spcAft>
                <a:spcPts val="0"/>
              </a:spcAft>
              <a:buClr>
                <a:schemeClr val="accent1"/>
              </a:buClr>
              <a:buSzPct val="75000"/>
              <a:buFont typeface="Wingdings" panose="05000000000000000000" pitchFamily="2" charset="2"/>
              <a:buChar char="p"/>
              <a:defRPr/>
            </a:pPr>
            <a:r>
              <a:rPr lang="zh-CN" altLang="en-US" sz="20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基于模型的</a:t>
            </a:r>
            <a:r>
              <a:rPr lang="en-US" altLang="en-US" sz="20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方法</a:t>
            </a:r>
            <a:endParaRPr lang="zh-CN" altLang="en-US" sz="20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57175" indent="-257175">
              <a:lnSpc>
                <a:spcPct val="150000"/>
              </a:lnSpc>
              <a:spcBef>
                <a:spcPts val="0"/>
              </a:spcBef>
              <a:buClr>
                <a:schemeClr val="accent1"/>
              </a:buClr>
              <a:buSzPct val="75000"/>
              <a:buFont typeface="Wingdings" panose="05000000000000000000" pitchFamily="2" charset="2"/>
              <a:buChar char="p"/>
              <a:defRPr/>
            </a:pPr>
            <a:r>
              <a:rPr lang="en-US" altLang="en-US" sz="20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基于经验的方法</a:t>
            </a:r>
            <a:endParaRPr lang="zh-CN" altLang="en-US" sz="20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7" name="右大括号 6"/>
          <p:cNvSpPr/>
          <p:nvPr/>
        </p:nvSpPr>
        <p:spPr bwMode="auto">
          <a:xfrm>
            <a:off x="6192180" y="2301720"/>
            <a:ext cx="378042" cy="1350150"/>
          </a:xfrm>
          <a:prstGeom prst="rightBrace">
            <a:avLst>
              <a:gd name="adj1" fmla="val 36869"/>
              <a:gd name="adj2" fmla="val 50000"/>
            </a:avLst>
          </a:prstGeom>
          <a:noFill/>
          <a:ln w="28575" cap="flat" cmpd="sng" algn="ctr">
            <a:solidFill>
              <a:schemeClr val="accent2">
                <a:lumMod val="20000"/>
                <a:lumOff val="80000"/>
              </a:schemeClr>
            </a:solidFill>
            <a:prstDash val="solid"/>
            <a:round/>
            <a:headEnd type="none" w="med" len="med"/>
            <a:tailEnd type="none" w="med" len="med"/>
          </a:ln>
          <a:effectLst/>
        </p:spPr>
        <p:txBody>
          <a:bodyPr vert="horz" wrap="square" lIns="68580" tIns="34290" rIns="68580" bIns="34290" numCol="1" rtlCol="0" anchor="t" anchorCtr="0" compatLnSpc="1"/>
          <a:lstStyle/>
          <a:p>
            <a:pPr defTabSz="685800" fontAlgn="base">
              <a:spcBef>
                <a:spcPct val="0"/>
              </a:spcBef>
              <a:spcAft>
                <a:spcPct val="0"/>
              </a:spcAft>
            </a:pPr>
            <a:endParaRPr lang="zh-CN" altLang="en-US" sz="1350" i="1">
              <a:latin typeface="Arial" panose="020B0604020202020204" pitchFamily="34" charset="0"/>
              <a:ea typeface="宋体" panose="02010600030101010101" pitchFamily="2" charset="-122"/>
            </a:endParaRPr>
          </a:p>
        </p:txBody>
      </p:sp>
      <p:pic>
        <p:nvPicPr>
          <p:cNvPr id="3" name="图片 2" descr="testing-and-test-automation-1.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93920" y="1477531"/>
            <a:ext cx="4172415" cy="2796769"/>
          </a:xfrm>
          <a:prstGeom prst="rect">
            <a:avLst/>
          </a:prstGeom>
        </p:spPr>
      </p:pic>
    </p:spTree>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573682" y="113952"/>
            <a:ext cx="4050495" cy="681872"/>
          </a:xfrm>
          <a:prstGeom prst="rect">
            <a:avLst/>
          </a:prstGeom>
        </p:spPr>
        <p:txBody>
          <a:bodyPr vert="horz" lIns="82296" tIns="41148" rIns="82296" bIns="41148" rtlCol="0" anchor="ctr">
            <a:noAutofit/>
          </a:bodyPr>
          <a:lstStyle>
            <a:lvl1pPr algn="l" defTabSz="600075" rtl="0" eaLnBrk="1" latinLnBrk="0" hangingPunct="1">
              <a:lnSpc>
                <a:spcPct val="90000"/>
              </a:lnSpc>
              <a:spcBef>
                <a:spcPct val="0"/>
              </a:spcBef>
              <a:buNone/>
              <a:defRPr sz="2890" kern="1200">
                <a:solidFill>
                  <a:schemeClr val="tx1"/>
                </a:solidFill>
                <a:latin typeface="+mj-lt"/>
                <a:ea typeface="+mj-ea"/>
                <a:cs typeface="+mj-cs"/>
              </a:defRPr>
            </a:lvl1pPr>
          </a:lstStyle>
          <a:p>
            <a:pPr>
              <a:spcAft>
                <a:spcPts val="0"/>
              </a:spcAft>
            </a:pPr>
            <a:r>
              <a:rPr kumimoji="1" lang="zh-CN" altLang="en-US" sz="2800" b="1" dirty="0">
                <a:solidFill>
                  <a:srgbClr val="0070C0"/>
                </a:solidFill>
                <a:latin typeface="微软雅黑" panose="020B0503020204020204" pitchFamily="34" charset="-122"/>
                <a:ea typeface="微软雅黑" panose="020B0503020204020204" pitchFamily="34" charset="-122"/>
              </a:rPr>
              <a:t>实现的通用框架</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5" name="椭圆 4"/>
          <p:cNvSpPr/>
          <p:nvPr/>
        </p:nvSpPr>
        <p:spPr>
          <a:xfrm>
            <a:off x="950635" y="2626497"/>
            <a:ext cx="1133607" cy="331466"/>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OWASP</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cxnSp>
        <p:nvCxnSpPr>
          <p:cNvPr id="6" name="直线箭头连接符 5"/>
          <p:cNvCxnSpPr>
            <a:stCxn id="15" idx="2"/>
            <a:endCxn id="7" idx="0"/>
          </p:cNvCxnSpPr>
          <p:nvPr/>
        </p:nvCxnSpPr>
        <p:spPr>
          <a:xfrm flipH="1">
            <a:off x="5094282" y="1758683"/>
            <a:ext cx="3089" cy="596630"/>
          </a:xfrm>
          <a:prstGeom prst="straightConnector1">
            <a:avLst/>
          </a:prstGeom>
          <a:noFill/>
          <a:ln w="28575">
            <a:solidFill>
              <a:schemeClr val="accent2">
                <a:lumMod val="75000"/>
              </a:schemeClr>
            </a:solidFill>
            <a:headEnd type="none"/>
            <a:tailEnd type="arrow"/>
          </a:ln>
        </p:spPr>
        <p:style>
          <a:lnRef idx="1">
            <a:schemeClr val="accent1"/>
          </a:lnRef>
          <a:fillRef idx="3">
            <a:schemeClr val="accent1"/>
          </a:fillRef>
          <a:effectRef idx="2">
            <a:schemeClr val="accent1"/>
          </a:effectRef>
          <a:fontRef idx="minor">
            <a:schemeClr val="lt1"/>
          </a:fontRef>
        </p:style>
      </p:cxnSp>
      <p:sp>
        <p:nvSpPr>
          <p:cNvPr id="7" name="矩形 6"/>
          <p:cNvSpPr/>
          <p:nvPr/>
        </p:nvSpPr>
        <p:spPr>
          <a:xfrm>
            <a:off x="4473298" y="2355313"/>
            <a:ext cx="1241968" cy="416613"/>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程序状态空间</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cxnSp>
        <p:nvCxnSpPr>
          <p:cNvPr id="8" name="直线箭头连接符 7"/>
          <p:cNvCxnSpPr>
            <a:stCxn id="7" idx="2"/>
            <a:endCxn id="10" idx="0"/>
          </p:cNvCxnSpPr>
          <p:nvPr/>
        </p:nvCxnSpPr>
        <p:spPr>
          <a:xfrm>
            <a:off x="5094282" y="2771926"/>
            <a:ext cx="12441" cy="532509"/>
          </a:xfrm>
          <a:prstGeom prst="straightConnector1">
            <a:avLst/>
          </a:prstGeom>
          <a:noFill/>
          <a:ln w="28575">
            <a:solidFill>
              <a:schemeClr val="accent2">
                <a:lumMod val="75000"/>
              </a:schemeClr>
            </a:solidFill>
            <a:headEnd type="none"/>
            <a:tailEnd type="arrow"/>
          </a:ln>
        </p:spPr>
        <p:style>
          <a:lnRef idx="1">
            <a:schemeClr val="accent1"/>
          </a:lnRef>
          <a:fillRef idx="3">
            <a:schemeClr val="accent1"/>
          </a:fillRef>
          <a:effectRef idx="2">
            <a:schemeClr val="accent1"/>
          </a:effectRef>
          <a:fontRef idx="minor">
            <a:schemeClr val="lt1"/>
          </a:fontRef>
        </p:style>
      </p:cxnSp>
      <p:sp>
        <p:nvSpPr>
          <p:cNvPr id="9" name="圆角矩形 9"/>
          <p:cNvSpPr/>
          <p:nvPr/>
        </p:nvSpPr>
        <p:spPr>
          <a:xfrm>
            <a:off x="2744810" y="3320138"/>
            <a:ext cx="665753" cy="569213"/>
          </a:xfrm>
          <a:prstGeom prst="roundRect">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缺陷模式</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10" name="矩形 9"/>
          <p:cNvSpPr/>
          <p:nvPr/>
        </p:nvSpPr>
        <p:spPr>
          <a:xfrm>
            <a:off x="4251415" y="3304435"/>
            <a:ext cx="1710614" cy="584916"/>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基于缺陷模式的</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a:p>
            <a:pPr lvl="0" algn="ctr">
              <a:spcBef>
                <a:spcPts val="0"/>
              </a:spcBef>
            </a:pPr>
            <a:r>
              <a:rPr lang="zh-CN" altLang="en-US" sz="1260" dirty="0">
                <a:solidFill>
                  <a:schemeClr val="tx1"/>
                </a:solidFill>
                <a:latin typeface="微软雅黑" panose="020B0503020204020204" pitchFamily="34" charset="-122"/>
                <a:ea typeface="微软雅黑" panose="020B0503020204020204" pitchFamily="34" charset="-122"/>
                <a:sym typeface="+mn-ea"/>
              </a:rPr>
              <a:t>逻辑表达式</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cxnSp>
        <p:nvCxnSpPr>
          <p:cNvPr id="11" name="直线箭头连接符 22"/>
          <p:cNvCxnSpPr>
            <a:stCxn id="9" idx="3"/>
            <a:endCxn id="10" idx="1"/>
          </p:cNvCxnSpPr>
          <p:nvPr/>
        </p:nvCxnSpPr>
        <p:spPr>
          <a:xfrm flipV="1">
            <a:off x="3410563" y="3596893"/>
            <a:ext cx="840853" cy="7852"/>
          </a:xfrm>
          <a:prstGeom prst="straightConnector1">
            <a:avLst/>
          </a:prstGeom>
          <a:noFill/>
          <a:ln w="19050">
            <a:solidFill>
              <a:schemeClr val="accent5">
                <a:lumMod val="75000"/>
              </a:schemeClr>
            </a:solidFill>
            <a:prstDash val="dash"/>
            <a:headEnd type="arrow"/>
            <a:tailEnd type="arrow"/>
          </a:ln>
        </p:spPr>
        <p:style>
          <a:lnRef idx="1">
            <a:schemeClr val="accent1"/>
          </a:lnRef>
          <a:fillRef idx="3">
            <a:schemeClr val="accent1"/>
          </a:fillRef>
          <a:effectRef idx="2">
            <a:schemeClr val="accent1"/>
          </a:effectRef>
          <a:fontRef idx="minor">
            <a:schemeClr val="lt1"/>
          </a:fontRef>
        </p:style>
      </p:cxnSp>
      <p:cxnSp>
        <p:nvCxnSpPr>
          <p:cNvPr id="12" name="直线箭头连接符 17"/>
          <p:cNvCxnSpPr/>
          <p:nvPr/>
        </p:nvCxnSpPr>
        <p:spPr>
          <a:xfrm flipV="1">
            <a:off x="1387370" y="1543996"/>
            <a:ext cx="696872" cy="7113"/>
          </a:xfrm>
          <a:prstGeom prst="straightConnector1">
            <a:avLst/>
          </a:prstGeom>
          <a:noFill/>
          <a:ln w="28575">
            <a:solidFill>
              <a:schemeClr val="accent2">
                <a:lumMod val="75000"/>
              </a:schemeClr>
            </a:solidFill>
            <a:tailEnd type="arrow"/>
          </a:ln>
        </p:spPr>
        <p:style>
          <a:lnRef idx="1">
            <a:schemeClr val="accent1"/>
          </a:lnRef>
          <a:fillRef idx="3">
            <a:schemeClr val="accent1"/>
          </a:fillRef>
          <a:effectRef idx="2">
            <a:schemeClr val="accent1"/>
          </a:effectRef>
          <a:fontRef idx="minor">
            <a:schemeClr val="lt1"/>
          </a:fontRef>
        </p:style>
      </p:cxnSp>
      <p:sp>
        <p:nvSpPr>
          <p:cNvPr id="13" name="矩形 12"/>
          <p:cNvSpPr/>
          <p:nvPr/>
        </p:nvSpPr>
        <p:spPr>
          <a:xfrm>
            <a:off x="2129666" y="1262363"/>
            <a:ext cx="980694" cy="569214"/>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Aft>
                <a:spcPts val="0"/>
              </a:spcAft>
            </a:pPr>
            <a:r>
              <a:rPr lang="zh-CN" altLang="en-US" sz="1620" dirty="0">
                <a:solidFill>
                  <a:schemeClr val="tx1"/>
                </a:solidFill>
                <a:latin typeface="微软雅黑" panose="020B0503020204020204" pitchFamily="34" charset="-122"/>
                <a:ea typeface="微软雅黑" panose="020B0503020204020204" pitchFamily="34" charset="-122"/>
                <a:sym typeface="+mn-ea"/>
              </a:rPr>
              <a:t>抽象</a:t>
            </a:r>
            <a:endParaRPr lang="zh-CN" altLang="en-US" sz="1620" dirty="0">
              <a:solidFill>
                <a:schemeClr val="tx1"/>
              </a:solidFill>
              <a:latin typeface="微软雅黑" panose="020B0503020204020204" pitchFamily="34" charset="-122"/>
              <a:ea typeface="微软雅黑" panose="020B0503020204020204" pitchFamily="34" charset="-122"/>
              <a:sym typeface="+mn-ea"/>
            </a:endParaRPr>
          </a:p>
          <a:p>
            <a:pPr lvl="0" algn="ctr">
              <a:spcBef>
                <a:spcPts val="0"/>
              </a:spcBef>
            </a:pPr>
            <a:r>
              <a:rPr lang="zh-CN" altLang="en-US" sz="1620" dirty="0">
                <a:solidFill>
                  <a:schemeClr val="tx1"/>
                </a:solidFill>
                <a:latin typeface="微软雅黑" panose="020B0503020204020204" pitchFamily="34" charset="-122"/>
                <a:ea typeface="微软雅黑" panose="020B0503020204020204" pitchFamily="34" charset="-122"/>
                <a:sym typeface="+mn-ea"/>
              </a:rPr>
              <a:t>语法树</a:t>
            </a:r>
            <a:endParaRPr lang="zh-CN" altLang="en-US" sz="1620" dirty="0">
              <a:solidFill>
                <a:schemeClr val="tx1"/>
              </a:solidFill>
              <a:latin typeface="微软雅黑" panose="020B0503020204020204" pitchFamily="34" charset="-122"/>
              <a:ea typeface="微软雅黑" panose="020B0503020204020204" pitchFamily="34" charset="-122"/>
              <a:sym typeface="+mn-ea"/>
            </a:endParaRPr>
          </a:p>
        </p:txBody>
      </p:sp>
      <p:cxnSp>
        <p:nvCxnSpPr>
          <p:cNvPr id="14" name="直线箭头连接符 19"/>
          <p:cNvCxnSpPr>
            <a:stCxn id="13" idx="3"/>
            <a:endCxn id="15" idx="1"/>
          </p:cNvCxnSpPr>
          <p:nvPr/>
        </p:nvCxnSpPr>
        <p:spPr>
          <a:xfrm flipV="1">
            <a:off x="3110360" y="1524375"/>
            <a:ext cx="1294140" cy="22596"/>
          </a:xfrm>
          <a:prstGeom prst="straightConnector1">
            <a:avLst/>
          </a:prstGeom>
          <a:noFill/>
          <a:ln w="28575">
            <a:solidFill>
              <a:schemeClr val="accent2">
                <a:lumMod val="75000"/>
              </a:schemeClr>
            </a:solidFill>
            <a:tailEnd type="arrow"/>
          </a:ln>
        </p:spPr>
        <p:style>
          <a:lnRef idx="1">
            <a:schemeClr val="accent1"/>
          </a:lnRef>
          <a:fillRef idx="3">
            <a:schemeClr val="accent1"/>
          </a:fillRef>
          <a:effectRef idx="2">
            <a:schemeClr val="accent1"/>
          </a:effectRef>
          <a:fontRef idx="minor">
            <a:schemeClr val="lt1"/>
          </a:fontRef>
        </p:style>
      </p:cxnSp>
      <p:sp>
        <p:nvSpPr>
          <p:cNvPr id="15" name="矩形 14"/>
          <p:cNvSpPr/>
          <p:nvPr/>
        </p:nvSpPr>
        <p:spPr>
          <a:xfrm>
            <a:off x="4404500" y="1290066"/>
            <a:ext cx="1385742" cy="468617"/>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数据流等基本分析方法</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16" name="左大括号 15"/>
          <p:cNvSpPr/>
          <p:nvPr/>
        </p:nvSpPr>
        <p:spPr>
          <a:xfrm>
            <a:off x="5804213" y="892711"/>
            <a:ext cx="282645" cy="128658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60">
              <a:latin typeface="微软雅黑" panose="020B0503020204020204" pitchFamily="34" charset="-122"/>
              <a:ea typeface="微软雅黑" panose="020B0503020204020204" pitchFamily="34" charset="-122"/>
            </a:endParaRPr>
          </a:p>
        </p:txBody>
      </p:sp>
      <p:sp>
        <p:nvSpPr>
          <p:cNvPr id="17" name="文本框 16"/>
          <p:cNvSpPr txBox="1"/>
          <p:nvPr/>
        </p:nvSpPr>
        <p:spPr>
          <a:xfrm>
            <a:off x="1623589" y="1219043"/>
            <a:ext cx="502920" cy="284480"/>
          </a:xfrm>
          <a:prstGeom prst="rect">
            <a:avLst/>
          </a:prstGeom>
          <a:noFill/>
        </p:spPr>
        <p:txBody>
          <a:bodyPr wrap="none" rtlCol="0">
            <a:spAutoFit/>
          </a:bodyPr>
          <a:lstStyle/>
          <a:p>
            <a:pPr algn="ctr">
              <a:spcAft>
                <a:spcPts val="0"/>
              </a:spcAft>
            </a:pPr>
            <a:r>
              <a:rPr lang="zh-CN" altLang="en-US" sz="1260" dirty="0">
                <a:latin typeface="微软雅黑" panose="020B0503020204020204" pitchFamily="34" charset="-122"/>
                <a:ea typeface="微软雅黑" panose="020B0503020204020204" pitchFamily="34" charset="-122"/>
              </a:rPr>
              <a:t>解析</a:t>
            </a:r>
            <a:endParaRPr lang="zh-CN" altLang="en-US" sz="1260" dirty="0">
              <a:latin typeface="微软雅黑" panose="020B0503020204020204" pitchFamily="34" charset="-122"/>
              <a:ea typeface="微软雅黑" panose="020B0503020204020204" pitchFamily="34" charset="-122"/>
            </a:endParaRPr>
          </a:p>
        </p:txBody>
      </p:sp>
      <p:sp>
        <p:nvSpPr>
          <p:cNvPr id="18" name="椭圆 17"/>
          <p:cNvSpPr/>
          <p:nvPr/>
        </p:nvSpPr>
        <p:spPr>
          <a:xfrm>
            <a:off x="981023" y="3861502"/>
            <a:ext cx="1039887" cy="305977"/>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CERT</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19" name="椭圆 18"/>
          <p:cNvSpPr/>
          <p:nvPr/>
        </p:nvSpPr>
        <p:spPr>
          <a:xfrm>
            <a:off x="1025484" y="3247261"/>
            <a:ext cx="929665" cy="374904"/>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CWE</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20" name="椭圆 19"/>
          <p:cNvSpPr/>
          <p:nvPr/>
        </p:nvSpPr>
        <p:spPr>
          <a:xfrm>
            <a:off x="6165297" y="755338"/>
            <a:ext cx="1165996" cy="317856"/>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函数调用</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21" name="椭圆 20"/>
          <p:cNvSpPr/>
          <p:nvPr/>
        </p:nvSpPr>
        <p:spPr>
          <a:xfrm>
            <a:off x="6165122" y="1181685"/>
            <a:ext cx="1166170" cy="304047"/>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SSA</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22" name="椭圆 21"/>
          <p:cNvSpPr/>
          <p:nvPr/>
        </p:nvSpPr>
        <p:spPr>
          <a:xfrm>
            <a:off x="6165122" y="1588954"/>
            <a:ext cx="1166170" cy="300621"/>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指向分析</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23" name="椭圆 22"/>
          <p:cNvSpPr/>
          <p:nvPr/>
        </p:nvSpPr>
        <p:spPr>
          <a:xfrm>
            <a:off x="6165296" y="1980712"/>
            <a:ext cx="1166170" cy="277214"/>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前后支配</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24" name="椭圆 23"/>
          <p:cNvSpPr/>
          <p:nvPr/>
        </p:nvSpPr>
        <p:spPr>
          <a:xfrm>
            <a:off x="7409729" y="810101"/>
            <a:ext cx="983516" cy="401931"/>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Mod-effect</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25" name="椭圆 24"/>
          <p:cNvSpPr/>
          <p:nvPr/>
        </p:nvSpPr>
        <p:spPr>
          <a:xfrm>
            <a:off x="7435842" y="1283457"/>
            <a:ext cx="959757" cy="317856"/>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多态分析</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26" name="椭圆 25"/>
          <p:cNvSpPr/>
          <p:nvPr/>
        </p:nvSpPr>
        <p:spPr>
          <a:xfrm>
            <a:off x="7412083" y="1720899"/>
            <a:ext cx="983516" cy="471146"/>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全局变量分析</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cxnSp>
        <p:nvCxnSpPr>
          <p:cNvPr id="28" name="直线箭头连接符 22"/>
          <p:cNvCxnSpPr>
            <a:stCxn id="5" idx="6"/>
            <a:endCxn id="9" idx="1"/>
          </p:cNvCxnSpPr>
          <p:nvPr/>
        </p:nvCxnSpPr>
        <p:spPr>
          <a:xfrm>
            <a:off x="2084242" y="2792230"/>
            <a:ext cx="660569" cy="812515"/>
          </a:xfrm>
          <a:prstGeom prst="straightConnector1">
            <a:avLst/>
          </a:prstGeom>
          <a:ln w="12700" cmpd="sng">
            <a:solidFill>
              <a:schemeClr val="accent1">
                <a:shade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9" name="直线箭头连接符 22"/>
          <p:cNvCxnSpPr>
            <a:stCxn id="18" idx="6"/>
            <a:endCxn id="9" idx="1"/>
          </p:cNvCxnSpPr>
          <p:nvPr/>
        </p:nvCxnSpPr>
        <p:spPr>
          <a:xfrm flipV="1">
            <a:off x="2020909" y="3604745"/>
            <a:ext cx="723901" cy="409746"/>
          </a:xfrm>
          <a:prstGeom prst="straightConnector1">
            <a:avLst/>
          </a:prstGeom>
          <a:ln w="12700" cmpd="sng">
            <a:solidFill>
              <a:schemeClr val="accent1">
                <a:shade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0" name="直线箭头连接符 22"/>
          <p:cNvCxnSpPr>
            <a:stCxn id="19" idx="6"/>
            <a:endCxn id="9" idx="1"/>
          </p:cNvCxnSpPr>
          <p:nvPr/>
        </p:nvCxnSpPr>
        <p:spPr>
          <a:xfrm>
            <a:off x="1955148" y="3434713"/>
            <a:ext cx="789662" cy="170032"/>
          </a:xfrm>
          <a:prstGeom prst="straightConnector1">
            <a:avLst/>
          </a:prstGeom>
          <a:ln w="12700" cmpd="sng">
            <a:solidFill>
              <a:schemeClr val="accent1">
                <a:shade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31" name="椭圆 30"/>
          <p:cNvSpPr/>
          <p:nvPr/>
        </p:nvSpPr>
        <p:spPr>
          <a:xfrm>
            <a:off x="3337225" y="1029938"/>
            <a:ext cx="786587" cy="448039"/>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抽象解释</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32" name="椭圆 31"/>
          <p:cNvSpPr/>
          <p:nvPr/>
        </p:nvSpPr>
        <p:spPr>
          <a:xfrm>
            <a:off x="3391047" y="1587047"/>
            <a:ext cx="840584" cy="379037"/>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符号执行</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33" name="椭圆 32"/>
          <p:cNvSpPr/>
          <p:nvPr/>
        </p:nvSpPr>
        <p:spPr>
          <a:xfrm>
            <a:off x="3374984" y="2052988"/>
            <a:ext cx="946452" cy="309387"/>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图可达</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34" name="爆炸形: 8 pt  81"/>
          <p:cNvSpPr/>
          <p:nvPr/>
        </p:nvSpPr>
        <p:spPr>
          <a:xfrm>
            <a:off x="326672" y="1029938"/>
            <a:ext cx="1402147" cy="1024487"/>
          </a:xfrm>
          <a:prstGeom prst="irregularSeal1">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被测源程序</a:t>
            </a:r>
            <a:endParaRPr lang="zh-CN" altLang="en-US" sz="1260" dirty="0">
              <a:solidFill>
                <a:schemeClr val="tx1"/>
              </a:solidFill>
              <a:latin typeface="微软雅黑" panose="020B0503020204020204" pitchFamily="34" charset="-122"/>
              <a:ea typeface="微软雅黑" panose="020B0503020204020204" pitchFamily="34" charset="-122"/>
            </a:endParaRPr>
          </a:p>
        </p:txBody>
      </p:sp>
      <p:sp>
        <p:nvSpPr>
          <p:cNvPr id="35" name="椭圆 34"/>
          <p:cNvSpPr/>
          <p:nvPr/>
        </p:nvSpPr>
        <p:spPr>
          <a:xfrm>
            <a:off x="7295743" y="2539280"/>
            <a:ext cx="860148" cy="42725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0"/>
              </a:spcAft>
            </a:pPr>
            <a:r>
              <a:rPr lang="en-US" altLang="zh-CN" sz="1260" dirty="0">
                <a:solidFill>
                  <a:schemeClr val="tx1"/>
                </a:solidFill>
                <a:latin typeface="微软雅黑" panose="020B0503020204020204" pitchFamily="34" charset="-122"/>
                <a:ea typeface="微软雅黑" panose="020B0503020204020204" pitchFamily="34" charset="-122"/>
                <a:sym typeface="+mn-ea"/>
              </a:rPr>
              <a:t>SMT</a:t>
            </a:r>
            <a:endParaRPr lang="en-US" altLang="zh-CN" sz="1260" dirty="0">
              <a:solidFill>
                <a:schemeClr val="tx1"/>
              </a:solidFill>
              <a:latin typeface="微软雅黑" panose="020B0503020204020204" pitchFamily="34" charset="-122"/>
              <a:ea typeface="微软雅黑" panose="020B0503020204020204" pitchFamily="34" charset="-122"/>
            </a:endParaRPr>
          </a:p>
        </p:txBody>
      </p:sp>
      <p:cxnSp>
        <p:nvCxnSpPr>
          <p:cNvPr id="36" name="直线箭头连接符 14"/>
          <p:cNvCxnSpPr>
            <a:stCxn id="10" idx="3"/>
            <a:endCxn id="39" idx="1"/>
          </p:cNvCxnSpPr>
          <p:nvPr/>
        </p:nvCxnSpPr>
        <p:spPr>
          <a:xfrm>
            <a:off x="5962030" y="3596894"/>
            <a:ext cx="1019273" cy="4040"/>
          </a:xfrm>
          <a:prstGeom prst="straightConnector1">
            <a:avLst/>
          </a:prstGeom>
          <a:noFill/>
          <a:ln w="28575">
            <a:solidFill>
              <a:schemeClr val="accent2">
                <a:lumMod val="75000"/>
              </a:schemeClr>
            </a:solidFill>
            <a:tailEnd type="arrow"/>
          </a:ln>
        </p:spPr>
        <p:style>
          <a:lnRef idx="1">
            <a:schemeClr val="accent1"/>
          </a:lnRef>
          <a:fillRef idx="3">
            <a:schemeClr val="accent1"/>
          </a:fillRef>
          <a:effectRef idx="2">
            <a:schemeClr val="accent1"/>
          </a:effectRef>
          <a:fontRef idx="minor">
            <a:schemeClr val="lt1"/>
          </a:fontRef>
        </p:style>
      </p:cxnSp>
      <p:cxnSp>
        <p:nvCxnSpPr>
          <p:cNvPr id="37" name="直线箭头连接符 62"/>
          <p:cNvCxnSpPr>
            <a:stCxn id="39" idx="2"/>
          </p:cNvCxnSpPr>
          <p:nvPr/>
        </p:nvCxnSpPr>
        <p:spPr>
          <a:xfrm>
            <a:off x="7725817" y="3777176"/>
            <a:ext cx="0" cy="436425"/>
          </a:xfrm>
          <a:prstGeom prst="straightConnector1">
            <a:avLst/>
          </a:prstGeom>
          <a:ln w="28575">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8" name="折角形 63"/>
          <p:cNvSpPr/>
          <p:nvPr/>
        </p:nvSpPr>
        <p:spPr>
          <a:xfrm>
            <a:off x="7216180" y="4183018"/>
            <a:ext cx="1019273" cy="352486"/>
          </a:xfrm>
          <a:prstGeom prst="foldedCorner">
            <a:avLst>
              <a:gd name="adj" fmla="val 50000"/>
            </a:avLst>
          </a:prstGeom>
          <a:no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检测结果</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39" name="矩形 38"/>
          <p:cNvSpPr/>
          <p:nvPr/>
        </p:nvSpPr>
        <p:spPr>
          <a:xfrm>
            <a:off x="6981303" y="3424690"/>
            <a:ext cx="1489028" cy="352486"/>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逻辑表达式求解</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cxnSp>
        <p:nvCxnSpPr>
          <p:cNvPr id="40" name="直线连接符 65"/>
          <p:cNvCxnSpPr/>
          <p:nvPr/>
        </p:nvCxnSpPr>
        <p:spPr>
          <a:xfrm flipH="1" flipV="1">
            <a:off x="7761366" y="2951750"/>
            <a:ext cx="1" cy="472940"/>
          </a:xfrm>
          <a:prstGeom prst="line">
            <a:avLst/>
          </a:prstGeom>
          <a:noFill/>
          <a:ln w="19050">
            <a:solidFill>
              <a:schemeClr val="accent5">
                <a:lumMod val="75000"/>
              </a:schemeClr>
            </a:solidFill>
            <a:prstDash val="dash"/>
            <a:headEnd type="arrow"/>
            <a:tailEnd type="arrow"/>
          </a:ln>
        </p:spPr>
        <p:style>
          <a:lnRef idx="1">
            <a:schemeClr val="accent1"/>
          </a:lnRef>
          <a:fillRef idx="3">
            <a:schemeClr val="accent1"/>
          </a:fillRef>
          <a:effectRef idx="2">
            <a:schemeClr val="accent1"/>
          </a:effectRef>
          <a:fontRef idx="minor">
            <a:schemeClr val="lt1"/>
          </a:fontRef>
        </p:style>
      </p:cxnSp>
      <p:sp>
        <p:nvSpPr>
          <p:cNvPr id="3" name="文本框 2"/>
          <p:cNvSpPr txBox="1"/>
          <p:nvPr/>
        </p:nvSpPr>
        <p:spPr>
          <a:xfrm>
            <a:off x="4154759" y="4324104"/>
            <a:ext cx="2857994" cy="460375"/>
          </a:xfrm>
          <a:prstGeom prst="rect">
            <a:avLst/>
          </a:prstGeom>
          <a:noFill/>
        </p:spPr>
        <p:txBody>
          <a:bodyPr wrap="square">
            <a:spAutoFit/>
          </a:bodyPr>
          <a:lstStyle/>
          <a:p>
            <a:pPr>
              <a:spcAft>
                <a:spcPts val="0"/>
              </a:spcAft>
            </a:pPr>
            <a:r>
              <a:rPr lang="zh-CN" altLang="en-US" sz="1200" dirty="0">
                <a:solidFill>
                  <a:schemeClr val="bg1">
                    <a:lumMod val="50000"/>
                  </a:schemeClr>
                </a:solidFill>
                <a:latin typeface="Arial" panose="020B0604020202020204" pitchFamily="34" charset="0"/>
                <a:cs typeface="Arial" panose="020B0604020202020204" pitchFamily="34" charset="0"/>
              </a:rPr>
              <a:t>SSA：Static Single-Assignment</a:t>
            </a:r>
            <a:endParaRPr lang="en-US" altLang="zh-CN" sz="1200" dirty="0">
              <a:solidFill>
                <a:schemeClr val="bg1">
                  <a:lumMod val="50000"/>
                </a:schemeClr>
              </a:solidFill>
              <a:latin typeface="Arial" panose="020B0604020202020204" pitchFamily="34" charset="0"/>
              <a:cs typeface="Arial" panose="020B0604020202020204" pitchFamily="34" charset="0"/>
            </a:endParaRPr>
          </a:p>
          <a:p>
            <a:pPr>
              <a:spcBef>
                <a:spcPts val="0"/>
              </a:spcBef>
            </a:pPr>
            <a:r>
              <a:rPr lang="en-GB" altLang="zh-CN" sz="1200" dirty="0">
                <a:solidFill>
                  <a:schemeClr val="bg1">
                    <a:lumMod val="50000"/>
                  </a:schemeClr>
                </a:solidFill>
                <a:latin typeface="Arial" panose="020B0604020202020204" pitchFamily="34" charset="0"/>
                <a:cs typeface="Arial" panose="020B0604020202020204" pitchFamily="34" charset="0"/>
              </a:rPr>
              <a:t>SMT</a:t>
            </a:r>
            <a:r>
              <a:rPr lang="zh-CN" altLang="en-GB" sz="1200" dirty="0">
                <a:solidFill>
                  <a:schemeClr val="bg1">
                    <a:lumMod val="50000"/>
                  </a:schemeClr>
                </a:solidFill>
                <a:latin typeface="Arial" panose="020B0604020202020204" pitchFamily="34" charset="0"/>
                <a:cs typeface="Arial" panose="020B0604020202020204" pitchFamily="34" charset="0"/>
              </a:rPr>
              <a:t>：</a:t>
            </a:r>
            <a:r>
              <a:rPr lang="en-GB" altLang="zh-CN" sz="1200" dirty="0">
                <a:solidFill>
                  <a:schemeClr val="bg1">
                    <a:lumMod val="50000"/>
                  </a:schemeClr>
                </a:solidFill>
                <a:latin typeface="Arial" panose="020B0604020202020204" pitchFamily="34" charset="0"/>
                <a:cs typeface="Arial" panose="020B0604020202020204" pitchFamily="34" charset="0"/>
              </a:rPr>
              <a:t>satisfiability modulo theories</a:t>
            </a:r>
            <a:endParaRPr lang="zh-CN" altLang="en-US" sz="1200" dirty="0">
              <a:solidFill>
                <a:schemeClr val="bg1">
                  <a:lumMod val="50000"/>
                </a:schemeClr>
              </a:solidFill>
              <a:latin typeface="Arial" panose="020B0604020202020204" pitchFamily="34" charset="0"/>
              <a:cs typeface="Arial" panose="020B0604020202020204" pitchFamily="34" charset="0"/>
            </a:endParaRPr>
          </a:p>
        </p:txBody>
      </p:sp>
      <p:sp>
        <p:nvSpPr>
          <p:cNvPr id="41" name="文本框 40"/>
          <p:cNvSpPr txBox="1"/>
          <p:nvPr/>
        </p:nvSpPr>
        <p:spPr>
          <a:xfrm>
            <a:off x="573682" y="4430714"/>
            <a:ext cx="3021120" cy="275590"/>
          </a:xfrm>
          <a:prstGeom prst="rect">
            <a:avLst/>
          </a:prstGeom>
          <a:noFill/>
        </p:spPr>
        <p:txBody>
          <a:bodyPr wrap="square">
            <a:spAutoFit/>
          </a:bodyPr>
          <a:lstStyle/>
          <a:p>
            <a:pPr>
              <a:spcAft>
                <a:spcPts val="0"/>
              </a:spcAft>
            </a:pPr>
            <a:r>
              <a:rPr lang="en-GB" altLang="zh-CN" sz="1200" dirty="0">
                <a:solidFill>
                  <a:schemeClr val="bg1">
                    <a:lumMod val="50000"/>
                  </a:schemeClr>
                </a:solidFill>
                <a:latin typeface="Arial" panose="020B0604020202020204" pitchFamily="34" charset="0"/>
                <a:cs typeface="Arial" panose="020B0604020202020204" pitchFamily="34" charset="0"/>
              </a:rPr>
              <a:t>CWE</a:t>
            </a:r>
            <a:r>
              <a:rPr lang="zh-CN" altLang="en-US" sz="1200" dirty="0">
                <a:solidFill>
                  <a:schemeClr val="bg1">
                    <a:lumMod val="50000"/>
                  </a:schemeClr>
                </a:solidFill>
                <a:latin typeface="Arial" panose="020B0604020202020204" pitchFamily="34" charset="0"/>
                <a:cs typeface="Arial" panose="020B0604020202020204" pitchFamily="34" charset="0"/>
              </a:rPr>
              <a:t>：</a:t>
            </a:r>
            <a:r>
              <a:rPr lang="en-GB" altLang="zh-CN" sz="1200" dirty="0">
                <a:solidFill>
                  <a:schemeClr val="bg1">
                    <a:lumMod val="50000"/>
                  </a:schemeClr>
                </a:solidFill>
                <a:latin typeface="Arial" panose="020B0604020202020204" pitchFamily="34" charset="0"/>
                <a:cs typeface="Arial" panose="020B0604020202020204" pitchFamily="34" charset="0"/>
              </a:rPr>
              <a:t>Common Weakness Enumeration</a:t>
            </a:r>
            <a:endParaRPr lang="zh-CN" altLang="en-US" sz="1200" dirty="0">
              <a:solidFill>
                <a:schemeClr val="bg1">
                  <a:lumMod val="50000"/>
                </a:schemeClr>
              </a:solidFill>
              <a:latin typeface="Arial" panose="020B0604020202020204" pitchFamily="34" charset="0"/>
              <a:cs typeface="Arial" panose="020B0604020202020204" pitchFamily="34" charset="0"/>
            </a:endParaRPr>
          </a:p>
        </p:txBody>
      </p:sp>
      <p:sp>
        <p:nvSpPr>
          <p:cNvPr id="27" name="文本框 26"/>
          <p:cNvSpPr txBox="1"/>
          <p:nvPr/>
        </p:nvSpPr>
        <p:spPr>
          <a:xfrm>
            <a:off x="3853900" y="4814784"/>
            <a:ext cx="3441843" cy="275590"/>
          </a:xfrm>
          <a:prstGeom prst="rect">
            <a:avLst/>
          </a:prstGeom>
          <a:solidFill>
            <a:schemeClr val="accent4">
              <a:lumMod val="20000"/>
              <a:lumOff val="80000"/>
            </a:schemeClr>
          </a:solidFill>
        </p:spPr>
        <p:txBody>
          <a:bodyPr wrap="square">
            <a:spAutoFit/>
          </a:bodyPr>
          <a:lstStyle/>
          <a:p>
            <a:pPr>
              <a:spcAft>
                <a:spcPts val="0"/>
              </a:spcAft>
            </a:pPr>
            <a:r>
              <a:rPr lang="en-GB" altLang="zh-CN" sz="1200" b="0" i="1" dirty="0">
                <a:solidFill>
                  <a:srgbClr val="121212"/>
                </a:solidFill>
                <a:effectLst/>
                <a:latin typeface="-apple-system"/>
              </a:rPr>
              <a:t>Handbook of satisfiability</a:t>
            </a:r>
            <a:r>
              <a:rPr lang="en-GB" altLang="zh-CN" sz="1200" b="0" i="0" dirty="0">
                <a:solidFill>
                  <a:srgbClr val="121212"/>
                </a:solidFill>
                <a:effectLst/>
                <a:latin typeface="-apple-system"/>
              </a:rPr>
              <a:t>. Vol. 185. IOS press, 2009</a:t>
            </a:r>
            <a:endParaRPr lang="zh-CN" altLang="en-US" sz="1200" dirty="0"/>
          </a:p>
        </p:txBody>
      </p:sp>
    </p:spTree>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829945"/>
          </a:xfrm>
          <a:prstGeom prst="rect">
            <a:avLst/>
          </a:prstGeom>
        </p:spPr>
        <p:txBody>
          <a:bodyPr wrap="square">
            <a:spAutoFit/>
          </a:bodyPr>
          <a:lstStyle/>
          <a:p>
            <a:pPr algn="ctr">
              <a:spcAft>
                <a:spcPts val="0"/>
              </a:spcAft>
            </a:pPr>
            <a:r>
              <a:rPr lang="en-US" altLang="zh-CN" sz="4800" b="1" dirty="0">
                <a:ln w="19050">
                  <a:noFill/>
                </a:ln>
                <a:solidFill>
                  <a:srgbClr val="FFFFFF"/>
                </a:solidFill>
                <a:latin typeface="微软雅黑" panose="020B0503020204020204" pitchFamily="34" charset="-122"/>
                <a:ea typeface="微软雅黑" panose="020B0503020204020204" pitchFamily="34" charset="-122"/>
              </a:rPr>
              <a:t>3.6</a:t>
            </a:r>
            <a:r>
              <a:rPr lang="zh-CN" altLang="en-US" sz="4800" b="1" dirty="0">
                <a:ln w="19050">
                  <a:noFill/>
                </a:ln>
                <a:solidFill>
                  <a:srgbClr val="FFFFFF"/>
                </a:solidFill>
                <a:latin typeface="微软雅黑" panose="020B0503020204020204" pitchFamily="34" charset="-122"/>
                <a:ea typeface="微软雅黑" panose="020B0503020204020204" pitchFamily="34" charset="-122"/>
              </a:rPr>
              <a:t> 基于</a:t>
            </a:r>
            <a:r>
              <a:rPr lang="zh-CN" altLang="zh-CN" sz="4800" b="1" dirty="0">
                <a:ln w="19050">
                  <a:noFill/>
                </a:ln>
                <a:solidFill>
                  <a:srgbClr val="FFFFFF"/>
                </a:solidFill>
                <a:latin typeface="微软雅黑" panose="020B0503020204020204" pitchFamily="34" charset="-122"/>
                <a:ea typeface="微软雅黑" panose="020B0503020204020204" pitchFamily="34" charset="-122"/>
              </a:rPr>
              <a:t>模型</a:t>
            </a:r>
            <a:r>
              <a:rPr lang="zh-CN" altLang="en-US" sz="4800" b="1" dirty="0">
                <a:ln w="19050">
                  <a:noFill/>
                </a:ln>
                <a:solidFill>
                  <a:srgbClr val="FFFFFF"/>
                </a:solidFill>
                <a:latin typeface="微软雅黑" panose="020B0503020204020204" pitchFamily="34" charset="-122"/>
                <a:ea typeface="微软雅黑" panose="020B0503020204020204" pitchFamily="34" charset="-122"/>
              </a:rPr>
              <a:t>的测试</a:t>
            </a:r>
            <a:endParaRPr lang="zh-CN" altLang="zh-CN" sz="45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748971" y="2908745"/>
            <a:ext cx="4169410" cy="521970"/>
          </a:xfrm>
          <a:prstGeom prst="rect">
            <a:avLst/>
          </a:prstGeom>
          <a:noFill/>
        </p:spPr>
        <p:txBody>
          <a:bodyPr wrap="none" rtlCol="0">
            <a:spAutoFit/>
          </a:bodyPr>
          <a:lstStyle/>
          <a:p>
            <a:pPr>
              <a:spcAft>
                <a:spcPts val="0"/>
              </a:spcAft>
            </a:pPr>
            <a:r>
              <a:rPr kumimoji="1" lang="en-US" altLang="zh-CN" sz="2800" dirty="0">
                <a:solidFill>
                  <a:schemeClr val="accent1">
                    <a:lumMod val="75000"/>
                  </a:schemeClr>
                </a:solidFill>
              </a:rPr>
              <a:t>MBT</a:t>
            </a:r>
            <a:r>
              <a:rPr kumimoji="1" lang="zh-CN" altLang="en-US" sz="2800" dirty="0">
                <a:solidFill>
                  <a:schemeClr val="accent1">
                    <a:lumMod val="75000"/>
                  </a:schemeClr>
                </a:solidFill>
              </a:rPr>
              <a:t>：</a:t>
            </a:r>
            <a:r>
              <a:rPr kumimoji="1" lang="en-US" altLang="zh-CN" sz="2800" dirty="0">
                <a:solidFill>
                  <a:schemeClr val="accent1">
                    <a:lumMod val="75000"/>
                  </a:schemeClr>
                </a:solidFill>
              </a:rPr>
              <a:t>Model-based</a:t>
            </a:r>
            <a:r>
              <a:rPr kumimoji="1" lang="zh-CN" altLang="en-US" sz="2800" dirty="0">
                <a:solidFill>
                  <a:schemeClr val="accent1">
                    <a:lumMod val="75000"/>
                  </a:schemeClr>
                </a:solidFill>
              </a:rPr>
              <a:t> </a:t>
            </a:r>
            <a:r>
              <a:rPr kumimoji="1" lang="en-US" altLang="zh-CN" sz="2800" dirty="0">
                <a:solidFill>
                  <a:schemeClr val="accent1">
                    <a:lumMod val="75000"/>
                  </a:schemeClr>
                </a:solidFill>
              </a:rPr>
              <a:t>testing</a:t>
            </a:r>
            <a:endParaRPr kumimoji="1" lang="zh-CN" altLang="en-US" sz="2800" dirty="0">
              <a:solidFill>
                <a:schemeClr val="accent1">
                  <a:lumMod val="75000"/>
                </a:schemeClr>
              </a:solidFill>
            </a:endParaRPr>
          </a:p>
        </p:txBody>
      </p:sp>
      <p:sp>
        <p:nvSpPr>
          <p:cNvPr id="4" name="文本框 3"/>
          <p:cNvSpPr txBox="1"/>
          <p:nvPr/>
        </p:nvSpPr>
        <p:spPr>
          <a:xfrm>
            <a:off x="3494128" y="3431965"/>
            <a:ext cx="2720837" cy="1014730"/>
          </a:xfrm>
          <a:prstGeom prst="rect">
            <a:avLst/>
          </a:prstGeom>
          <a:noFill/>
        </p:spPr>
        <p:txBody>
          <a:bodyPr wrap="square">
            <a:spAutoFit/>
          </a:bodyPr>
          <a:lstStyle/>
          <a:p>
            <a:pPr algn="just">
              <a:lnSpc>
                <a:spcPct val="150000"/>
              </a:lnSpc>
              <a:spcAft>
                <a:spcPts val="0"/>
              </a:spcAft>
            </a:pPr>
            <a:r>
              <a:rPr lang="en-US" altLang="zh-CN" sz="20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3.6.1 </a:t>
            </a:r>
            <a:r>
              <a:rPr lang="zh-CN" altLang="zh-CN" sz="20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功能图法</a:t>
            </a:r>
            <a:endParaRPr lang="en-US" altLang="zh-CN" sz="20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Bef>
                <a:spcPts val="0"/>
              </a:spcBef>
            </a:pPr>
            <a:r>
              <a:rPr lang="en-US" altLang="zh-CN" sz="20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3.6.2 </a:t>
            </a:r>
            <a:r>
              <a:rPr lang="zh-CN" altLang="zh-CN" sz="20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模糊测试方法</a:t>
            </a:r>
            <a:r>
              <a:rPr lang="en-US" altLang="zh-CN" sz="1800" dirty="0">
                <a:effectLst/>
                <a:ea typeface="DengXian" panose="02010600030101010101" pitchFamily="2" charset="-122"/>
                <a:cs typeface="Times New Roman" panose="02020603050405020304" pitchFamily="18" charset="0"/>
              </a:rPr>
              <a:t>	</a:t>
            </a:r>
            <a:r>
              <a:rPr lang="zh-CN" altLang="zh-CN" dirty="0">
                <a:effectLst/>
              </a:rPr>
              <a:t> </a:t>
            </a:r>
            <a:endParaRPr lang="zh-CN" altLang="en-US" dirty="0"/>
          </a:p>
        </p:txBody>
      </p:sp>
    </p:spTree>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583773" y="153491"/>
            <a:ext cx="4698206" cy="667941"/>
          </a:xfrm>
        </p:spPr>
        <p:txBody>
          <a:bodyPr/>
          <a:lstStyle/>
          <a:p>
            <a:pPr>
              <a:spcAft>
                <a:spcPts val="0"/>
              </a:spcAft>
            </a:pPr>
            <a:r>
              <a:rPr kumimoji="1" lang="zh-CN" altLang="en-US" dirty="0">
                <a:latin typeface="微软雅黑" panose="020B0503020204020204" pitchFamily="34" charset="-122"/>
                <a:ea typeface="微软雅黑" panose="020B0503020204020204" pitchFamily="34" charset="-122"/>
              </a:rPr>
              <a:t>什么是</a:t>
            </a:r>
            <a:r>
              <a:rPr kumimoji="1" lang="en-US" altLang="zh-CN" dirty="0">
                <a:latin typeface="微软雅黑" panose="020B0503020204020204" pitchFamily="34" charset="-122"/>
                <a:ea typeface="微软雅黑" panose="020B0503020204020204" pitchFamily="34" charset="-122"/>
              </a:rPr>
              <a:t>MBT</a:t>
            </a:r>
            <a:r>
              <a:rPr kumimoji="1" lang="zh-CN" altLang="en-US" dirty="0">
                <a:latin typeface="微软雅黑" panose="020B0503020204020204" pitchFamily="34" charset="-122"/>
                <a:ea typeface="微软雅黑" panose="020B0503020204020204" pitchFamily="34" charset="-122"/>
              </a:rPr>
              <a:t>？</a:t>
            </a:r>
            <a:endParaRPr kumimoji="1"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37160" y="1275005"/>
            <a:ext cx="3231950" cy="2249170"/>
          </a:xfrm>
          <a:prstGeom prst="rect">
            <a:avLst/>
          </a:prstGeom>
          <a:noFill/>
        </p:spPr>
        <p:txBody>
          <a:bodyPr wrap="square">
            <a:spAutoFit/>
          </a:bodyPr>
          <a:lstStyle/>
          <a:p>
            <a:pPr marL="0" indent="0">
              <a:lnSpc>
                <a:spcPct val="130000"/>
              </a:lnSpc>
              <a:spcAft>
                <a:spcPts val="0"/>
              </a:spcAft>
            </a:pPr>
            <a:r>
              <a:rPr lang="zh-CN" altLang="en-US" sz="1800"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基于模型的测试 </a:t>
            </a:r>
            <a:r>
              <a:rPr lang="en-US" altLang="zh-CN" sz="1800"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a:rPr>
              <a:t>(MBT, </a:t>
            </a:r>
            <a:r>
              <a:rPr lang="en-IN" altLang="zh-CN" sz="1800"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a:rPr>
              <a:t>Model-based testing</a:t>
            </a:r>
            <a:r>
              <a:rPr lang="en-US" altLang="zh-CN" sz="1800"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a:rPr>
              <a:t>)</a:t>
            </a:r>
            <a:r>
              <a:rPr lang="zh-CN" altLang="en-US" sz="1800"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a:rPr>
              <a:t>：</a:t>
            </a:r>
            <a:r>
              <a:rPr lang="zh-CN" altLang="en-US" sz="1800"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通过构建能够正确描述被测软件系统功能特性的模型，然后基于这个模型产生测试用例并执行这些测试用例的过程</a:t>
            </a:r>
            <a:endParaRPr lang="en-US" altLang="zh-CN" sz="1800"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4" name="图片 3" descr="屏幕快照 2017-04-26 上午8.33.46.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44909" y="693613"/>
            <a:ext cx="5248336" cy="3632581"/>
          </a:xfrm>
          <a:prstGeom prst="rect">
            <a:avLst/>
          </a:prstGeom>
        </p:spPr>
      </p:pic>
    </p:spTree>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1" cstate="print"/>
          <a:srcRect/>
          <a:stretch>
            <a:fillRect/>
          </a:stretch>
        </p:blipFill>
        <p:spPr bwMode="auto">
          <a:xfrm>
            <a:off x="4283377" y="358961"/>
            <a:ext cx="4447668" cy="4257643"/>
          </a:xfrm>
          <a:prstGeom prst="rect">
            <a:avLst/>
          </a:prstGeom>
          <a:noFill/>
          <a:ln w="9525">
            <a:noFill/>
            <a:miter lim="800000"/>
            <a:headEnd/>
            <a:tailEnd/>
          </a:ln>
        </p:spPr>
      </p:pic>
      <p:sp>
        <p:nvSpPr>
          <p:cNvPr id="2" name="标题 1"/>
          <p:cNvSpPr>
            <a:spLocks noGrp="1"/>
          </p:cNvSpPr>
          <p:nvPr>
            <p:ph type="title"/>
          </p:nvPr>
        </p:nvSpPr>
        <p:spPr/>
        <p:txBody>
          <a:bodyPr/>
          <a:lstStyle/>
          <a:p>
            <a:pPr>
              <a:spcAft>
                <a:spcPts val="0"/>
              </a:spcAft>
            </a:pPr>
            <a:r>
              <a:rPr lang="en-US" altLang="zh-CN" dirty="0">
                <a:latin typeface="微软雅黑" panose="020B0503020204020204" pitchFamily="34" charset="-122"/>
                <a:ea typeface="微软雅黑" panose="020B0503020204020204" pitchFamily="34" charset="-122"/>
              </a:rPr>
              <a:t>MBT</a:t>
            </a:r>
            <a:r>
              <a:rPr lang="zh-CN" altLang="en-US" dirty="0">
                <a:latin typeface="微软雅黑" panose="020B0503020204020204" pitchFamily="34" charset="-122"/>
                <a:ea typeface="微软雅黑" panose="020B0503020204020204" pitchFamily="34" charset="-122"/>
              </a:rPr>
              <a:t>基本原理（实施过程）</a:t>
            </a:r>
            <a:endParaRPr kumimoji="1" lang="zh-CN" altLang="en-US" dirty="0"/>
          </a:p>
        </p:txBody>
      </p:sp>
      <p:sp>
        <p:nvSpPr>
          <p:cNvPr id="3" name="文本占位符 2"/>
          <p:cNvSpPr>
            <a:spLocks noGrp="1"/>
          </p:cNvSpPr>
          <p:nvPr>
            <p:ph type="body" sz="quarter" idx="11"/>
          </p:nvPr>
        </p:nvSpPr>
        <p:spPr>
          <a:xfrm>
            <a:off x="637545" y="1265550"/>
            <a:ext cx="3645832" cy="2900074"/>
          </a:xfrm>
        </p:spPr>
        <p:txBody>
          <a:bodyPr>
            <a:noAutofit/>
          </a:bodyPr>
          <a:lstStyle/>
          <a:p>
            <a:pPr marL="311150" indent="-311150">
              <a:spcAft>
                <a:spcPts val="0"/>
              </a:spcAft>
              <a:buFontTx/>
              <a:buAutoNum type="arabicParenR"/>
            </a:pPr>
            <a:r>
              <a:rPr lang="zh-CN" altLang="en-US" sz="1800" dirty="0">
                <a:cs typeface="Times New Roman" panose="02020603050405020304" pitchFamily="18" charset="0"/>
              </a:rPr>
              <a:t>为被测试系统（</a:t>
            </a:r>
            <a:r>
              <a:rPr lang="en-US" altLang="zh-CN" sz="1800" dirty="0">
                <a:cs typeface="Times New Roman" panose="02020603050405020304" pitchFamily="18" charset="0"/>
              </a:rPr>
              <a:t>SUT</a:t>
            </a:r>
            <a:r>
              <a:rPr lang="zh-CN" altLang="en-US" sz="1800" dirty="0">
                <a:cs typeface="Times New Roman" panose="02020603050405020304" pitchFamily="18" charset="0"/>
              </a:rPr>
              <a:t>）建模</a:t>
            </a:r>
            <a:endParaRPr lang="en-US" altLang="zh-CN" sz="1800" dirty="0">
              <a:cs typeface="Times New Roman" panose="02020603050405020304" pitchFamily="18" charset="0"/>
            </a:endParaRPr>
          </a:p>
          <a:p>
            <a:pPr marL="311150" indent="-311150">
              <a:spcBef>
                <a:spcPts val="750"/>
              </a:spcBef>
              <a:spcAft>
                <a:spcPts val="0"/>
              </a:spcAft>
              <a:buFontTx/>
              <a:buAutoNum type="arabicParenR"/>
            </a:pPr>
            <a:r>
              <a:rPr lang="zh-CN" altLang="en-US" sz="1800" dirty="0">
                <a:cs typeface="Times New Roman" panose="02020603050405020304" pitchFamily="18" charset="0"/>
              </a:rPr>
              <a:t>基于模型产生测试用例</a:t>
            </a:r>
            <a:endParaRPr lang="en-US" altLang="zh-CN" sz="1800" dirty="0">
              <a:cs typeface="Times New Roman" panose="02020603050405020304" pitchFamily="18" charset="0"/>
            </a:endParaRPr>
          </a:p>
          <a:p>
            <a:pPr marL="311150" indent="-311150">
              <a:spcBef>
                <a:spcPts val="750"/>
              </a:spcBef>
              <a:spcAft>
                <a:spcPts val="0"/>
              </a:spcAft>
              <a:buFontTx/>
              <a:buAutoNum type="arabicParenR"/>
            </a:pPr>
            <a:r>
              <a:rPr lang="zh-CN" altLang="en-US" sz="1800" dirty="0">
                <a:cs typeface="Times New Roman" panose="02020603050405020304" pitchFamily="18" charset="0"/>
              </a:rPr>
              <a:t>将抽象的测试具体化使测试用例具有可执行性</a:t>
            </a:r>
            <a:endParaRPr lang="en-US" altLang="zh-CN" sz="1800" dirty="0">
              <a:cs typeface="Times New Roman" panose="02020603050405020304" pitchFamily="18" charset="0"/>
            </a:endParaRPr>
          </a:p>
          <a:p>
            <a:pPr marL="311150" indent="-311150">
              <a:spcBef>
                <a:spcPts val="750"/>
              </a:spcBef>
              <a:spcAft>
                <a:spcPts val="0"/>
              </a:spcAft>
              <a:buFontTx/>
              <a:buAutoNum type="arabicParenR"/>
            </a:pPr>
            <a:r>
              <a:rPr lang="zh-CN" altLang="en-US" sz="1800" dirty="0">
                <a:cs typeface="Times New Roman" panose="02020603050405020304" pitchFamily="18" charset="0"/>
              </a:rPr>
              <a:t>执行测试</a:t>
            </a:r>
            <a:endParaRPr lang="en-US" altLang="zh-CN" sz="1800" dirty="0">
              <a:cs typeface="Times New Roman" panose="02020603050405020304" pitchFamily="18" charset="0"/>
            </a:endParaRPr>
          </a:p>
          <a:p>
            <a:pPr marL="311150" indent="-311150">
              <a:spcBef>
                <a:spcPts val="750"/>
              </a:spcBef>
              <a:buFontTx/>
              <a:buAutoNum type="arabicParenR"/>
            </a:pPr>
            <a:r>
              <a:rPr lang="zh-CN" altLang="en-US" sz="1800" dirty="0">
                <a:cs typeface="Times New Roman" panose="02020603050405020304" pitchFamily="18" charset="0"/>
              </a:rPr>
              <a:t>分析测试结果</a:t>
            </a:r>
            <a:endParaRPr kumimoji="1" lang="zh-CN" altLang="en-US" sz="18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EMA model achitecture.png"/>
          <p:cNvPicPr>
            <a:picLocks noChangeAspect="1"/>
          </p:cNvPicPr>
          <p:nvPr/>
        </p:nvPicPr>
        <p:blipFill>
          <a:blip r:embed="rId1" cstate="print"/>
          <a:stretch>
            <a:fillRect/>
          </a:stretch>
        </p:blipFill>
        <p:spPr>
          <a:xfrm>
            <a:off x="1878018" y="0"/>
            <a:ext cx="5804931" cy="5143500"/>
          </a:xfrm>
          <a:prstGeom prst="rect">
            <a:avLst/>
          </a:prstGeom>
        </p:spPr>
      </p:pic>
      <p:sp>
        <p:nvSpPr>
          <p:cNvPr id="5" name="矩形 4"/>
          <p:cNvSpPr/>
          <p:nvPr/>
        </p:nvSpPr>
        <p:spPr>
          <a:xfrm>
            <a:off x="546652" y="0"/>
            <a:ext cx="2985992" cy="737235"/>
          </a:xfrm>
          <a:prstGeom prst="rect">
            <a:avLst/>
          </a:prstGeom>
        </p:spPr>
        <p:txBody>
          <a:bodyPr wrap="square">
            <a:spAutoFit/>
          </a:bodyPr>
          <a:lstStyle/>
          <a:p>
            <a:pPr>
              <a:lnSpc>
                <a:spcPct val="150000"/>
              </a:lnSpc>
              <a:spcAft>
                <a:spcPts val="0"/>
              </a:spcAft>
            </a:pPr>
            <a:r>
              <a:rPr lang="en-US" altLang="zh-CN" sz="2800" b="1" dirty="0">
                <a:solidFill>
                  <a:srgbClr val="0070C0"/>
                </a:solidFill>
                <a:latin typeface="微软雅黑" panose="020B0503020204020204" pitchFamily="34" charset="-122"/>
                <a:ea typeface="微软雅黑" panose="020B0503020204020204" pitchFamily="34" charset="-122"/>
              </a:rPr>
              <a:t>MBT </a:t>
            </a:r>
            <a:r>
              <a:rPr lang="zh-CN" altLang="en-US" sz="2800" b="1" dirty="0">
                <a:solidFill>
                  <a:srgbClr val="0070C0"/>
                </a:solidFill>
                <a:latin typeface="微软雅黑" panose="020B0503020204020204" pitchFamily="34" charset="-122"/>
                <a:ea typeface="微软雅黑" panose="020B0503020204020204" pitchFamily="34" charset="-122"/>
              </a:rPr>
              <a:t>架构</a:t>
            </a:r>
            <a:endParaRPr lang="en-US" altLang="zh-CN" sz="28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常见的</a:t>
            </a:r>
            <a:r>
              <a:rPr kumimoji="1" lang="en-US" altLang="zh-CN" dirty="0"/>
              <a:t>MBT</a:t>
            </a:r>
            <a:r>
              <a:rPr kumimoji="1" lang="zh-CN" altLang="en-US" dirty="0"/>
              <a:t>方法</a:t>
            </a:r>
            <a:endParaRPr kumimoji="1" lang="zh-CN" altLang="en-US" dirty="0"/>
          </a:p>
        </p:txBody>
      </p:sp>
      <p:sp>
        <p:nvSpPr>
          <p:cNvPr id="3" name="文本占位符 2"/>
          <p:cNvSpPr>
            <a:spLocks noGrp="1"/>
          </p:cNvSpPr>
          <p:nvPr>
            <p:ph type="body" sz="quarter" idx="11"/>
          </p:nvPr>
        </p:nvSpPr>
        <p:spPr>
          <a:xfrm>
            <a:off x="334538" y="954564"/>
            <a:ext cx="8386676" cy="3908144"/>
          </a:xfrm>
        </p:spPr>
        <p:txBody>
          <a:bodyPr>
            <a:normAutofit fontScale="92500" lnSpcReduction="10000"/>
          </a:bodyPr>
          <a:lstStyle/>
          <a:p>
            <a:pPr>
              <a:spcAft>
                <a:spcPts val="0"/>
              </a:spcAft>
            </a:pPr>
            <a:r>
              <a:rPr lang="zh-CN" altLang="zh-CN" sz="1800" b="1" kern="1200" dirty="0">
                <a:solidFill>
                  <a:srgbClr val="0000FF"/>
                </a:solidFill>
                <a:effectLst>
                  <a:outerShdw blurRad="38100" dist="38100" dir="2700000" algn="tl">
                    <a:srgbClr val="FFFFFF"/>
                  </a:outerShdw>
                </a:effectLst>
                <a:cs typeface="宋体" panose="02010600030101010101" pitchFamily="2" charset="-122"/>
              </a:rPr>
              <a:t>有限状态机</a:t>
            </a:r>
            <a:r>
              <a:rPr lang="zh-CN" altLang="zh-CN" sz="1800" kern="1200" dirty="0">
                <a:effectLst>
                  <a:outerShdw blurRad="38100" dist="38100" dir="2700000" algn="tl">
                    <a:srgbClr val="FFFFFF"/>
                  </a:outerShdw>
                </a:effectLst>
                <a:cs typeface="宋体" panose="02010600030101010101" pitchFamily="2" charset="-122"/>
              </a:rPr>
              <a:t>（</a:t>
            </a:r>
            <a:r>
              <a:rPr lang="en-US" altLang="zh-CN" sz="1800" kern="1200" dirty="0">
                <a:effectLst>
                  <a:outerShdw blurRad="38100" dist="38100" dir="2700000" algn="tl">
                    <a:srgbClr val="FFFFFF"/>
                  </a:outerShdw>
                </a:effectLst>
                <a:cs typeface="宋体" panose="02010600030101010101" pitchFamily="2" charset="-122"/>
              </a:rPr>
              <a:t>finite state machines</a:t>
            </a:r>
            <a:r>
              <a:rPr lang="zh-CN" altLang="zh-CN" sz="1800" kern="1200" dirty="0">
                <a:effectLst>
                  <a:outerShdw blurRad="38100" dist="38100" dir="2700000" algn="tl">
                    <a:srgbClr val="FFFFFF"/>
                  </a:outerShdw>
                </a:effectLst>
                <a:cs typeface="宋体" panose="02010600030101010101" pitchFamily="2" charset="-122"/>
              </a:rPr>
              <a:t>，</a:t>
            </a:r>
            <a:r>
              <a:rPr lang="en-US" altLang="zh-CN" sz="1800" kern="1200" dirty="0">
                <a:effectLst>
                  <a:outerShdw blurRad="38100" dist="38100" dir="2700000" algn="tl">
                    <a:srgbClr val="FFFFFF"/>
                  </a:outerShdw>
                </a:effectLst>
                <a:cs typeface="宋体" panose="02010600030101010101" pitchFamily="2" charset="-122"/>
              </a:rPr>
              <a:t>FSM</a:t>
            </a:r>
            <a:r>
              <a:rPr lang="zh-CN" altLang="zh-CN" sz="1800" kern="1200" dirty="0">
                <a:effectLst>
                  <a:outerShdw blurRad="38100" dist="38100" dir="2700000" algn="tl">
                    <a:srgbClr val="FFFFFF"/>
                  </a:outerShdw>
                </a:effectLst>
                <a:cs typeface="宋体" panose="02010600030101010101" pitchFamily="2" charset="-122"/>
              </a:rPr>
              <a:t>），包括扩展的有限状态机（</a:t>
            </a:r>
            <a:r>
              <a:rPr lang="en-US" altLang="zh-CN" sz="1800" kern="1200" dirty="0">
                <a:effectLst>
                  <a:outerShdw blurRad="38100" dist="38100" dir="2700000" algn="tl">
                    <a:srgbClr val="FFFFFF"/>
                  </a:outerShdw>
                </a:effectLst>
                <a:cs typeface="宋体" panose="02010600030101010101" pitchFamily="2" charset="-122"/>
              </a:rPr>
              <a:t>EFSM</a:t>
            </a:r>
            <a:r>
              <a:rPr lang="zh-CN" altLang="zh-CN" sz="1800" kern="1200" dirty="0">
                <a:effectLst>
                  <a:outerShdw blurRad="38100" dist="38100" dir="2700000" algn="tl">
                    <a:srgbClr val="FFFFFF"/>
                  </a:outerShdw>
                </a:effectLst>
                <a:cs typeface="宋体" panose="02010600030101010101" pitchFamily="2" charset="-122"/>
              </a:rPr>
              <a:t>）</a:t>
            </a:r>
            <a:endParaRPr lang="en-US" altLang="zh-CN" sz="1800" kern="1200" dirty="0">
              <a:effectLst>
                <a:outerShdw blurRad="38100" dist="38100" dir="2700000" algn="tl">
                  <a:srgbClr val="FFFFFF"/>
                </a:outerShdw>
              </a:effectLst>
              <a:cs typeface="宋体" panose="02010600030101010101" pitchFamily="2" charset="-122"/>
            </a:endParaRPr>
          </a:p>
          <a:p>
            <a:pPr>
              <a:spcBef>
                <a:spcPts val="750"/>
              </a:spcBef>
              <a:spcAft>
                <a:spcPts val="0"/>
              </a:spcAft>
            </a:pPr>
            <a:r>
              <a:rPr lang="zh-CN" altLang="en-US" sz="1800" b="1" dirty="0">
                <a:solidFill>
                  <a:srgbClr val="0000FF"/>
                </a:solidFill>
                <a:effectLst>
                  <a:outerShdw blurRad="38100" dist="38100" dir="2700000" algn="tl">
                    <a:srgbClr val="FFFFFF"/>
                  </a:outerShdw>
                </a:effectLst>
              </a:rPr>
              <a:t>符号执行</a:t>
            </a:r>
            <a:r>
              <a:rPr lang="en-GB" altLang="zh-CN" sz="1800" kern="1200" dirty="0">
                <a:effectLst>
                  <a:outerShdw blurRad="38100" dist="38100" dir="2700000" algn="tl">
                    <a:srgbClr val="FFFFFF"/>
                  </a:outerShdw>
                </a:effectLst>
                <a:cs typeface="宋体" panose="02010600030101010101" pitchFamily="2" charset="-122"/>
              </a:rPr>
              <a:t>(Symbolic Execution) </a:t>
            </a:r>
            <a:r>
              <a:rPr lang="zh-CN" altLang="en-US" sz="1800" kern="1200" dirty="0">
                <a:effectLst>
                  <a:outerShdw blurRad="38100" dist="38100" dir="2700000" algn="tl">
                    <a:srgbClr val="FFFFFF"/>
                  </a:outerShdw>
                </a:effectLst>
                <a:cs typeface="宋体" panose="02010600030101010101" pitchFamily="2" charset="-122"/>
              </a:rPr>
              <a:t>是指一种使用符号值代替数字值执行程序的程序分析技术</a:t>
            </a:r>
            <a:endParaRPr lang="en-US" altLang="zh-CN" sz="1800" kern="1200" dirty="0">
              <a:effectLst>
                <a:outerShdw blurRad="38100" dist="38100" dir="2700000" algn="tl">
                  <a:srgbClr val="FFFFFF"/>
                </a:outerShdw>
              </a:effectLst>
              <a:cs typeface="宋体" panose="02010600030101010101" pitchFamily="2" charset="-122"/>
            </a:endParaRPr>
          </a:p>
          <a:p>
            <a:pPr>
              <a:spcBef>
                <a:spcPts val="750"/>
              </a:spcBef>
              <a:spcAft>
                <a:spcPts val="0"/>
              </a:spcAft>
            </a:pPr>
            <a:r>
              <a:rPr lang="zh-CN" altLang="zh-CN" sz="1800" b="1" dirty="0">
                <a:solidFill>
                  <a:srgbClr val="0000FF"/>
                </a:solidFill>
                <a:effectLst>
                  <a:outerShdw blurRad="38100" dist="38100" dir="2700000" algn="tl">
                    <a:srgbClr val="FFFFFF"/>
                  </a:outerShdw>
                </a:effectLst>
              </a:rPr>
              <a:t>定理证明</a:t>
            </a:r>
            <a:r>
              <a:rPr lang="zh-CN" altLang="zh-CN" sz="1800" kern="1200" dirty="0">
                <a:effectLst>
                  <a:outerShdw blurRad="38100" dist="38100" dir="2700000" algn="tl">
                    <a:srgbClr val="FFFFFF"/>
                  </a:outerShdw>
                </a:effectLst>
                <a:cs typeface="宋体" panose="02010600030101010101" pitchFamily="2" charset="-122"/>
              </a:rPr>
              <a:t>（</a:t>
            </a:r>
            <a:r>
              <a:rPr lang="en-US" altLang="zh-CN" sz="1800" kern="1200" dirty="0">
                <a:effectLst>
                  <a:outerShdw blurRad="38100" dist="38100" dir="2700000" algn="tl">
                    <a:srgbClr val="FFFFFF"/>
                  </a:outerShdw>
                </a:effectLst>
                <a:cs typeface="宋体" panose="02010600030101010101" pitchFamily="2" charset="-122"/>
              </a:rPr>
              <a:t>Theorem proving</a:t>
            </a:r>
            <a:r>
              <a:rPr lang="zh-CN" altLang="zh-CN" sz="1800" kern="1200" dirty="0">
                <a:effectLst>
                  <a:outerShdw blurRad="38100" dist="38100" dir="2700000" algn="tl">
                    <a:srgbClr val="FFFFFF"/>
                  </a:outerShdw>
                </a:effectLst>
                <a:cs typeface="宋体" panose="02010600030101010101" pitchFamily="2" charset="-122"/>
              </a:rPr>
              <a:t>）通过一组能够明确定义系统行为的逻辑表达式 （谓词）来完成模型构建</a:t>
            </a:r>
            <a:endParaRPr lang="en-US" altLang="zh-CN" sz="1800" kern="1200" dirty="0">
              <a:effectLst>
                <a:outerShdw blurRad="38100" dist="38100" dir="2700000" algn="tl">
                  <a:srgbClr val="FFFFFF"/>
                </a:outerShdw>
              </a:effectLst>
              <a:cs typeface="宋体" panose="02010600030101010101" pitchFamily="2" charset="-122"/>
            </a:endParaRPr>
          </a:p>
          <a:p>
            <a:pPr>
              <a:spcBef>
                <a:spcPts val="750"/>
              </a:spcBef>
              <a:spcAft>
                <a:spcPts val="0"/>
              </a:spcAft>
            </a:pPr>
            <a:r>
              <a:rPr lang="zh-CN" altLang="zh-CN" sz="1800" b="1" dirty="0">
                <a:solidFill>
                  <a:srgbClr val="0000FF"/>
                </a:solidFill>
                <a:effectLst>
                  <a:outerShdw blurRad="38100" dist="38100" dir="2700000" algn="tl">
                    <a:srgbClr val="FFFFFF"/>
                  </a:outerShdw>
                </a:effectLst>
              </a:rPr>
              <a:t>模型检验</a:t>
            </a:r>
            <a:r>
              <a:rPr lang="zh-CN" altLang="zh-CN" sz="1800" kern="1200" dirty="0">
                <a:effectLst>
                  <a:outerShdw blurRad="38100" dist="38100" dir="2700000" algn="tl">
                    <a:srgbClr val="FFFFFF"/>
                  </a:outerShdw>
                </a:effectLst>
                <a:cs typeface="宋体" panose="02010600030101010101" pitchFamily="2" charset="-122"/>
              </a:rPr>
              <a:t>（</a:t>
            </a:r>
            <a:r>
              <a:rPr lang="en-US" altLang="zh-CN" sz="1800" kern="1200" dirty="0">
                <a:effectLst>
                  <a:outerShdw blurRad="38100" dist="38100" dir="2700000" algn="tl">
                    <a:srgbClr val="FFFFFF"/>
                  </a:outerShdw>
                </a:effectLst>
                <a:cs typeface="宋体" panose="02010600030101010101" pitchFamily="2" charset="-122"/>
              </a:rPr>
              <a:t>Model checking</a:t>
            </a:r>
            <a:r>
              <a:rPr lang="zh-CN" altLang="zh-CN" sz="1800" kern="1200" dirty="0">
                <a:effectLst>
                  <a:outerShdw blurRad="38100" dist="38100" dir="2700000" algn="tl">
                    <a:srgbClr val="FFFFFF"/>
                  </a:outerShdw>
                </a:effectLst>
                <a:cs typeface="宋体" panose="02010600030101010101" pitchFamily="2" charset="-122"/>
              </a:rPr>
              <a:t>）对属性的测试，如果属性在模型中是有效的，模型检验能发现证据或反例</a:t>
            </a:r>
            <a:endParaRPr lang="en-US" altLang="zh-CN" sz="1800" kern="1200" dirty="0">
              <a:effectLst>
                <a:outerShdw blurRad="38100" dist="38100" dir="2700000" algn="tl">
                  <a:srgbClr val="FFFFFF"/>
                </a:outerShdw>
              </a:effectLst>
              <a:cs typeface="宋体" panose="02010600030101010101" pitchFamily="2" charset="-122"/>
            </a:endParaRPr>
          </a:p>
          <a:p>
            <a:pPr>
              <a:spcBef>
                <a:spcPts val="750"/>
              </a:spcBef>
              <a:spcAft>
                <a:spcPts val="0"/>
              </a:spcAft>
            </a:pPr>
            <a:r>
              <a:rPr lang="zh-CN" altLang="zh-CN" sz="1800" b="1" dirty="0">
                <a:solidFill>
                  <a:srgbClr val="0000FF"/>
                </a:solidFill>
                <a:effectLst>
                  <a:outerShdw blurRad="38100" dist="38100" dir="2700000" algn="tl">
                    <a:srgbClr val="FFFFFF"/>
                  </a:outerShdw>
                </a:effectLst>
              </a:rPr>
              <a:t>随机／半随机模型</a:t>
            </a:r>
            <a:r>
              <a:rPr kumimoji="1" lang="zh-CN" altLang="en-US" sz="1800" dirty="0">
                <a:effectLst>
                  <a:outerShdw blurRad="38100" dist="38100" dir="2700000" algn="tl">
                    <a:srgbClr val="FFFFFF"/>
                  </a:outerShdw>
                </a:effectLst>
              </a:rPr>
              <a:t>（如模糊测试方法、变异测试、</a:t>
            </a:r>
            <a:r>
              <a:rPr lang="zh-CN" altLang="zh-CN" sz="1800" kern="1200" dirty="0">
                <a:effectLst>
                  <a:outerShdw blurRad="38100" dist="38100" dir="2700000" algn="tl">
                    <a:srgbClr val="FFFFFF"/>
                  </a:outerShdw>
                </a:effectLst>
                <a:cs typeface="宋体" panose="02010600030101010101" pitchFamily="2" charset="-122"/>
              </a:rPr>
              <a:t>马尔科夫链</a:t>
            </a:r>
            <a:r>
              <a:rPr lang="zh-CN" altLang="en-US" sz="1800" kern="1200" dirty="0">
                <a:effectLst>
                  <a:outerShdw blurRad="38100" dist="38100" dir="2700000" algn="tl">
                    <a:srgbClr val="FFFFFF"/>
                  </a:outerShdw>
                </a:effectLst>
                <a:cs typeface="宋体" panose="02010600030101010101" pitchFamily="2" charset="-122"/>
              </a:rPr>
              <a:t>）</a:t>
            </a:r>
            <a:endParaRPr lang="en-US" altLang="zh-CN" sz="1800" kern="1200" dirty="0">
              <a:effectLst>
                <a:outerShdw blurRad="38100" dist="38100" dir="2700000" algn="tl">
                  <a:srgbClr val="FFFFFF"/>
                </a:outerShdw>
              </a:effectLst>
              <a:cs typeface="宋体" panose="02010600030101010101" pitchFamily="2" charset="-122"/>
            </a:endParaRPr>
          </a:p>
          <a:p>
            <a:pPr>
              <a:spcBef>
                <a:spcPts val="750"/>
              </a:spcBef>
            </a:pPr>
            <a:r>
              <a:rPr lang="zh-CN" altLang="en-US" sz="1800" b="1" dirty="0">
                <a:solidFill>
                  <a:srgbClr val="0000FF"/>
                </a:solidFill>
                <a:effectLst>
                  <a:outerShdw blurRad="38100" dist="38100" dir="2700000" algn="tl">
                    <a:srgbClr val="FFFFFF"/>
                  </a:outerShdw>
                </a:effectLst>
              </a:rPr>
              <a:t>其它方法</a:t>
            </a:r>
            <a:r>
              <a:rPr lang="zh-CN" altLang="en-US" sz="1800" kern="1200" dirty="0">
                <a:effectLst>
                  <a:outerShdw blurRad="38100" dist="38100" dir="2700000" algn="tl">
                    <a:srgbClr val="FFFFFF"/>
                  </a:outerShdw>
                </a:effectLst>
                <a:cs typeface="宋体" panose="02010600030101010101" pitchFamily="2" charset="-122"/>
              </a:rPr>
              <a:t>：基于</a:t>
            </a:r>
            <a:r>
              <a:rPr lang="en-GB" altLang="zh-CN" sz="1800" kern="1200" dirty="0">
                <a:effectLst>
                  <a:outerShdw blurRad="38100" dist="38100" dir="2700000" algn="tl">
                    <a:srgbClr val="FFFFFF"/>
                  </a:outerShdw>
                </a:effectLst>
                <a:cs typeface="宋体" panose="02010600030101010101" pitchFamily="2" charset="-122"/>
              </a:rPr>
              <a:t>UML</a:t>
            </a:r>
            <a:r>
              <a:rPr lang="zh-CN" altLang="en-US" sz="1800" kern="1200" dirty="0">
                <a:effectLst>
                  <a:outerShdw blurRad="38100" dist="38100" dir="2700000" algn="tl">
                    <a:srgbClr val="FFFFFF"/>
                  </a:outerShdw>
                </a:effectLst>
                <a:cs typeface="宋体" panose="02010600030101010101" pitchFamily="2" charset="-122"/>
              </a:rPr>
              <a:t>的</a:t>
            </a:r>
            <a:r>
              <a:rPr lang="en-GB" altLang="zh-CN" sz="1800" kern="1200" dirty="0">
                <a:effectLst>
                  <a:outerShdw blurRad="38100" dist="38100" dir="2700000" algn="tl">
                    <a:srgbClr val="FFFFFF"/>
                  </a:outerShdw>
                </a:effectLst>
                <a:cs typeface="宋体" panose="02010600030101010101" pitchFamily="2" charset="-122"/>
              </a:rPr>
              <a:t>MBT</a:t>
            </a:r>
            <a:r>
              <a:rPr lang="zh-CN" altLang="en-US" sz="1800" kern="1200" dirty="0">
                <a:effectLst>
                  <a:outerShdw blurRad="38100" dist="38100" dir="2700000" algn="tl">
                    <a:srgbClr val="FFFFFF"/>
                  </a:outerShdw>
                </a:effectLst>
                <a:cs typeface="宋体" panose="02010600030101010101" pitchFamily="2" charset="-122"/>
              </a:rPr>
              <a:t>、</a:t>
            </a:r>
            <a:r>
              <a:rPr kumimoji="1" lang="zh-CN" altLang="en-US" sz="1800" dirty="0"/>
              <a:t>因果图方法等</a:t>
            </a:r>
            <a:endParaRPr kumimoji="1" lang="en-US" altLang="zh-CN" sz="18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648224" y="131541"/>
            <a:ext cx="4279515" cy="625339"/>
          </a:xfrm>
        </p:spPr>
        <p:txBody>
          <a:bodyPr/>
          <a:lstStyle/>
          <a:p>
            <a:pPr>
              <a:spcAft>
                <a:spcPts val="0"/>
              </a:spcAft>
            </a:pPr>
            <a:r>
              <a:rPr lang="en-US" altLang="zh-CN" dirty="0"/>
              <a:t>3.6.1 功能图法</a:t>
            </a:r>
            <a:endParaRPr lang="zh-CN" altLang="en-US" dirty="0"/>
          </a:p>
        </p:txBody>
      </p:sp>
      <p:sp>
        <p:nvSpPr>
          <p:cNvPr id="2140163" name="Rectangle 3"/>
          <p:cNvSpPr>
            <a:spLocks noGrp="1" noChangeArrowheads="1"/>
          </p:cNvSpPr>
          <p:nvPr>
            <p:ph type="body" idx="1"/>
          </p:nvPr>
        </p:nvSpPr>
        <p:spPr>
          <a:xfrm>
            <a:off x="648224" y="1072579"/>
            <a:ext cx="7709978" cy="2684413"/>
          </a:xfrm>
        </p:spPr>
        <p:txBody>
          <a:bodyPr/>
          <a:lstStyle/>
          <a:p>
            <a:pPr marL="266700" indent="-266700" eaLnBrk="0" hangingPunct="0">
              <a:spcBef>
                <a:spcPct val="0"/>
              </a:spcBef>
              <a:spcAft>
                <a:spcPts val="0"/>
              </a:spcAft>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每个程序的功能通常由静态说明和动态说明组成</a:t>
            </a:r>
            <a:endPar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endParaRPr>
          </a:p>
          <a:p>
            <a:pPr marL="541655" indent="-306705" eaLnBrk="0" hangingPunct="0">
              <a:lnSpc>
                <a:spcPct val="150000"/>
              </a:lnSpc>
              <a:spcBef>
                <a:spcPct val="0"/>
              </a:spcBef>
              <a:buClr>
                <a:srgbClr val="91AC4E"/>
              </a:buClr>
              <a:buSzPct val="80000"/>
              <a:buFont typeface="Wingdings" panose="05000000000000000000" pitchFamily="2" charset="2"/>
              <a:buChar char="²"/>
              <a:defRPr/>
            </a:pP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静态说明描述了输入条件和输出条件之间的对应关系</a:t>
            </a:r>
            <a:endPar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endParaRPr>
          </a:p>
          <a:p>
            <a:pPr marL="541655" indent="-306705" eaLnBrk="0" hangingPunct="0">
              <a:lnSpc>
                <a:spcPct val="150000"/>
              </a:lnSpc>
              <a:spcBef>
                <a:spcPct val="0"/>
              </a:spcBef>
              <a:buClr>
                <a:srgbClr val="91AC4E"/>
              </a:buClr>
              <a:buSzPct val="80000"/>
              <a:buFont typeface="Wingdings" panose="05000000000000000000" pitchFamily="2" charset="2"/>
              <a:buChar char="²"/>
              <a:defRPr/>
            </a:pP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动态说明描述了输入数据的次序或者转移的次序</a:t>
            </a:r>
            <a:endPar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endParaRPr>
          </a:p>
          <a:p>
            <a:pPr marL="266700" indent="-266700" eaLnBrk="0" hangingPunct="0">
              <a:spcBef>
                <a:spcPct val="0"/>
              </a:spcBef>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功能图法就是为了解决动态说明问题的一种测试用例的设计方法 </a:t>
            </a:r>
            <a:endPar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endParaRPr>
          </a:p>
          <a:p>
            <a:pPr marL="266700" indent="-266700" eaLnBrk="0" hangingPunct="0">
              <a:spcBef>
                <a:spcPct val="0"/>
              </a:spcBef>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功能图由状态迁移图（</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state transition diagram</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STD</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）和逻辑功能模型（</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logic function model</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 </a:t>
            </a:r>
            <a:r>
              <a:rPr lang="en-US" altLang="zh-CN"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LFM</a:t>
            </a:r>
            <a:r>
              <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）构成 </a:t>
            </a:r>
            <a:endParaRPr lang="zh-CN" altLang="en-US" sz="1800" dirty="0">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140163">
                                            <p:txEl>
                                              <p:pRg st="4" end="4"/>
                                            </p:txEl>
                                          </p:spTgt>
                                        </p:tgtEl>
                                        <p:attrNameLst>
                                          <p:attrName>style.visibility</p:attrName>
                                        </p:attrNameLst>
                                      </p:cBhvr>
                                      <p:to>
                                        <p:strVal val="visible"/>
                                      </p:to>
                                    </p:set>
                                    <p:animEffect transition="in" filter="strips(downRight)">
                                      <p:cBhvr>
                                        <p:cTn id="7" dur="500"/>
                                        <p:tgtEl>
                                          <p:spTgt spid="21401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632656" y="265082"/>
            <a:ext cx="4410537" cy="421481"/>
          </a:xfrm>
        </p:spPr>
        <p:txBody>
          <a:bodyPr>
            <a:noAutofit/>
          </a:bodyPr>
          <a:lstStyle/>
          <a:p>
            <a:pPr>
              <a:spcAft>
                <a:spcPts val="0"/>
              </a:spcAft>
            </a:pPr>
            <a:r>
              <a:rPr lang="zh-CN" altLang="en-US" dirty="0"/>
              <a:t>状态迁移图 </a:t>
            </a:r>
            <a:endParaRPr lang="zh-CN" altLang="en-US" dirty="0"/>
          </a:p>
        </p:txBody>
      </p:sp>
      <p:sp>
        <p:nvSpPr>
          <p:cNvPr id="66563" name="Rectangle 3"/>
          <p:cNvSpPr>
            <a:spLocks noGrp="1" noChangeArrowheads="1"/>
          </p:cNvSpPr>
          <p:nvPr>
            <p:ph type="body" idx="1"/>
          </p:nvPr>
        </p:nvSpPr>
        <p:spPr>
          <a:xfrm>
            <a:off x="709900" y="809964"/>
            <a:ext cx="7977015" cy="1039416"/>
          </a:xfrm>
        </p:spPr>
        <p:txBody>
          <a:bodyPr>
            <a:normAutofit/>
          </a:bodyPr>
          <a:lstStyle/>
          <a:p>
            <a:pPr marL="266700" indent="-266700" eaLnBrk="0" hangingPunct="0">
              <a:spcBef>
                <a:spcPct val="0"/>
              </a:spcBef>
              <a:spcAft>
                <a:spcPts val="0"/>
              </a:spcAft>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状态迁移图，描述系统状态变化的动态信息</a:t>
            </a:r>
            <a:r>
              <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动态说明，由状态和迁移来描述，状态指出数据输入的位置（或时间），而迁移则指明状态的改变 </a:t>
            </a:r>
            <a:endPar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p:txBody>
      </p:sp>
      <p:pic>
        <p:nvPicPr>
          <p:cNvPr id="66564" name="Picture 5" descr="6-10"/>
          <p:cNvPicPr>
            <a:picLocks noChangeAspect="1" noChangeArrowheads="1"/>
          </p:cNvPicPr>
          <p:nvPr/>
        </p:nvPicPr>
        <p:blipFill>
          <a:blip r:embed="rId1" cstate="print"/>
          <a:srcRect/>
          <a:stretch>
            <a:fillRect/>
          </a:stretch>
        </p:blipFill>
        <p:spPr bwMode="auto">
          <a:xfrm>
            <a:off x="1689061" y="1972781"/>
            <a:ext cx="6018694" cy="2532044"/>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588234" y="261049"/>
            <a:ext cx="4800600" cy="365522"/>
          </a:xfrm>
        </p:spPr>
        <p:txBody>
          <a:bodyPr>
            <a:noAutofit/>
          </a:bodyPr>
          <a:lstStyle/>
          <a:p>
            <a:pPr>
              <a:spcAft>
                <a:spcPts val="0"/>
              </a:spcAft>
            </a:pPr>
            <a:r>
              <a:rPr lang="zh-CN" altLang="en-US" dirty="0"/>
              <a:t>如何设计测试用例？</a:t>
            </a:r>
            <a:endParaRPr lang="zh-CN" altLang="en-US" dirty="0"/>
          </a:p>
        </p:txBody>
      </p:sp>
      <p:sp>
        <p:nvSpPr>
          <p:cNvPr id="67587" name="Rectangle 3"/>
          <p:cNvSpPr>
            <a:spLocks noGrp="1" noChangeArrowheads="1"/>
          </p:cNvSpPr>
          <p:nvPr>
            <p:ph type="body" idx="1"/>
          </p:nvPr>
        </p:nvSpPr>
        <p:spPr>
          <a:xfrm>
            <a:off x="1185900" y="1583112"/>
            <a:ext cx="6815100" cy="1451372"/>
          </a:xfrm>
        </p:spPr>
        <p:txBody>
          <a:bodyPr>
            <a:noAutofit/>
          </a:bodyPr>
          <a:lstStyle/>
          <a:p>
            <a:pPr marL="400050" indent="-400050">
              <a:spcAft>
                <a:spcPts val="0"/>
              </a:spcAft>
              <a:buFont typeface="Wingdings" panose="05000000000000000000" pitchFamily="2" charset="2"/>
              <a:buChar char="²"/>
            </a:pPr>
            <a:r>
              <a:rPr lang="zh-CN" altLang="en-US" sz="1800" dirty="0">
                <a:solidFill>
                  <a:schemeClr val="accent1">
                    <a:lumMod val="50000"/>
                  </a:schemeClr>
                </a:solidFill>
                <a:latin typeface="楷体" panose="02010609060101010101" pitchFamily="49" charset="-122"/>
                <a:ea typeface="楷体" panose="02010609060101010101" pitchFamily="49" charset="-122"/>
                <a:cs typeface="楷体" panose="02010609060101010101" pitchFamily="49" charset="-122"/>
              </a:rPr>
              <a:t>从功能逻辑模型（决策表或因果图）导出局部测试用例，覆盖各个状态的各种输入数据的组合</a:t>
            </a:r>
            <a:endParaRPr lang="zh-CN" altLang="en-US" sz="1800" dirty="0">
              <a:solidFill>
                <a:schemeClr val="accent1">
                  <a:lumMod val="50000"/>
                </a:schemeClr>
              </a:solidFill>
              <a:latin typeface="楷体" panose="02010609060101010101" pitchFamily="49" charset="-122"/>
              <a:ea typeface="楷体" panose="02010609060101010101" pitchFamily="49" charset="-122"/>
              <a:cs typeface="楷体" panose="02010609060101010101" pitchFamily="49" charset="-122"/>
            </a:endParaRPr>
          </a:p>
          <a:p>
            <a:pPr marL="400050" indent="-400050">
              <a:spcBef>
                <a:spcPts val="750"/>
              </a:spcBef>
              <a:buFont typeface="Wingdings" panose="05000000000000000000" pitchFamily="2" charset="2"/>
              <a:buChar char="²"/>
            </a:pPr>
            <a:r>
              <a:rPr lang="zh-CN" altLang="en-US" sz="1800" dirty="0">
                <a:solidFill>
                  <a:schemeClr val="accent1">
                    <a:lumMod val="50000"/>
                  </a:schemeClr>
                </a:solidFill>
                <a:latin typeface="楷体" panose="02010609060101010101" pitchFamily="49" charset="-122"/>
                <a:ea typeface="楷体" panose="02010609060101010101" pitchFamily="49" charset="-122"/>
                <a:cs typeface="楷体" panose="02010609060101010101" pitchFamily="49" charset="-122"/>
              </a:rPr>
              <a:t>从状态迁移图导出整体的测试用例，以覆盖系统（程序）控制的逻辑路径</a:t>
            </a:r>
            <a:endParaRPr lang="zh-CN" altLang="en-US" sz="1800" dirty="0">
              <a:solidFill>
                <a:schemeClr val="accent1">
                  <a:lumMod val="50000"/>
                </a:schemeClr>
              </a:solidFill>
              <a:latin typeface="楷体" panose="02010609060101010101" pitchFamily="49" charset="-122"/>
              <a:ea typeface="楷体" panose="02010609060101010101" pitchFamily="49" charset="-122"/>
              <a:cs typeface="楷体" panose="02010609060101010101" pitchFamily="49" charset="-122"/>
            </a:endParaRPr>
          </a:p>
        </p:txBody>
      </p:sp>
      <p:sp>
        <p:nvSpPr>
          <p:cNvPr id="67588" name="Rectangle 5"/>
          <p:cNvSpPr>
            <a:spLocks noChangeArrowheads="1"/>
          </p:cNvSpPr>
          <p:nvPr/>
        </p:nvSpPr>
        <p:spPr bwMode="auto">
          <a:xfrm>
            <a:off x="784881" y="919144"/>
            <a:ext cx="7335389" cy="553720"/>
          </a:xfrm>
          <a:prstGeom prst="rect">
            <a:avLst/>
          </a:prstGeom>
          <a:noFill/>
          <a:ln w="9525" algn="ctr">
            <a:noFill/>
            <a:miter lim="800000"/>
          </a:ln>
        </p:spPr>
        <p:txBody>
          <a:bodyPr wrap="square" lIns="0" tIns="0" rIns="0" bIns="0" anchor="ctr">
            <a:spAutoFit/>
          </a:bodyPr>
          <a:lstStyle/>
          <a:p>
            <a:pPr>
              <a:spcAft>
                <a:spcPts val="0"/>
              </a:spcAft>
            </a:pPr>
            <a:r>
              <a:rPr lang="zh-CN" altLang="en-US"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功能图法设计测试用例，就是如何覆盖软件所表现出来的所有状态，可以转化为两个层次</a:t>
            </a:r>
            <a:r>
              <a:rPr lang="zh-CN" altLang="en-US" dirty="0">
                <a:solidFill>
                  <a:srgbClr val="CA351C"/>
                </a:solidFill>
                <a:latin typeface="楷体_GB2312" pitchFamily="49" charset="-122"/>
                <a:ea typeface="楷体_GB2312" pitchFamily="49" charset="-122"/>
              </a:rPr>
              <a:t>的测试用例</a:t>
            </a:r>
            <a:endParaRPr lang="zh-CN" altLang="en-US" dirty="0">
              <a:solidFill>
                <a:srgbClr val="CA351C"/>
              </a:solidFill>
              <a:latin typeface="楷体_GB2312" pitchFamily="49" charset="-122"/>
              <a:ea typeface="楷体_GB2312" pitchFamily="49" charset="-122"/>
            </a:endParaRPr>
          </a:p>
        </p:txBody>
      </p:sp>
      <p:sp>
        <p:nvSpPr>
          <p:cNvPr id="67589" name="Rectangle 6"/>
          <p:cNvSpPr>
            <a:spLocks noChangeArrowheads="1"/>
          </p:cNvSpPr>
          <p:nvPr/>
        </p:nvSpPr>
        <p:spPr bwMode="auto">
          <a:xfrm>
            <a:off x="874795" y="3427000"/>
            <a:ext cx="7543647" cy="1078865"/>
          </a:xfrm>
          <a:prstGeom prst="rect">
            <a:avLst/>
          </a:prstGeom>
          <a:noFill/>
          <a:ln w="9525" algn="ctr">
            <a:noFill/>
            <a:miter lim="800000"/>
          </a:ln>
        </p:spPr>
        <p:txBody>
          <a:bodyPr wrap="square" lIns="0" tIns="0" rIns="0" bIns="0" anchor="ctr">
            <a:spAutoFit/>
          </a:bodyPr>
          <a:lstStyle/>
          <a:p>
            <a:pPr>
              <a:lnSpc>
                <a:spcPct val="130000"/>
              </a:lnSpc>
              <a:spcAft>
                <a:spcPts val="0"/>
              </a:spcAft>
            </a:pPr>
            <a:r>
              <a:rPr lang="zh-CN" altLang="en-US" dirty="0">
                <a:latin typeface="宋体" panose="02010600030101010101" pitchFamily="2" charset="-122"/>
                <a:ea typeface="宋体" panose="02010600030101010101" pitchFamily="2" charset="-122"/>
                <a:cs typeface="宋体" panose="02010600030101010101" pitchFamily="2" charset="-122"/>
              </a:rPr>
              <a:t>功能图法是综合运用黑盒方法和白盒方法来设计测试用例，即整体上选用白盒方法</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路径覆盖、分支和条件覆盖等，而局部上选用的是黑盒方法</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决策表或因果图方法 </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a:xfrm>
            <a:off x="580499" y="235641"/>
            <a:ext cx="5422244" cy="421482"/>
          </a:xfrm>
        </p:spPr>
        <p:txBody>
          <a:bodyPr>
            <a:normAutofit fontScale="90000"/>
          </a:bodyPr>
          <a:lstStyle/>
          <a:p>
            <a:pPr>
              <a:spcAft>
                <a:spcPts val="0"/>
              </a:spcAft>
              <a:buClr>
                <a:schemeClr val="accent4"/>
              </a:buClr>
            </a:pPr>
            <a:r>
              <a:rPr lang="en-US" altLang="zh-CN" dirty="0"/>
              <a:t>3.6.2</a:t>
            </a:r>
            <a:r>
              <a:rPr lang="zh-CN" altLang="en-US" dirty="0"/>
              <a:t> 模糊测试方法</a:t>
            </a:r>
            <a:endParaRPr lang="zh-CN" altLang="en-US" dirty="0"/>
          </a:p>
        </p:txBody>
      </p:sp>
      <p:sp>
        <p:nvSpPr>
          <p:cNvPr id="7171" name="内容占位符 2"/>
          <p:cNvSpPr>
            <a:spLocks noGrp="1"/>
          </p:cNvSpPr>
          <p:nvPr>
            <p:ph idx="1"/>
          </p:nvPr>
        </p:nvSpPr>
        <p:spPr>
          <a:xfrm>
            <a:off x="464301" y="1470028"/>
            <a:ext cx="5234267" cy="2534176"/>
          </a:xfrm>
        </p:spPr>
        <p:txBody>
          <a:bodyPr>
            <a:normAutofit lnSpcReduction="10000"/>
          </a:bodyPr>
          <a:lstStyle/>
          <a:p>
            <a:pPr marL="320040" lvl="1" indent="-320040">
              <a:spcBef>
                <a:spcPts val="235"/>
              </a:spcBef>
              <a:spcAft>
                <a:spcPts val="0"/>
              </a:spcAft>
              <a:buClr>
                <a:srgbClr val="91AC4E"/>
              </a:buClr>
              <a:buSzPct val="80000"/>
              <a:buFont typeface="Wingdings" panose="05000000000000000000" charset="0"/>
              <a:buChar char="p"/>
              <a:tabLst>
                <a:tab pos="205740" algn="l"/>
              </a:tabLst>
            </a:pPr>
            <a:r>
              <a:rPr lang="zh-CN" altLang="en-US" b="1" dirty="0">
                <a:solidFill>
                  <a:srgbClr val="0000FF"/>
                </a:solidFill>
                <a:latin typeface="Arial" panose="020B0604020202020204" pitchFamily="34" charset="0"/>
                <a:ea typeface="宋体" panose="02010600030101010101" pitchFamily="2" charset="-122"/>
                <a:cs typeface="宋体" panose="02010600030101010101" pitchFamily="2" charset="-122"/>
              </a:rPr>
              <a:t>模糊测试</a:t>
            </a:r>
            <a:r>
              <a:rPr lang="zh-CN" altLang="en-US" dirty="0">
                <a:latin typeface="Arial" panose="020B0604020202020204" pitchFamily="34" charset="0"/>
                <a:ea typeface="宋体" panose="02010600030101010101" pitchFamily="2" charset="-122"/>
                <a:cs typeface="宋体" panose="02010600030101010101" pitchFamily="2" charset="-122"/>
              </a:rPr>
              <a:t>：在一个被测试程序中附加上随机数据（</a:t>
            </a:r>
            <a:r>
              <a:rPr lang="en-US" altLang="zh-CN" dirty="0">
                <a:latin typeface="Arial" panose="020B0604020202020204" pitchFamily="34" charset="0"/>
                <a:ea typeface="宋体" panose="02010600030101010101" pitchFamily="2" charset="-122"/>
                <a:cs typeface="宋体" panose="02010600030101010101" pitchFamily="2" charset="-122"/>
              </a:rPr>
              <a:t>fuzz</a:t>
            </a:r>
            <a:r>
              <a:rPr lang="zh-CN" altLang="en-US" dirty="0">
                <a:latin typeface="Arial" panose="020B0604020202020204" pitchFamily="34" charset="0"/>
                <a:ea typeface="宋体" panose="02010600030101010101" pitchFamily="2" charset="-122"/>
                <a:cs typeface="宋体" panose="02010600030101010101" pitchFamily="2" charset="-122"/>
              </a:rPr>
              <a:t>）作为程序的输入。如果被测试程序出现问题（例如 </a:t>
            </a:r>
            <a:r>
              <a:rPr lang="en-US" altLang="zh-CN" dirty="0">
                <a:latin typeface="Arial" panose="020B0604020202020204" pitchFamily="34" charset="0"/>
                <a:ea typeface="宋体" panose="02010600030101010101" pitchFamily="2" charset="-122"/>
                <a:cs typeface="宋体" panose="02010600030101010101" pitchFamily="2" charset="-122"/>
              </a:rPr>
              <a:t>Crush ,</a:t>
            </a:r>
            <a:r>
              <a:rPr lang="zh-CN" altLang="en-US" dirty="0">
                <a:latin typeface="Arial" panose="020B0604020202020204" pitchFamily="34" charset="0"/>
                <a:ea typeface="宋体" panose="02010600030101010101" pitchFamily="2" charset="-122"/>
                <a:cs typeface="宋体" panose="02010600030101010101" pitchFamily="2" charset="-122"/>
              </a:rPr>
              <a:t>或者异常退出），就可以定位程序的缺陷。</a:t>
            </a:r>
            <a:endParaRPr lang="zh-CN" altLang="en-US" dirty="0">
              <a:latin typeface="Arial" panose="020B0604020202020204" pitchFamily="34" charset="0"/>
              <a:ea typeface="宋体" panose="02010600030101010101" pitchFamily="2" charset="-122"/>
              <a:cs typeface="宋体" panose="02010600030101010101" pitchFamily="2" charset="-122"/>
            </a:endParaRPr>
          </a:p>
          <a:p>
            <a:pPr marL="320040" lvl="1" indent="-320040">
              <a:spcBef>
                <a:spcPts val="235"/>
              </a:spcBef>
              <a:buClr>
                <a:srgbClr val="91AC4E"/>
              </a:buClr>
              <a:buSzPct val="80000"/>
              <a:buFont typeface="Wingdings" panose="05000000000000000000" charset="0"/>
              <a:buChar char="p"/>
              <a:tabLst>
                <a:tab pos="205740" algn="l"/>
              </a:tabLst>
            </a:pPr>
            <a:r>
              <a:rPr lang="zh-CN" altLang="en-US" dirty="0">
                <a:latin typeface="Arial" panose="020B0604020202020204" pitchFamily="34" charset="0"/>
                <a:ea typeface="宋体" panose="02010600030101010101" pitchFamily="2" charset="-122"/>
                <a:cs typeface="宋体" panose="02010600030101010101" pitchFamily="2" charset="-122"/>
              </a:rPr>
              <a:t>模糊测试的巨大优势：测试设计极其简单，系统的行为先入为主。</a:t>
            </a:r>
            <a:endParaRPr lang="en-US" altLang="zh-CN" dirty="0">
              <a:latin typeface="Arial" panose="020B0604020202020204" pitchFamily="34" charset="0"/>
              <a:ea typeface="宋体" panose="02010600030101010101" pitchFamily="2" charset="-122"/>
              <a:cs typeface="宋体" panose="02010600030101010101" pitchFamily="2" charset="-122"/>
            </a:endParaRPr>
          </a:p>
        </p:txBody>
      </p:sp>
      <p:sp>
        <p:nvSpPr>
          <p:cNvPr id="81924"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spcAft>
                <a:spcPts val="0"/>
              </a:spcAft>
            </a:pPr>
            <a:fld id="{B5F15DFA-F1A8-A547-AE4A-54BB6B21DFFB}" type="slidenum">
              <a:rPr lang="en-US" altLang="zh-CN"/>
            </a:fld>
            <a:endParaRPr lang="en-US" altLang="zh-CN"/>
          </a:p>
        </p:txBody>
      </p:sp>
      <p:pic>
        <p:nvPicPr>
          <p:cNvPr id="81925" name="Picture 4" descr="http://fuzzing.org/wp-content/book_cover.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60974" y="1237115"/>
            <a:ext cx="2333059" cy="2874092"/>
          </a:xfrm>
          <a:prstGeom prst="rect">
            <a:avLst/>
          </a:prstGeom>
          <a:noFill/>
          <a:ln>
            <a:noFill/>
          </a:ln>
        </p:spPr>
      </p:pic>
      <p:sp>
        <p:nvSpPr>
          <p:cNvPr id="3" name="文本框 2"/>
          <p:cNvSpPr txBox="1"/>
          <p:nvPr/>
        </p:nvSpPr>
        <p:spPr>
          <a:xfrm>
            <a:off x="510925" y="773539"/>
            <a:ext cx="1645679" cy="368300"/>
          </a:xfrm>
          <a:prstGeom prst="rect">
            <a:avLst/>
          </a:prstGeom>
          <a:noFill/>
        </p:spPr>
        <p:txBody>
          <a:bodyPr wrap="square">
            <a:spAutoFit/>
          </a:bodyPr>
          <a:lstStyle/>
          <a:p>
            <a:pPr>
              <a:spcAft>
                <a:spcPts val="0"/>
              </a:spcAft>
            </a:pPr>
            <a:r>
              <a:rPr lang="en-US" altLang="zh-CN" dirty="0"/>
              <a:t>Fuzz Testing</a:t>
            </a:r>
            <a:endParaRPr lang="zh-CN" altLang="en-US" dirty="0"/>
          </a:p>
        </p:txBody>
      </p:sp>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41" y="309857"/>
            <a:ext cx="4734573" cy="421481"/>
          </a:xfrm>
        </p:spPr>
        <p:txBody>
          <a:bodyPr>
            <a:noAutofit/>
          </a:bodyPr>
          <a:lstStyle/>
          <a:p>
            <a:pPr>
              <a:spcAft>
                <a:spcPts val="0"/>
              </a:spcAft>
            </a:pPr>
            <a:r>
              <a:rPr lang="en-US" altLang="zh-CN" dirty="0">
                <a:latin typeface="微软雅黑" panose="020B0503020204020204" pitchFamily="34" charset="-122"/>
                <a:ea typeface="微软雅黑" panose="020B0503020204020204" pitchFamily="34" charset="-122"/>
              </a:rPr>
              <a:t>SWBOK</a:t>
            </a:r>
            <a:r>
              <a:rPr lang="zh-CN" altLang="en-US" dirty="0">
                <a:latin typeface="微软雅黑" panose="020B0503020204020204" pitchFamily="34" charset="-122"/>
                <a:ea typeface="微软雅黑" panose="020B0503020204020204" pitchFamily="34" charset="-122"/>
              </a:rPr>
              <a:t>对测试方法的分类</a:t>
            </a:r>
            <a:endParaRPr lang="zh-CN" altLang="en-US" dirty="0">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a:p>
        </p:txBody>
      </p:sp>
      <p:graphicFrame>
        <p:nvGraphicFramePr>
          <p:cNvPr id="13" name="表格 12"/>
          <p:cNvGraphicFramePr>
            <a:graphicFrameLocks noGrp="1"/>
          </p:cNvGraphicFramePr>
          <p:nvPr/>
        </p:nvGraphicFramePr>
        <p:xfrm>
          <a:off x="581141" y="918555"/>
          <a:ext cx="8040344" cy="3703320"/>
        </p:xfrm>
        <a:graphic>
          <a:graphicData uri="http://schemas.openxmlformats.org/drawingml/2006/table">
            <a:tbl>
              <a:tblPr firstRow="1" bandRow="1">
                <a:tableStyleId>{5C22544A-7EE6-4342-B048-85BDC9FD1C3A}</a:tableStyleId>
              </a:tblPr>
              <a:tblGrid>
                <a:gridCol w="1839592"/>
                <a:gridCol w="4944565"/>
                <a:gridCol w="1256187"/>
              </a:tblGrid>
              <a:tr h="617220">
                <a:tc>
                  <a:txBody>
                    <a:bodyPr/>
                    <a:lstStyle/>
                    <a:p>
                      <a:pPr marL="0" marR="0" indent="0" algn="r" defTabSz="685800" rtl="0" eaLnBrk="1" fontAlgn="auto" latinLnBrk="0" hangingPunct="1">
                        <a:lnSpc>
                          <a:spcPct val="100000"/>
                        </a:lnSpc>
                        <a:spcBef>
                          <a:spcPts val="0"/>
                        </a:spcBef>
                        <a:spcAft>
                          <a:spcPts val="0"/>
                        </a:spcAft>
                        <a:buClrTx/>
                        <a:buSzTx/>
                        <a:buFontTx/>
                        <a:buNone/>
                        <a:defRPr/>
                      </a:pPr>
                      <a:r>
                        <a:rPr lang="zh-CN" altLang="en-US" sz="1800" kern="1200" dirty="0">
                          <a:solidFill>
                            <a:schemeClr val="bg1">
                              <a:lumMod val="95000"/>
                            </a:schemeClr>
                          </a:solidFill>
                          <a:latin typeface="微软雅黑" panose="020B0503020204020204" pitchFamily="34" charset="-122"/>
                          <a:ea typeface="微软雅黑" panose="020B0503020204020204" pitchFamily="34" charset="-122"/>
                          <a:cs typeface="+mn-cs"/>
                        </a:rPr>
                        <a:t>基于输入域的测试（</a:t>
                      </a:r>
                      <a:r>
                        <a:rPr lang="en-US" altLang="zh-CN" sz="1800" kern="1200" dirty="0">
                          <a:solidFill>
                            <a:schemeClr val="bg1">
                              <a:lumMod val="95000"/>
                            </a:schemeClr>
                          </a:solidFill>
                          <a:latin typeface="微软雅黑" panose="020B0503020204020204" pitchFamily="34" charset="-122"/>
                          <a:ea typeface="微软雅黑" panose="020B0503020204020204" pitchFamily="34" charset="-122"/>
                          <a:cs typeface="+mn-cs"/>
                        </a:rPr>
                        <a:t>IDBT</a:t>
                      </a:r>
                      <a:r>
                        <a:rPr lang="zh-CN" altLang="en-US" sz="1800" kern="1200" dirty="0">
                          <a:solidFill>
                            <a:schemeClr val="bg1">
                              <a:lumMod val="95000"/>
                            </a:schemeClr>
                          </a:solidFill>
                          <a:latin typeface="微软雅黑" panose="020B0503020204020204" pitchFamily="34" charset="-122"/>
                          <a:ea typeface="微软雅黑" panose="020B0503020204020204" pitchFamily="34" charset="-122"/>
                          <a:cs typeface="+mn-cs"/>
                        </a:rPr>
                        <a:t>）</a:t>
                      </a:r>
                      <a:endParaRPr lang="zh-CN" altLang="en-US" sz="1800" kern="1200" dirty="0">
                        <a:solidFill>
                          <a:schemeClr val="bg1">
                            <a:lumMod val="95000"/>
                          </a:schemeClr>
                        </a:solidFill>
                        <a:latin typeface="微软雅黑" panose="020B0503020204020204" pitchFamily="34" charset="-122"/>
                        <a:ea typeface="微软雅黑" panose="020B0503020204020204" pitchFamily="34" charset="-122"/>
                        <a:cs typeface="+mn-cs"/>
                      </a:endParaRPr>
                    </a:p>
                  </a:txBody>
                  <a:tcPr marL="68580" marR="68580" marT="34290" marB="34290"/>
                </a:tc>
                <a:tc>
                  <a:txBody>
                    <a:bodyPr/>
                    <a:lstStyle/>
                    <a:p>
                      <a:r>
                        <a:rPr lang="zh-CN" altLang="en-US" sz="1800" dirty="0">
                          <a:solidFill>
                            <a:schemeClr val="bg1">
                              <a:lumMod val="95000"/>
                            </a:schemeClr>
                          </a:solidFill>
                          <a:latin typeface="微软雅黑" panose="020B0503020204020204" pitchFamily="34" charset="-122"/>
                          <a:ea typeface="微软雅黑" panose="020B0503020204020204" pitchFamily="34" charset="-122"/>
                          <a:cs typeface="宋体" panose="02010600030101010101" pitchFamily="2" charset="-122"/>
                        </a:rPr>
                        <a:t>等价类、边界值、两两组合（</a:t>
                      </a:r>
                      <a:r>
                        <a:rPr lang="en-US" altLang="zh-CN" sz="1800" dirty="0">
                          <a:solidFill>
                            <a:schemeClr val="bg1">
                              <a:lumMod val="95000"/>
                            </a:schemeClr>
                          </a:solidFill>
                          <a:latin typeface="微软雅黑" panose="020B0503020204020204" pitchFamily="34" charset="-122"/>
                          <a:ea typeface="微软雅黑" panose="020B0503020204020204" pitchFamily="34" charset="-122"/>
                          <a:cs typeface="宋体" panose="02010600030101010101" pitchFamily="2" charset="-122"/>
                        </a:rPr>
                        <a:t>pairwise</a:t>
                      </a:r>
                      <a:r>
                        <a:rPr lang="zh-CN" altLang="en-US" sz="1800" dirty="0">
                          <a:solidFill>
                            <a:schemeClr val="bg1">
                              <a:lumMod val="95000"/>
                            </a:schemeClr>
                          </a:solidFill>
                          <a:latin typeface="微软雅黑" panose="020B0503020204020204" pitchFamily="34" charset="-122"/>
                          <a:ea typeface="微软雅黑" panose="020B0503020204020204" pitchFamily="34" charset="-122"/>
                          <a:cs typeface="宋体" panose="02010600030101010101" pitchFamily="2" charset="-122"/>
                        </a:rPr>
                        <a:t>）、随机测试</a:t>
                      </a:r>
                      <a:endParaRPr lang="zh-CN" altLang="en-US" sz="1800" dirty="0">
                        <a:solidFill>
                          <a:schemeClr val="bg1">
                            <a:lumMod val="95000"/>
                          </a:schemeClr>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34290" marB="34290"/>
                </a:tc>
                <a:tc>
                  <a:txBody>
                    <a:bodyPr/>
                    <a:lstStyle/>
                    <a:p>
                      <a:r>
                        <a:rPr lang="zh-CN" altLang="en-US" sz="1800" dirty="0">
                          <a:solidFill>
                            <a:schemeClr val="bg1">
                              <a:lumMod val="95000"/>
                            </a:schemeClr>
                          </a:solidFill>
                          <a:latin typeface="微软雅黑" panose="020B0503020204020204" pitchFamily="34" charset="-122"/>
                          <a:ea typeface="微软雅黑" panose="020B0503020204020204" pitchFamily="34" charset="-122"/>
                          <a:cs typeface="宋体" panose="02010600030101010101" pitchFamily="2" charset="-122"/>
                        </a:rPr>
                        <a:t>黑盒测试</a:t>
                      </a:r>
                      <a:endParaRPr lang="zh-CN" altLang="en-US" sz="1800" dirty="0">
                        <a:solidFill>
                          <a:schemeClr val="bg1">
                            <a:lumMod val="95000"/>
                          </a:schemeClr>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34290" marB="34290"/>
                </a:tc>
              </a:tr>
              <a:tr h="617220">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zh-CN" altLang="en-US" sz="1800" i="0" dirty="0">
                          <a:solidFill>
                            <a:srgbClr val="80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基于代码的测试 （</a:t>
                      </a:r>
                      <a:r>
                        <a:rPr lang="en-US" altLang="zh-CN" sz="1800" i="0" dirty="0">
                          <a:solidFill>
                            <a:srgbClr val="80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CBT</a:t>
                      </a:r>
                      <a:r>
                        <a:rPr lang="zh-CN" altLang="en-US" sz="1800" i="0" dirty="0">
                          <a:solidFill>
                            <a:srgbClr val="80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a:t>
                      </a:r>
                      <a:endParaRPr lang="zh-CN" altLang="en-US" sz="1800" i="0" dirty="0">
                        <a:solidFill>
                          <a:srgbClr val="800000"/>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a:txBody>
                  <a:tcPr marL="68580" marR="68580" marT="34290" marB="34290"/>
                </a:tc>
                <a:tc>
                  <a:txBody>
                    <a:bodyPr/>
                    <a:lstStyle/>
                    <a:p>
                      <a:r>
                        <a:rPr lang="zh-CN" altLang="en-US"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rPr>
                        <a:t>基于控制流的标准、基于数据流的标准、</a:t>
                      </a:r>
                      <a:r>
                        <a:rPr lang="en-US" altLang="zh-CN"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rPr>
                        <a:t>CBT</a:t>
                      </a:r>
                      <a:r>
                        <a:rPr lang="zh-CN" altLang="en-US"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rPr>
                        <a:t>参考模型</a:t>
                      </a:r>
                      <a:endParaRPr lang="zh-CN" altLang="en-US"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34290" marB="34290"/>
                </a:tc>
                <a:tc>
                  <a:txBody>
                    <a:bodyPr/>
                    <a:lstStyle/>
                    <a:p>
                      <a:r>
                        <a:rPr lang="zh-CN" altLang="en-US"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rPr>
                        <a:t>白盒测试</a:t>
                      </a:r>
                      <a:endParaRPr lang="zh-CN" altLang="en-US"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34290" marB="34290"/>
                </a:tc>
              </a:tr>
              <a:tr h="585065">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zh-CN" altLang="en-US" sz="1800" i="0" dirty="0">
                          <a:solidFill>
                            <a:srgbClr val="FF66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基于故障模式的测试（</a:t>
                      </a:r>
                      <a:r>
                        <a:rPr lang="en-US" altLang="zh-CN" sz="1800" i="0" dirty="0">
                          <a:solidFill>
                            <a:srgbClr val="FF66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FBT</a:t>
                      </a:r>
                      <a:r>
                        <a:rPr lang="zh-CN" altLang="en-US" sz="1800" i="0" dirty="0">
                          <a:solidFill>
                            <a:srgbClr val="FF66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a:t>
                      </a:r>
                      <a:endParaRPr lang="zh-CN" altLang="en-US" sz="1800" i="0" dirty="0">
                        <a:solidFill>
                          <a:srgbClr val="FF6600"/>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a:txBody>
                  <a:tcPr marL="68580" marR="68580" marT="34290" marB="34290"/>
                </a:tc>
                <a:tc>
                  <a:txBody>
                    <a:bodyPr/>
                    <a:lstStyle/>
                    <a:p>
                      <a:r>
                        <a:rPr lang="zh-CN" altLang="en-US"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rPr>
                        <a:t>故障模型、错误猜测法、变异测试</a:t>
                      </a:r>
                      <a:endParaRPr lang="zh-CN" altLang="en-US"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34290" marB="34290"/>
                </a:tc>
                <a:tc>
                  <a:txBody>
                    <a:bodyPr/>
                    <a:lstStyle/>
                    <a:p>
                      <a:endParaRPr lang="zh-CN" altLang="en-US"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34290" marB="34290"/>
                </a:tc>
              </a:tr>
              <a:tr h="585065">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zh-CN" altLang="en-US" sz="1800" i="0" dirty="0">
                          <a:solidFill>
                            <a:srgbClr val="008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基于使用的测试（</a:t>
                      </a:r>
                      <a:r>
                        <a:rPr lang="en-US" altLang="zh-CN" sz="1800" i="0" dirty="0">
                          <a:solidFill>
                            <a:srgbClr val="008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UBT</a:t>
                      </a:r>
                      <a:r>
                        <a:rPr lang="zh-CN" altLang="en-US" sz="1800" i="0" dirty="0">
                          <a:solidFill>
                            <a:srgbClr val="008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a:t>
                      </a:r>
                      <a:endParaRPr lang="zh-CN" altLang="en-US" sz="1800" i="0" dirty="0">
                        <a:solidFill>
                          <a:srgbClr val="008000"/>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a:txBody>
                  <a:tcPr marL="68580" marR="68580" marT="34290" marB="34290"/>
                </a:tc>
                <a:tc>
                  <a:txBody>
                    <a:bodyPr/>
                    <a:lstStyle/>
                    <a:p>
                      <a:r>
                        <a:rPr lang="zh-CN" altLang="en-US"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rPr>
                        <a:t>操作配置</a:t>
                      </a:r>
                      <a:r>
                        <a:rPr lang="zh-CN" altLang="en-US" sz="14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14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rPr>
                        <a:t>operational</a:t>
                      </a:r>
                      <a:r>
                        <a:rPr lang="zh-CN" altLang="en-US" sz="14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rPr>
                        <a:t> </a:t>
                      </a:r>
                      <a:r>
                        <a:rPr lang="en-US" altLang="zh-CN" sz="14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rPr>
                        <a:t>profile</a:t>
                      </a:r>
                      <a:r>
                        <a:rPr lang="zh-CN" altLang="en-US" sz="14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rPr>
                        <a:t>）、用户观察启发</a:t>
                      </a:r>
                      <a:endParaRPr lang="zh-CN" altLang="en-US" sz="14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rPr>
                        <a:t>黑盒测试</a:t>
                      </a:r>
                      <a:endParaRPr lang="zh-CN" altLang="en-US"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34290" marB="34290"/>
                </a:tc>
              </a:tr>
              <a:tr h="617220">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zh-CN" altLang="en-US" sz="1800" i="0" dirty="0">
                          <a:solidFill>
                            <a:srgbClr val="3366FF"/>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基于模型的测试（</a:t>
                      </a:r>
                      <a:r>
                        <a:rPr lang="en-US" altLang="zh-CN" sz="1800" i="0" dirty="0">
                          <a:solidFill>
                            <a:srgbClr val="3366FF"/>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MBT</a:t>
                      </a:r>
                      <a:r>
                        <a:rPr lang="zh-CN" altLang="en-US" sz="1800" i="0" dirty="0">
                          <a:solidFill>
                            <a:srgbClr val="3366FF"/>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a:t>
                      </a:r>
                      <a:endParaRPr lang="zh-CN" altLang="en-US" sz="1800" i="0" dirty="0">
                        <a:solidFill>
                          <a:srgbClr val="3366FF"/>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a:txBody>
                  <a:tcPr marL="68580" marR="68580" marT="34290" marB="34290"/>
                </a:tc>
                <a:tc>
                  <a:txBody>
                    <a:bodyPr/>
                    <a:lstStyle/>
                    <a:p>
                      <a:r>
                        <a:rPr lang="zh-CN" altLang="en-US"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rPr>
                        <a:t>决策表、有限状态机、形式化验证、</a:t>
                      </a:r>
                      <a:r>
                        <a:rPr lang="en-US" altLang="zh-CN"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rPr>
                        <a:t>TTCN3</a:t>
                      </a:r>
                      <a:r>
                        <a:rPr lang="zh-CN" altLang="en-US"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rPr>
                        <a:t>、工作流模型</a:t>
                      </a:r>
                      <a:endParaRPr lang="zh-CN" altLang="en-US"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34290" marB="34290"/>
                </a:tc>
                <a:tc>
                  <a:txBody>
                    <a:bodyPr/>
                    <a:lstStyle/>
                    <a:p>
                      <a:endParaRPr lang="zh-CN" altLang="en-US"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34290" marB="34290"/>
                </a:tc>
              </a:tr>
              <a:tr h="617220">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zh-CN" altLang="en-US" sz="1800" i="0" dirty="0">
                          <a:solidFill>
                            <a:srgbClr val="00009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基于应用特性的测试（</a:t>
                      </a:r>
                      <a:r>
                        <a:rPr lang="en-US" altLang="zh-CN" sz="1800" i="0" dirty="0">
                          <a:solidFill>
                            <a:srgbClr val="00009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TBNA</a:t>
                      </a:r>
                      <a:r>
                        <a:rPr lang="zh-CN" altLang="en-US" sz="1800" i="0" dirty="0">
                          <a:solidFill>
                            <a:srgbClr val="00009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a:t>
                      </a:r>
                      <a:endParaRPr lang="zh-CN" altLang="en-US" sz="1800" i="0" dirty="0">
                        <a:solidFill>
                          <a:srgbClr val="000090"/>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rPr>
                        <a:t>OOS</a:t>
                      </a:r>
                      <a:r>
                        <a:rPr lang="zh-CN" altLang="en-US"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rPr>
                        <a:t>web</a:t>
                      </a:r>
                      <a:r>
                        <a:rPr lang="zh-CN" altLang="en-US"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rPr>
                        <a:t>real-time</a:t>
                      </a:r>
                      <a:r>
                        <a:rPr lang="zh-CN" altLang="en-US"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rPr>
                        <a:t>SOA</a:t>
                      </a:r>
                      <a:r>
                        <a:rPr lang="zh-CN" altLang="en-US"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rPr>
                        <a:t>embedded</a:t>
                      </a:r>
                      <a:r>
                        <a:rPr lang="zh-CN" altLang="en-US"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rPr>
                        <a:t>safe-critical</a:t>
                      </a:r>
                      <a:endParaRPr lang="zh-CN" altLang="en-US"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34290" marB="34290"/>
                </a:tc>
                <a:tc>
                  <a:txBody>
                    <a:bodyPr/>
                    <a:lstStyle/>
                    <a:p>
                      <a:r>
                        <a:rPr lang="zh-CN" altLang="en-US"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rPr>
                        <a:t>应用领域</a:t>
                      </a:r>
                      <a:endParaRPr lang="zh-CN" altLang="en-US" sz="1800" dirty="0">
                        <a:solidFill>
                          <a:schemeClr val="accent5">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34290" marB="34290"/>
                </a:tc>
              </a:tr>
            </a:tbl>
          </a:graphicData>
        </a:graphic>
      </p:graphicFrame>
    </p:spTree>
  </p:cSld>
  <p:clrMapOvr>
    <a:masterClrMapping/>
  </p:clrMapOvr>
  <p:transition spd="slow">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a:xfrm>
            <a:off x="465449" y="328730"/>
            <a:ext cx="5487070" cy="421481"/>
          </a:xfrm>
        </p:spPr>
        <p:txBody>
          <a:bodyPr>
            <a:noAutofit/>
          </a:bodyPr>
          <a:lstStyle/>
          <a:p>
            <a:pPr>
              <a:spcAft>
                <a:spcPts val="0"/>
              </a:spcAft>
              <a:buClr>
                <a:schemeClr val="accent4"/>
              </a:buClr>
            </a:pPr>
            <a:r>
              <a:rPr lang="zh-CN" altLang="en-US" dirty="0"/>
              <a:t>几种不同模糊器的构造</a:t>
            </a:r>
            <a:endParaRPr lang="zh-CN" altLang="en-US" dirty="0"/>
          </a:p>
        </p:txBody>
      </p:sp>
      <p:sp>
        <p:nvSpPr>
          <p:cNvPr id="83971"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spcAft>
                <a:spcPts val="0"/>
              </a:spcAft>
            </a:pPr>
            <a:fld id="{6FD90BFC-4C22-BD48-8B3F-B1DD3536E6B3}" type="slidenum">
              <a:rPr lang="en-US" altLang="zh-CN"/>
            </a:fld>
            <a:endParaRPr lang="en-US" altLang="zh-CN"/>
          </a:p>
        </p:txBody>
      </p:sp>
      <p:sp>
        <p:nvSpPr>
          <p:cNvPr id="83972" name="矩形 2"/>
          <p:cNvSpPr>
            <a:spLocks noChangeArrowheads="1"/>
          </p:cNvSpPr>
          <p:nvPr/>
        </p:nvSpPr>
        <p:spPr bwMode="auto">
          <a:xfrm>
            <a:off x="599347" y="978541"/>
            <a:ext cx="7945306" cy="3388995"/>
          </a:xfrm>
          <a:prstGeom prst="rect">
            <a:avLst/>
          </a:prstGeom>
          <a:noFill/>
          <a:ln>
            <a:noFill/>
          </a:ln>
        </p:spPr>
        <p:txBody>
          <a:bodyPr wrap="square">
            <a:spAutoFit/>
          </a:bodyPr>
          <a:lstStyle/>
          <a:p>
            <a:pPr marL="32004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CN" altLang="en-US" dirty="0">
                <a:latin typeface="微软雅黑" panose="020B0503020204020204" pitchFamily="34" charset="-122"/>
                <a:ea typeface="微软雅黑" panose="020B0503020204020204" pitchFamily="34" charset="-122"/>
              </a:rPr>
              <a:t>黑盒随机模糊，</a:t>
            </a:r>
            <a:r>
              <a:rPr lang="zh-CN" altLang="en-US" dirty="0">
                <a:latin typeface="楷体" panose="02010609060101010101" pitchFamily="49" charset="-122"/>
                <a:ea typeface="楷体" panose="02010609060101010101" pitchFamily="49" charset="-122"/>
              </a:rPr>
              <a:t>对正确格式的输入数据进行随机变异，然后用这些变异的输入运行程序，看是否能够触发异常。</a:t>
            </a:r>
            <a:endParaRPr lang="en-US" altLang="zh-CN" dirty="0">
              <a:latin typeface="楷体" panose="02010609060101010101" pitchFamily="49" charset="-122"/>
              <a:ea typeface="楷体" panose="02010609060101010101" pitchFamily="49" charset="-122"/>
            </a:endParaRPr>
          </a:p>
          <a:p>
            <a:pPr marL="32004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CN" altLang="en-US" dirty="0">
                <a:latin typeface="微软雅黑" panose="020B0503020204020204" pitchFamily="34" charset="-122"/>
                <a:ea typeface="微软雅黑" panose="020B0503020204020204" pitchFamily="34" charset="-122"/>
              </a:rPr>
              <a:t>基于语法的模糊，</a:t>
            </a:r>
            <a:r>
              <a:rPr lang="zh-CN" altLang="en-US" dirty="0">
                <a:latin typeface="楷体" panose="02010609060101010101" pitchFamily="49" charset="-122"/>
                <a:ea typeface="楷体" panose="02010609060101010101" pitchFamily="49" charset="-122"/>
              </a:rPr>
              <a:t>是模糊复杂格式输入的替代方法，需要指定输入格式的输入语法、哪些输入部分要进行模糊化以及如何模糊化</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dirty="0">
                <a:latin typeface="微软雅黑" panose="020B0503020204020204" pitchFamily="34" charset="-122"/>
                <a:ea typeface="微软雅黑" panose="020B0503020204020204" pitchFamily="34" charset="-122"/>
              </a:rPr>
              <a:t>白盒模糊处理，</a:t>
            </a:r>
            <a:r>
              <a:rPr lang="zh-CN" altLang="en-US" dirty="0">
                <a:latin typeface="楷体" panose="02010609060101010101" pitchFamily="49" charset="-122"/>
                <a:ea typeface="楷体" panose="02010609060101010101" pitchFamily="49" charset="-122"/>
              </a:rPr>
              <a:t>由微软研究院于</a:t>
            </a:r>
            <a:r>
              <a:rPr lang="en-US" altLang="zh-CN" dirty="0">
                <a:latin typeface="楷体" panose="02010609060101010101" pitchFamily="49" charset="-122"/>
                <a:ea typeface="楷体" panose="02010609060101010101" pitchFamily="49" charset="-122"/>
              </a:rPr>
              <a:t>2008</a:t>
            </a:r>
            <a:r>
              <a:rPr lang="zh-CN" altLang="en-US" dirty="0">
                <a:latin typeface="楷体" panose="02010609060101010101" pitchFamily="49" charset="-122"/>
                <a:ea typeface="楷体" panose="02010609060101010101" pitchFamily="49" charset="-122"/>
              </a:rPr>
              <a:t>年首创，这种方法包括：动态地执行被测程序，从执行过程中遇到的条件分支收集输入约束。然后，系统地逐个否定所有这些约束，并使用约束求解器求解，其解被映射到执行不同程序执行路径的新输入。使用系统搜索技术重复这个过程，试图扫描程序的所有可行的执行路径。</a:t>
            </a:r>
            <a:endParaRPr lang="zh-CN" altLang="en-US" dirty="0">
              <a:latin typeface="楷体" panose="02010609060101010101" pitchFamily="49" charset="-122"/>
              <a:ea typeface="楷体" panose="02010609060101010101" pitchFamily="49" charset="-122"/>
            </a:endParaRPr>
          </a:p>
        </p:txBody>
      </p:sp>
    </p:spTree>
  </p:cSld>
  <p:clrMapOvr>
    <a:masterClrMapping/>
  </p:clrMapOvr>
  <p:transition spd="slow">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7880" y="300036"/>
            <a:ext cx="6215062" cy="421482"/>
          </a:xfrm>
        </p:spPr>
        <p:txBody>
          <a:bodyPr>
            <a:normAutofit fontScale="90000"/>
          </a:bodyPr>
          <a:lstStyle/>
          <a:p>
            <a:pPr>
              <a:spcAft>
                <a:spcPts val="0"/>
              </a:spcAft>
              <a:buClr>
                <a:schemeClr val="accent4"/>
              </a:buClr>
            </a:pPr>
            <a:r>
              <a:rPr lang="en-GB" altLang="zh-CN" dirty="0"/>
              <a:t>American fuzzy lop</a:t>
            </a:r>
            <a:r>
              <a:rPr lang="zh-CN" altLang="en-GB" dirty="0"/>
              <a:t>方法</a:t>
            </a:r>
            <a:endParaRPr lang="zh-CN" altLang="en-US" dirty="0"/>
          </a:p>
        </p:txBody>
      </p:sp>
      <p:sp>
        <p:nvSpPr>
          <p:cNvPr id="3" name="内容占位符 2"/>
          <p:cNvSpPr>
            <a:spLocks noGrp="1"/>
          </p:cNvSpPr>
          <p:nvPr>
            <p:ph idx="1"/>
          </p:nvPr>
        </p:nvSpPr>
        <p:spPr>
          <a:xfrm>
            <a:off x="507880" y="939997"/>
            <a:ext cx="8049524" cy="3485353"/>
          </a:xfrm>
        </p:spPr>
        <p:txBody>
          <a:bodyPr>
            <a:normAutofit fontScale="62500" lnSpcReduction="20000"/>
          </a:bodyPr>
          <a:lstStyle/>
          <a:p>
            <a:pPr marL="0" indent="0">
              <a:spcAft>
                <a:spcPts val="0"/>
              </a:spcAft>
              <a:buNone/>
            </a:pPr>
            <a:r>
              <a:rPr kumimoji="1" lang="en-GB" altLang="zh-CN" dirty="0"/>
              <a:t>AFL</a:t>
            </a:r>
            <a:r>
              <a:rPr kumimoji="1" lang="zh-CN" altLang="en-US" dirty="0"/>
              <a:t>是一款开源的模糊测试工具，是当今使用最广泛的</a:t>
            </a:r>
            <a:r>
              <a:rPr kumimoji="1" lang="en-GB" altLang="zh-CN" dirty="0" err="1"/>
              <a:t>Fuzzer</a:t>
            </a:r>
            <a:r>
              <a:rPr kumimoji="1" lang="zh-CN" altLang="en-GB" dirty="0"/>
              <a:t>，</a:t>
            </a:r>
            <a:r>
              <a:rPr kumimoji="1" lang="zh-CN" altLang="en-US" dirty="0"/>
              <a:t>这个工具在程序执行前对程序源码进行</a:t>
            </a:r>
            <a:r>
              <a:rPr kumimoji="1" lang="zh-CN" altLang="en-US" b="1" dirty="0"/>
              <a:t>插桩</a:t>
            </a:r>
            <a:r>
              <a:rPr kumimoji="1" lang="zh-CN" altLang="en-US" dirty="0"/>
              <a:t>（</a:t>
            </a:r>
            <a:r>
              <a:rPr kumimoji="1" lang="en-GB" altLang="zh-CN" dirty="0"/>
              <a:t>instrumentation</a:t>
            </a:r>
            <a:r>
              <a:rPr kumimoji="1" lang="zh-CN" altLang="en-GB" dirty="0"/>
              <a:t>），</a:t>
            </a:r>
            <a:r>
              <a:rPr kumimoji="1" lang="zh-CN" altLang="en-US" dirty="0"/>
              <a:t>以便在程序执行过程中实时获取程序的执行情况。</a:t>
            </a:r>
            <a:r>
              <a:rPr kumimoji="1" lang="en-GB" altLang="zh-CN" dirty="0"/>
              <a:t>AFL</a:t>
            </a:r>
            <a:r>
              <a:rPr kumimoji="1" lang="zh-CN" altLang="en-US" dirty="0"/>
              <a:t>采用</a:t>
            </a:r>
            <a:r>
              <a:rPr kumimoji="1" lang="zh-CN" altLang="en-US" b="1" dirty="0"/>
              <a:t>遗传算法</a:t>
            </a:r>
            <a:r>
              <a:rPr kumimoji="1" lang="zh-CN" altLang="en-US" dirty="0"/>
              <a:t>对程序的输入进行变异能够在程序运行的时候注入自己的代码， 然后自动产生测试用例进行模糊测试。简化一下，整个算法可以总结为：</a:t>
            </a:r>
            <a:endParaRPr kumimoji="1" lang="zh-CN" altLang="en-US" dirty="0"/>
          </a:p>
          <a:p>
            <a:pPr marL="457200" indent="-457200">
              <a:spcBef>
                <a:spcPts val="750"/>
              </a:spcBef>
              <a:spcAft>
                <a:spcPts val="0"/>
              </a:spcAft>
              <a:buFont typeface="+mj-ea"/>
              <a:buAutoNum type="circleNumDbPlain"/>
            </a:pPr>
            <a:r>
              <a:rPr kumimoji="1" lang="zh-CN" altLang="en-US" dirty="0"/>
              <a:t>将用户提供的初始测试用例加载到队列中。</a:t>
            </a:r>
            <a:endParaRPr kumimoji="1" lang="zh-CN" altLang="en-US" dirty="0"/>
          </a:p>
          <a:p>
            <a:pPr marL="457200" indent="-457200">
              <a:spcBef>
                <a:spcPts val="750"/>
              </a:spcBef>
              <a:spcAft>
                <a:spcPts val="0"/>
              </a:spcAft>
              <a:buFont typeface="+mj-ea"/>
              <a:buAutoNum type="circleNumDbPlain"/>
            </a:pPr>
            <a:r>
              <a:rPr kumimoji="1" lang="zh-CN" altLang="en-US" dirty="0"/>
              <a:t>从队列中获取下一个输入文件。</a:t>
            </a:r>
            <a:endParaRPr kumimoji="1" lang="zh-CN" altLang="en-US" dirty="0"/>
          </a:p>
          <a:p>
            <a:pPr marL="457200" indent="-457200">
              <a:spcBef>
                <a:spcPts val="750"/>
              </a:spcBef>
              <a:spcAft>
                <a:spcPts val="0"/>
              </a:spcAft>
              <a:buFont typeface="+mj-ea"/>
              <a:buAutoNum type="circleNumDbPlain"/>
            </a:pPr>
            <a:r>
              <a:rPr kumimoji="1" lang="zh-CN" altLang="en-US" dirty="0"/>
              <a:t>试图将测试用例修剪到不改变程序测量行为的最小尺寸。</a:t>
            </a:r>
            <a:endParaRPr kumimoji="1" lang="zh-CN" altLang="en-US" dirty="0"/>
          </a:p>
          <a:p>
            <a:pPr marL="457200" indent="-457200">
              <a:spcBef>
                <a:spcPts val="750"/>
              </a:spcBef>
              <a:spcAft>
                <a:spcPts val="0"/>
              </a:spcAft>
              <a:buFont typeface="+mj-ea"/>
              <a:buAutoNum type="circleNumDbPlain"/>
            </a:pPr>
            <a:r>
              <a:rPr kumimoji="1" lang="zh-CN" altLang="en-US" dirty="0"/>
              <a:t>使用均衡的、经过充分研究的各种传统模糊策略，重复地对文件进行变异。</a:t>
            </a:r>
            <a:endParaRPr kumimoji="1" lang="zh-CN" altLang="en-US" dirty="0"/>
          </a:p>
          <a:p>
            <a:pPr marL="457200" indent="-457200">
              <a:spcBef>
                <a:spcPts val="750"/>
              </a:spcBef>
              <a:spcAft>
                <a:spcPts val="0"/>
              </a:spcAft>
              <a:buFont typeface="+mj-ea"/>
              <a:buAutoNum type="circleNumDbPlain"/>
            </a:pPr>
            <a:r>
              <a:rPr kumimoji="1" lang="zh-CN" altLang="en-US" dirty="0"/>
              <a:t>如果任何产生的变异导致</a:t>
            </a:r>
            <a:r>
              <a:rPr kumimoji="1" lang="zh-CN" altLang="en-US" b="1" dirty="0"/>
              <a:t>插桩记录</a:t>
            </a:r>
            <a:r>
              <a:rPr kumimoji="1" lang="zh-CN" altLang="en-US" dirty="0"/>
              <a:t>新的状态转换，将变异的输出作为一个新的条目添加到队列中。</a:t>
            </a:r>
            <a:endParaRPr kumimoji="1" lang="en-US" altLang="zh-CN" dirty="0"/>
          </a:p>
          <a:p>
            <a:pPr marL="457200" indent="-457200">
              <a:spcBef>
                <a:spcPts val="750"/>
              </a:spcBef>
              <a:buFont typeface="+mj-ea"/>
              <a:buAutoNum type="circleNumDbPlain"/>
            </a:pPr>
            <a:r>
              <a:rPr kumimoji="1" lang="zh-CN" altLang="en-US" dirty="0"/>
              <a:t>转到第</a:t>
            </a:r>
            <a:r>
              <a:rPr kumimoji="1" lang="en-US" altLang="zh-CN" dirty="0"/>
              <a:t>2</a:t>
            </a:r>
            <a:r>
              <a:rPr kumimoji="1" lang="zh-CN" altLang="en-US" dirty="0"/>
              <a:t>步</a:t>
            </a:r>
            <a:endParaRPr kumimoji="1" lang="zh-CN" altLang="en-US" dirty="0"/>
          </a:p>
        </p:txBody>
      </p:sp>
      <p:sp>
        <p:nvSpPr>
          <p:cNvPr id="5" name="文本框 4"/>
          <p:cNvSpPr txBox="1"/>
          <p:nvPr/>
        </p:nvSpPr>
        <p:spPr>
          <a:xfrm>
            <a:off x="507880" y="4459163"/>
            <a:ext cx="4641010" cy="306705"/>
          </a:xfrm>
          <a:prstGeom prst="rect">
            <a:avLst/>
          </a:prstGeom>
          <a:noFill/>
        </p:spPr>
        <p:txBody>
          <a:bodyPr wrap="square">
            <a:spAutoFit/>
          </a:bodyPr>
          <a:lstStyle/>
          <a:p>
            <a:pPr>
              <a:spcAft>
                <a:spcPts val="0"/>
              </a:spcAft>
            </a:pPr>
            <a:r>
              <a:rPr lang="zh-CN" altLang="en-US" sz="1400" dirty="0">
                <a:hlinkClick r:id="rId1"/>
              </a:rPr>
              <a:t>https://github.com/google/AFL</a:t>
            </a:r>
            <a:r>
              <a:rPr lang="zh-CN" altLang="en-US" sz="1400" dirty="0"/>
              <a:t> </a:t>
            </a:r>
            <a:endParaRPr lang="zh-CN" altLang="en-US" sz="1400" dirty="0"/>
          </a:p>
        </p:txBody>
      </p:sp>
      <p:sp>
        <p:nvSpPr>
          <p:cNvPr id="7" name="文本框 6"/>
          <p:cNvSpPr txBox="1"/>
          <p:nvPr/>
        </p:nvSpPr>
        <p:spPr>
          <a:xfrm>
            <a:off x="3615411" y="4425350"/>
            <a:ext cx="3225336" cy="306705"/>
          </a:xfrm>
          <a:prstGeom prst="rect">
            <a:avLst/>
          </a:prstGeom>
          <a:noFill/>
        </p:spPr>
        <p:txBody>
          <a:bodyPr wrap="square">
            <a:spAutoFit/>
          </a:bodyPr>
          <a:lstStyle/>
          <a:p>
            <a:pPr>
              <a:spcAft>
                <a:spcPts val="0"/>
              </a:spcAft>
            </a:pPr>
            <a:r>
              <a:rPr lang="zh-CN" altLang="en-US" sz="1400" dirty="0">
                <a:hlinkClick r:id="rId2"/>
              </a:rPr>
              <a:t>https://afl-1.readthedocs.io/en/latest/</a:t>
            </a:r>
            <a:r>
              <a:rPr lang="zh-CN" altLang="en-US" sz="1400" dirty="0"/>
              <a:t> </a:t>
            </a:r>
            <a:endParaRPr lang="zh-CN" altLang="en-US" sz="14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变异测试</a:t>
            </a:r>
            <a:endParaRPr kumimoji="1" lang="zh-CN" altLang="en-US" dirty="0"/>
          </a:p>
        </p:txBody>
      </p:sp>
      <p:sp>
        <p:nvSpPr>
          <p:cNvPr id="5" name="文本框 4"/>
          <p:cNvSpPr txBox="1"/>
          <p:nvPr/>
        </p:nvSpPr>
        <p:spPr>
          <a:xfrm>
            <a:off x="2215910" y="447853"/>
            <a:ext cx="1924769" cy="368300"/>
          </a:xfrm>
          <a:prstGeom prst="rect">
            <a:avLst/>
          </a:prstGeom>
          <a:noFill/>
        </p:spPr>
        <p:txBody>
          <a:bodyPr wrap="square">
            <a:spAutoFit/>
          </a:bodyPr>
          <a:lstStyle/>
          <a:p>
            <a:pPr>
              <a:spcAft>
                <a:spcPts val="0"/>
              </a:spcAft>
            </a:pPr>
            <a:r>
              <a:rPr lang="zh-CN" altLang="en-US" dirty="0"/>
              <a:t>mutation testing</a:t>
            </a:r>
            <a:endParaRPr lang="zh-CN" altLang="en-US" dirty="0"/>
          </a:p>
        </p:txBody>
      </p:sp>
      <p:sp>
        <p:nvSpPr>
          <p:cNvPr id="7" name="文本框 6"/>
          <p:cNvSpPr txBox="1"/>
          <p:nvPr/>
        </p:nvSpPr>
        <p:spPr>
          <a:xfrm>
            <a:off x="595222" y="832538"/>
            <a:ext cx="7729267" cy="829945"/>
          </a:xfrm>
          <a:prstGeom prst="rect">
            <a:avLst/>
          </a:prstGeom>
          <a:noFill/>
        </p:spPr>
        <p:txBody>
          <a:bodyPr wrap="square">
            <a:spAutoFit/>
          </a:bodyPr>
          <a:lstStyle/>
          <a:p>
            <a:pPr>
              <a:lnSpc>
                <a:spcPct val="150000"/>
              </a:lnSpc>
              <a:spcAft>
                <a:spcPts val="0"/>
              </a:spcAft>
            </a:pPr>
            <a:r>
              <a:rPr lang="zh-CN" altLang="en-US" sz="1600" dirty="0">
                <a:latin typeface="微软雅黑" panose="020B0503020204020204" pitchFamily="34" charset="-122"/>
                <a:ea typeface="微软雅黑" panose="020B0503020204020204" pitchFamily="34" charset="-122"/>
              </a:rPr>
              <a:t>变异测试（Mutation Testing）是一种在细节方面改进程序源代码的软件测试方法。变异操作是模拟典型应用错误（定位代码的弱点）、或强制产生有效地测试</a:t>
            </a:r>
            <a:endParaRPr lang="zh-CN" altLang="en-US" sz="16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819512" y="3360875"/>
            <a:ext cx="3812386" cy="1475227"/>
          </a:xfrm>
          <a:prstGeom prst="rect">
            <a:avLst/>
          </a:prstGeom>
        </p:spPr>
      </p:pic>
      <p:pic>
        <p:nvPicPr>
          <p:cNvPr id="11" name="图片 10"/>
          <p:cNvPicPr>
            <a:picLocks noChangeAspect="1"/>
          </p:cNvPicPr>
          <p:nvPr/>
        </p:nvPicPr>
        <p:blipFill rotWithShape="1">
          <a:blip r:embed="rId2"/>
          <a:srcRect b="26971"/>
          <a:stretch>
            <a:fillRect/>
          </a:stretch>
        </p:blipFill>
        <p:spPr>
          <a:xfrm>
            <a:off x="819512" y="1781350"/>
            <a:ext cx="4051868" cy="1367045"/>
          </a:xfrm>
          <a:prstGeom prst="rect">
            <a:avLst/>
          </a:prstGeom>
        </p:spPr>
      </p:pic>
      <p:pic>
        <p:nvPicPr>
          <p:cNvPr id="12" name="图片 11"/>
          <p:cNvPicPr>
            <a:picLocks noChangeAspect="1"/>
          </p:cNvPicPr>
          <p:nvPr/>
        </p:nvPicPr>
        <p:blipFill>
          <a:blip r:embed="rId3"/>
          <a:stretch>
            <a:fillRect/>
          </a:stretch>
        </p:blipFill>
        <p:spPr>
          <a:xfrm>
            <a:off x="5075309" y="1619998"/>
            <a:ext cx="3249179" cy="3099701"/>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变异测试的方法与流程</a:t>
            </a:r>
            <a:endParaRPr kumimoji="1" lang="zh-CN" altLang="en-US" dirty="0"/>
          </a:p>
        </p:txBody>
      </p:sp>
      <p:pic>
        <p:nvPicPr>
          <p:cNvPr id="8" name="图片 7"/>
          <p:cNvPicPr>
            <a:picLocks noChangeAspect="1"/>
          </p:cNvPicPr>
          <p:nvPr/>
        </p:nvPicPr>
        <p:blipFill>
          <a:blip r:embed="rId1"/>
          <a:stretch>
            <a:fillRect/>
          </a:stretch>
        </p:blipFill>
        <p:spPr>
          <a:xfrm>
            <a:off x="4634609" y="1448702"/>
            <a:ext cx="4418205" cy="2786868"/>
          </a:xfrm>
          <a:prstGeom prst="rect">
            <a:avLst/>
          </a:prstGeom>
          <a:ln>
            <a:solidFill>
              <a:schemeClr val="accent2"/>
            </a:solidFill>
          </a:ln>
        </p:spPr>
      </p:pic>
      <p:pic>
        <p:nvPicPr>
          <p:cNvPr id="12" name="图片 11"/>
          <p:cNvPicPr>
            <a:picLocks noChangeAspect="1"/>
          </p:cNvPicPr>
          <p:nvPr/>
        </p:nvPicPr>
        <p:blipFill>
          <a:blip r:embed="rId2"/>
          <a:stretch>
            <a:fillRect/>
          </a:stretch>
        </p:blipFill>
        <p:spPr>
          <a:xfrm>
            <a:off x="412760" y="850925"/>
            <a:ext cx="4005446" cy="4120710"/>
          </a:xfrm>
          <a:prstGeom prst="rect">
            <a:avLst/>
          </a:prstGeom>
          <a:ln>
            <a:solidFill>
              <a:schemeClr val="accent2"/>
            </a:solid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829945"/>
          </a:xfrm>
          <a:prstGeom prst="rect">
            <a:avLst/>
          </a:prstGeom>
        </p:spPr>
        <p:txBody>
          <a:bodyPr wrap="square">
            <a:spAutoFit/>
          </a:bodyPr>
          <a:lstStyle/>
          <a:p>
            <a:pPr algn="ctr">
              <a:spcAft>
                <a:spcPts val="0"/>
              </a:spcAft>
            </a:pPr>
            <a:r>
              <a:rPr lang="en-US" altLang="zh-CN" sz="4800" b="1" dirty="0">
                <a:ln w="19050">
                  <a:noFill/>
                </a:ln>
                <a:solidFill>
                  <a:srgbClr val="FFFFFF"/>
                </a:solidFill>
                <a:latin typeface="微软雅黑" panose="020B0503020204020204" pitchFamily="34" charset="-122"/>
                <a:ea typeface="微软雅黑" panose="020B0503020204020204" pitchFamily="34" charset="-122"/>
              </a:rPr>
              <a:t>3.7</a:t>
            </a:r>
            <a:r>
              <a:rPr lang="zh-CN" altLang="en-US" sz="4800" b="1" dirty="0">
                <a:ln w="19050">
                  <a:noFill/>
                </a:ln>
                <a:solidFill>
                  <a:srgbClr val="FFFFFF"/>
                </a:solidFill>
                <a:latin typeface="微软雅黑" panose="020B0503020204020204" pitchFamily="34" charset="-122"/>
                <a:ea typeface="微软雅黑" panose="020B0503020204020204" pitchFamily="34" charset="-122"/>
              </a:rPr>
              <a:t> 形式化方法</a:t>
            </a:r>
            <a:endParaRPr lang="zh-CN" altLang="zh-CN" sz="45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424555" y="2984703"/>
            <a:ext cx="3165090" cy="1476375"/>
          </a:xfrm>
          <a:prstGeom prst="rect">
            <a:avLst/>
          </a:prstGeom>
          <a:noFill/>
        </p:spPr>
        <p:txBody>
          <a:bodyPr wrap="square">
            <a:spAutoFit/>
          </a:bodyPr>
          <a:lstStyle/>
          <a:p>
            <a:pPr algn="just">
              <a:lnSpc>
                <a:spcPct val="150000"/>
              </a:lnSpc>
              <a:spcAft>
                <a:spcPts val="0"/>
              </a:spcAft>
            </a:pPr>
            <a:r>
              <a:rPr lang="en-US" altLang="zh-CN" sz="2000" kern="100"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3.7.1 </a:t>
            </a:r>
            <a:r>
              <a:rPr lang="zh-CN" altLang="en-US" sz="2000" kern="100"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形式化方法</a:t>
            </a:r>
            <a:endParaRPr lang="en-US" altLang="zh-CN" sz="2000" kern="100"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Bef>
                <a:spcPts val="0"/>
              </a:spcBef>
              <a:spcAft>
                <a:spcPts val="0"/>
              </a:spcAft>
            </a:pPr>
            <a:r>
              <a:rPr lang="en-US" altLang="zh-CN" sz="2000" kern="100"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3.7.2 </a:t>
            </a:r>
            <a:r>
              <a:rPr lang="zh-CN" altLang="en-US" sz="2000" kern="100"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形式化验证</a:t>
            </a:r>
            <a:endParaRPr lang="en-US" altLang="zh-CN" sz="2000" kern="100"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Bef>
                <a:spcPts val="0"/>
              </a:spcBef>
            </a:pPr>
            <a:r>
              <a:rPr lang="en-US" altLang="zh-CN" sz="2000" kern="100"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3.7.3 </a:t>
            </a:r>
            <a:r>
              <a:rPr lang="zh-CN" altLang="en-US" sz="2000" kern="100"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扩展有限状态机方法</a:t>
            </a:r>
            <a:endParaRPr lang="en-US" altLang="zh-CN" sz="2000" kern="100"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547159" y="142351"/>
            <a:ext cx="4671845" cy="571500"/>
          </a:xfrm>
        </p:spPr>
        <p:txBody>
          <a:bodyPr/>
          <a:lstStyle/>
          <a:p>
            <a:pPr>
              <a:spcAft>
                <a:spcPts val="0"/>
              </a:spcAft>
            </a:pPr>
            <a:r>
              <a:rPr lang="en-US" altLang="zh-CN" dirty="0"/>
              <a:t>3.7.1 </a:t>
            </a:r>
            <a:r>
              <a:rPr lang="zh-CN" altLang="en-US" dirty="0"/>
              <a:t>形式化方法</a:t>
            </a:r>
            <a:endParaRPr lang="en-US" altLang="zh-CN" dirty="0"/>
          </a:p>
        </p:txBody>
      </p:sp>
      <p:sp>
        <p:nvSpPr>
          <p:cNvPr id="72707" name="Rectangle 3"/>
          <p:cNvSpPr>
            <a:spLocks noGrp="1" noChangeArrowheads="1"/>
          </p:cNvSpPr>
          <p:nvPr>
            <p:ph type="body" idx="1"/>
          </p:nvPr>
        </p:nvSpPr>
        <p:spPr>
          <a:xfrm>
            <a:off x="620332" y="1072513"/>
            <a:ext cx="8046589" cy="2700300"/>
          </a:xfrm>
        </p:spPr>
        <p:txBody>
          <a:bodyPr/>
          <a:lstStyle/>
          <a:p>
            <a:pPr marL="266700" indent="-266700" eaLnBrk="0" hangingPunct="0">
              <a:spcBef>
                <a:spcPct val="0"/>
              </a:spcBef>
              <a:spcAft>
                <a:spcPts val="0"/>
              </a:spcAft>
              <a:buClr>
                <a:srgbClr val="91AC4E"/>
              </a:buClr>
              <a:buSzPct val="80000"/>
              <a:buFont typeface="Wingdings" panose="05000000000000000000" pitchFamily="2" charset="2"/>
              <a:buChar char="p"/>
              <a:defRPr/>
            </a:pPr>
            <a:r>
              <a:rPr lang="zh-CN" altLang="en-US" sz="1800" b="1" u="sng"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形式化方法</a:t>
            </a:r>
            <a:r>
              <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基于数学的方法（</a:t>
            </a:r>
            <a:r>
              <a:rPr lang="zh-CN"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数学</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表示</a:t>
            </a:r>
            <a:r>
              <a:rPr lang="zh-CN"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、精确的数学语义</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）来描述目标软件系统属性的一种技术</a:t>
            </a:r>
            <a:endPar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spcBef>
                <a:spcPct val="0"/>
              </a:spcBef>
              <a:buClr>
                <a:srgbClr val="91AC4E"/>
              </a:buClr>
              <a:buSzPct val="80000"/>
              <a:buFont typeface="Wingdings" panose="05000000000000000000" pitchFamily="2" charset="2"/>
              <a:buChar char="p"/>
              <a:defRPr/>
            </a:pPr>
            <a:r>
              <a:rPr lang="zh-CN" altLang="en-US" sz="1800" b="1" u="sng"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形式化规范说明语言的构成</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：语法、语义和一组关系</a:t>
            </a:r>
            <a:endPar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spcBef>
                <a:spcPct val="0"/>
              </a:spcBef>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形式化方法可应用在软件规格和验证之上，包括软件系统的精确建模和软件规格特性的具体描述，即可以看作是面向模型的形式化方法和面向属性的形式化方法</a:t>
            </a:r>
            <a:endPar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endParaRPr lang="en-US" altLang="zh-CN" sz="1500" dirty="0"/>
          </a:p>
        </p:txBody>
      </p:sp>
      <p:sp>
        <p:nvSpPr>
          <p:cNvPr id="5" name="矩形 4"/>
          <p:cNvSpPr/>
          <p:nvPr/>
        </p:nvSpPr>
        <p:spPr>
          <a:xfrm>
            <a:off x="1569317" y="4375643"/>
            <a:ext cx="3451225" cy="306705"/>
          </a:xfrm>
          <a:prstGeom prst="rect">
            <a:avLst/>
          </a:prstGeom>
        </p:spPr>
        <p:txBody>
          <a:bodyPr wrap="none">
            <a:spAutoFit/>
          </a:bodyPr>
          <a:lstStyle/>
          <a:p>
            <a:pPr>
              <a:spcAft>
                <a:spcPts val="0"/>
              </a:spcAft>
            </a:pPr>
            <a:r>
              <a:rPr lang="en-US" altLang="zh-CN" sz="1400" dirty="0">
                <a:hlinkClick r:id="rId1"/>
              </a:rPr>
              <a:t>http://en.wikipedia.org/wiki/Formal_method</a:t>
            </a:r>
            <a:endParaRPr lang="zh-CN" altLang="en-US" sz="1400" dirty="0"/>
          </a:p>
        </p:txBody>
      </p:sp>
      <p:sp>
        <p:nvSpPr>
          <p:cNvPr id="6" name="矩形 5"/>
          <p:cNvSpPr/>
          <p:nvPr/>
        </p:nvSpPr>
        <p:spPr>
          <a:xfrm>
            <a:off x="817543" y="4375643"/>
            <a:ext cx="864096" cy="306705"/>
          </a:xfrm>
          <a:prstGeom prst="rect">
            <a:avLst/>
          </a:prstGeom>
        </p:spPr>
        <p:txBody>
          <a:bodyPr wrap="square">
            <a:spAutoFit/>
          </a:bodyPr>
          <a:lstStyle/>
          <a:p>
            <a:pPr>
              <a:spcAft>
                <a:spcPts val="0"/>
              </a:spcAft>
            </a:pPr>
            <a:r>
              <a:rPr lang="zh-CN" altLang="en-US" sz="1400" dirty="0"/>
              <a:t>可参考：</a:t>
            </a:r>
            <a:endParaRPr lang="zh-CN" altLang="en-US" sz="14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634684" y="170974"/>
            <a:ext cx="2835641" cy="571500"/>
          </a:xfrm>
        </p:spPr>
        <p:txBody>
          <a:bodyPr/>
          <a:lstStyle/>
          <a:p>
            <a:pPr>
              <a:spcAft>
                <a:spcPts val="0"/>
              </a:spcAft>
            </a:pPr>
            <a:r>
              <a:rPr lang="zh-CN" altLang="en-US" dirty="0"/>
              <a:t>示例</a:t>
            </a:r>
            <a:endParaRPr lang="en-US" altLang="zh-CN" dirty="0"/>
          </a:p>
        </p:txBody>
      </p:sp>
      <p:pic>
        <p:nvPicPr>
          <p:cNvPr id="7" name="图片 6" descr="BNC.png"/>
          <p:cNvPicPr>
            <a:picLocks noChangeAspect="1"/>
          </p:cNvPicPr>
          <p:nvPr/>
        </p:nvPicPr>
        <p:blipFill>
          <a:blip r:embed="rId1" cstate="print"/>
          <a:stretch>
            <a:fillRect/>
          </a:stretch>
        </p:blipFill>
        <p:spPr>
          <a:xfrm>
            <a:off x="838927" y="1503704"/>
            <a:ext cx="6802970" cy="2590361"/>
          </a:xfrm>
          <a:prstGeom prst="rect">
            <a:avLst/>
          </a:prstGeom>
        </p:spPr>
      </p:pic>
      <p:sp>
        <p:nvSpPr>
          <p:cNvPr id="8" name="矩形 7"/>
          <p:cNvSpPr/>
          <p:nvPr/>
        </p:nvSpPr>
        <p:spPr>
          <a:xfrm>
            <a:off x="838927" y="938423"/>
            <a:ext cx="5643627" cy="368300"/>
          </a:xfrm>
          <a:prstGeom prst="rect">
            <a:avLst/>
          </a:prstGeom>
        </p:spPr>
        <p:txBody>
          <a:bodyPr wrap="square">
            <a:spAutoFit/>
          </a:bodyPr>
          <a:lstStyle/>
          <a:p>
            <a:pPr>
              <a:spcAft>
                <a:spcPts val="0"/>
              </a:spcAft>
            </a:pPr>
            <a:r>
              <a:rPr lang="zh-CN" altLang="en-US" dirty="0"/>
              <a:t>巴科斯范式（</a:t>
            </a:r>
            <a:r>
              <a:rPr lang="en-US" altLang="zh-CN" b="1" dirty="0"/>
              <a:t>Backus–Naur Form, BNF)</a:t>
            </a:r>
            <a:endParaRPr lang="zh-CN"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94221" y="155730"/>
            <a:ext cx="4077779" cy="571500"/>
          </a:xfrm>
        </p:spPr>
        <p:txBody>
          <a:bodyPr/>
          <a:lstStyle/>
          <a:p>
            <a:pPr>
              <a:spcAft>
                <a:spcPts val="0"/>
              </a:spcAft>
            </a:pPr>
            <a:r>
              <a:rPr lang="zh-CN" altLang="en-US" dirty="0"/>
              <a:t>形式化三部曲</a:t>
            </a:r>
            <a:endParaRPr lang="en-US" altLang="zh-CN" dirty="0"/>
          </a:p>
        </p:txBody>
      </p:sp>
      <p:sp>
        <p:nvSpPr>
          <p:cNvPr id="73731" name="Rectangle 3"/>
          <p:cNvSpPr>
            <a:spLocks noGrp="1" noChangeArrowheads="1"/>
          </p:cNvSpPr>
          <p:nvPr>
            <p:ph type="body" idx="1"/>
          </p:nvPr>
        </p:nvSpPr>
        <p:spPr>
          <a:xfrm>
            <a:off x="944370" y="1584429"/>
            <a:ext cx="2275910" cy="1701189"/>
          </a:xfrm>
        </p:spPr>
        <p:txBody>
          <a:bodyPr>
            <a:normAutofit lnSpcReduction="10000"/>
          </a:bodyPr>
          <a:lstStyle/>
          <a:p>
            <a:pPr marL="266700" indent="-266700" eaLnBrk="0" hangingPunct="0">
              <a:spcBef>
                <a:spcPct val="0"/>
              </a:spcBef>
              <a:spcAft>
                <a:spcPts val="0"/>
              </a:spcAft>
              <a:buClr>
                <a:srgbClr val="91AC4E"/>
              </a:buClr>
              <a:buSzPct val="80000"/>
              <a:buFont typeface="Wingdings" panose="05000000000000000000" pitchFamily="2" charset="2"/>
              <a:buChar char="p"/>
              <a:defRPr/>
            </a:pPr>
            <a:r>
              <a:rPr lang="zh-CN" altLang="en-US" sz="24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形式化描述</a:t>
            </a:r>
            <a:endParaRPr lang="zh-CN" altLang="en-US" sz="24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spcBef>
                <a:spcPct val="0"/>
              </a:spcBef>
              <a:buClr>
                <a:srgbClr val="91AC4E"/>
              </a:buClr>
              <a:buSzPct val="80000"/>
              <a:buFont typeface="Wingdings" panose="05000000000000000000" pitchFamily="2" charset="2"/>
              <a:buChar char="p"/>
              <a:defRPr/>
            </a:pPr>
            <a:r>
              <a:rPr lang="zh-CN" altLang="en-US" sz="24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形式化开发</a:t>
            </a:r>
            <a:endParaRPr lang="en-US" altLang="zh-CN" sz="24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spcBef>
                <a:spcPct val="0"/>
              </a:spcBef>
              <a:buClr>
                <a:srgbClr val="91AC4E"/>
              </a:buClr>
              <a:buSzPct val="80000"/>
              <a:buFont typeface="Wingdings" panose="05000000000000000000" pitchFamily="2" charset="2"/>
              <a:buChar char="p"/>
              <a:defRPr/>
            </a:pPr>
            <a:r>
              <a:rPr lang="zh-CN" altLang="en-US" sz="24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形式化验证</a:t>
            </a:r>
            <a:endParaRPr lang="en-US" altLang="zh-CN" sz="2400" b="1"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p:txBody>
      </p:sp>
      <p:pic>
        <p:nvPicPr>
          <p:cNvPr id="200706" name="Picture 2" descr="http://www.cse.chalmers.se/research/hats/sites/default/files/IntegrativeTechnology.png"/>
          <p:cNvPicPr>
            <a:picLocks noChangeAspect="1" noChangeArrowheads="1"/>
          </p:cNvPicPr>
          <p:nvPr/>
        </p:nvPicPr>
        <p:blipFill rotWithShape="1">
          <a:blip r:embed="rId1" cstate="print"/>
          <a:srcRect b="10135"/>
          <a:stretch>
            <a:fillRect/>
          </a:stretch>
        </p:blipFill>
        <p:spPr bwMode="auto">
          <a:xfrm>
            <a:off x="4411615" y="1371414"/>
            <a:ext cx="4539345" cy="2643994"/>
          </a:xfrm>
          <a:prstGeom prst="rect">
            <a:avLst/>
          </a:prstGeom>
          <a:noFill/>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598528" y="219674"/>
            <a:ext cx="4293803" cy="571500"/>
          </a:xfrm>
        </p:spPr>
        <p:txBody>
          <a:bodyPr/>
          <a:lstStyle/>
          <a:p>
            <a:pPr>
              <a:spcAft>
                <a:spcPts val="0"/>
              </a:spcAft>
            </a:pPr>
            <a:r>
              <a:rPr lang="zh-CN" altLang="en-US" dirty="0"/>
              <a:t>形式化的具体方法</a:t>
            </a:r>
            <a:endParaRPr lang="en-US" altLang="zh-CN" dirty="0"/>
          </a:p>
        </p:txBody>
      </p:sp>
      <p:sp>
        <p:nvSpPr>
          <p:cNvPr id="73731" name="Rectangle 3"/>
          <p:cNvSpPr>
            <a:spLocks noGrp="1" noChangeArrowheads="1"/>
          </p:cNvSpPr>
          <p:nvPr>
            <p:ph type="body" idx="1"/>
          </p:nvPr>
        </p:nvSpPr>
        <p:spPr>
          <a:xfrm>
            <a:off x="866175" y="1175147"/>
            <a:ext cx="7910078" cy="2793206"/>
          </a:xfrm>
        </p:spPr>
        <p:txBody>
          <a:bodyPr/>
          <a:lstStyle/>
          <a:p>
            <a:pPr marL="266700" indent="-266700" eaLnBrk="0" hangingPunct="0">
              <a:spcBef>
                <a:spcPct val="0"/>
              </a:spcBef>
              <a:spcAft>
                <a:spcPts val="0"/>
              </a:spcAft>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基于模型的方法，如</a:t>
            </a:r>
            <a:r>
              <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Z</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语言、</a:t>
            </a:r>
            <a:r>
              <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B</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语言等</a:t>
            </a:r>
            <a:endPar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spcBef>
                <a:spcPct val="0"/>
              </a:spcBef>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代数方法，如</a:t>
            </a:r>
            <a:r>
              <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OBJ</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CLEAR</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ASL</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ACT</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等</a:t>
            </a:r>
            <a:endPar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spcBef>
                <a:spcPct val="0"/>
              </a:spcBef>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过程代数方法，如</a:t>
            </a:r>
            <a:r>
              <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CSP</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CCS</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ACP</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LOTOS</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TPCCS</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等</a:t>
            </a:r>
            <a:endPar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spcBef>
                <a:spcPct val="0"/>
              </a:spcBef>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基于逻辑的方法，如区间时序逻辑、</a:t>
            </a:r>
            <a:r>
              <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Hoare </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逻辑、模态逻辑、时序逻辑、时序代理模型等。</a:t>
            </a:r>
            <a:endPar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spcBef>
                <a:spcPct val="0"/>
              </a:spcBef>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基于网络的方法</a:t>
            </a:r>
            <a:endPar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552788" y="179766"/>
            <a:ext cx="4887869" cy="571500"/>
          </a:xfrm>
        </p:spPr>
        <p:txBody>
          <a:bodyPr/>
          <a:lstStyle/>
          <a:p>
            <a:pPr>
              <a:spcAft>
                <a:spcPts val="0"/>
              </a:spcAft>
            </a:pPr>
            <a:r>
              <a:rPr lang="en-US" altLang="zh-CN" dirty="0"/>
              <a:t>3.7.2 </a:t>
            </a:r>
            <a:r>
              <a:rPr lang="zh-CN" altLang="en-US" dirty="0"/>
              <a:t>形式化验证</a:t>
            </a:r>
            <a:endParaRPr lang="en-US" altLang="zh-CN" dirty="0"/>
          </a:p>
        </p:txBody>
      </p:sp>
      <p:sp>
        <p:nvSpPr>
          <p:cNvPr id="74755" name="Rectangle 3"/>
          <p:cNvSpPr>
            <a:spLocks noGrp="1" noChangeArrowheads="1"/>
          </p:cNvSpPr>
          <p:nvPr>
            <p:ph type="body" idx="1"/>
          </p:nvPr>
        </p:nvSpPr>
        <p:spPr>
          <a:xfrm>
            <a:off x="667975" y="1301115"/>
            <a:ext cx="7808050" cy="2684477"/>
          </a:xfrm>
        </p:spPr>
        <p:txBody>
          <a:bodyPr>
            <a:normAutofit/>
          </a:bodyPr>
          <a:lstStyle/>
          <a:p>
            <a:pPr marL="266700" indent="-266700" eaLnBrk="0" hangingPunct="0">
              <a:spcBef>
                <a:spcPct val="0"/>
              </a:spcBef>
              <a:spcAft>
                <a:spcPts val="0"/>
              </a:spcAft>
              <a:buClr>
                <a:srgbClr val="91AC4E"/>
              </a:buClr>
              <a:buSzPct val="80000"/>
              <a:buFont typeface="Wingdings" panose="05000000000000000000" pitchFamily="2" charset="2"/>
              <a:buChar char="p"/>
              <a:defRPr/>
            </a:pPr>
            <a:r>
              <a:rPr lang="zh-CN" altLang="en-US" sz="1800" b="1" u="sng" dirty="0">
                <a:effectLst>
                  <a:outerShdw blurRad="38100" dist="38100" dir="2700000" algn="tl">
                    <a:srgbClr val="FFFFFF"/>
                  </a:outerShdw>
                </a:effectLst>
                <a:cs typeface="宋体" panose="02010600030101010101" pitchFamily="2" charset="-122"/>
              </a:rPr>
              <a:t>形式化验证</a:t>
            </a:r>
            <a:r>
              <a:rPr lang="zh-CN" altLang="en-US" sz="1800" dirty="0">
                <a:effectLst>
                  <a:outerShdw blurRad="38100" dist="38100" dir="2700000" algn="tl">
                    <a:srgbClr val="FFFFFF"/>
                  </a:outerShdw>
                </a:effectLst>
                <a:cs typeface="宋体" panose="02010600030101010101" pitchFamily="2" charset="-122"/>
              </a:rPr>
              <a:t>，就是根据某些</a:t>
            </a:r>
            <a:r>
              <a:rPr lang="zh-CN" altLang="en-US" sz="1800" u="sng" dirty="0">
                <a:effectLst>
                  <a:outerShdw blurRad="38100" dist="38100" dir="2700000" algn="tl">
                    <a:srgbClr val="FFFFFF"/>
                  </a:outerShdw>
                </a:effectLst>
                <a:cs typeface="宋体" panose="02010600030101010101" pitchFamily="2" charset="-122"/>
              </a:rPr>
              <a:t>形式规范</a:t>
            </a:r>
            <a:r>
              <a:rPr lang="zh-CN" altLang="en-US" sz="1800" dirty="0">
                <a:effectLst>
                  <a:outerShdw blurRad="38100" dist="38100" dir="2700000" algn="tl">
                    <a:srgbClr val="FFFFFF"/>
                  </a:outerShdw>
                </a:effectLst>
                <a:cs typeface="宋体" panose="02010600030101010101" pitchFamily="2" charset="-122"/>
              </a:rPr>
              <a:t>或属性，使用</a:t>
            </a:r>
            <a:r>
              <a:rPr lang="zh-CN" altLang="en-US" sz="1800" b="1" u="sng" dirty="0">
                <a:effectLst>
                  <a:outerShdw blurRad="38100" dist="38100" dir="2700000" algn="tl">
                    <a:srgbClr val="FFFFFF"/>
                  </a:outerShdw>
                </a:effectLst>
                <a:cs typeface="宋体" panose="02010600030101010101" pitchFamily="2" charset="-122"/>
              </a:rPr>
              <a:t>形式逻辑方法</a:t>
            </a:r>
            <a:r>
              <a:rPr lang="zh-CN" altLang="en-US" sz="1800" dirty="0">
                <a:effectLst>
                  <a:outerShdw blurRad="38100" dist="38100" dir="2700000" algn="tl">
                    <a:srgbClr val="FFFFFF"/>
                  </a:outerShdw>
                </a:effectLst>
                <a:cs typeface="宋体" panose="02010600030101010101" pitchFamily="2" charset="-122"/>
              </a:rPr>
              <a:t>证明其正确性或非正确性。</a:t>
            </a:r>
            <a:endParaRPr lang="en-US" altLang="zh-CN" sz="1800" dirty="0">
              <a:effectLst>
                <a:outerShdw blurRad="38100" dist="38100" dir="2700000" algn="tl">
                  <a:srgbClr val="FFFFFF"/>
                </a:outerShdw>
              </a:effectLst>
              <a:cs typeface="宋体" panose="02010600030101010101" pitchFamily="2" charset="-122"/>
            </a:endParaRPr>
          </a:p>
          <a:p>
            <a:pPr marL="266700" indent="-266700" eaLnBrk="0" hangingPunct="0">
              <a:spcBef>
                <a:spcPct val="0"/>
              </a:spcBef>
              <a:buClr>
                <a:srgbClr val="91AC4E"/>
              </a:buClr>
              <a:buSzPct val="80000"/>
              <a:buFont typeface="Wingdings" panose="05000000000000000000" pitchFamily="2" charset="2"/>
              <a:buChar char="p"/>
              <a:defRPr/>
            </a:pPr>
            <a:r>
              <a:rPr lang="zh-CN" altLang="en-US" sz="1800" dirty="0">
                <a:effectLst>
                  <a:outerShdw blurRad="38100" dist="38100" dir="2700000" algn="tl">
                    <a:srgbClr val="FFFFFF"/>
                  </a:outerShdw>
                </a:effectLst>
                <a:cs typeface="宋体" panose="02010600030101010101" pitchFamily="2" charset="-122"/>
              </a:rPr>
              <a:t>一般通过形式化规范进行分析和推理，研究它的各种静态和动态性质，验证是否一致、完整，从而找出所存在的错误和缺陷。</a:t>
            </a:r>
            <a:endParaRPr lang="en-US" altLang="zh-CN" sz="1800" dirty="0">
              <a:effectLst>
                <a:outerShdw blurRad="38100" dist="38100" dir="2700000" algn="tl">
                  <a:srgbClr val="FFFFFF"/>
                </a:outerShdw>
              </a:effectLst>
              <a:cs typeface="宋体" panose="02010600030101010101" pitchFamily="2" charset="-122"/>
            </a:endParaRPr>
          </a:p>
          <a:p>
            <a:pPr marL="266700" indent="-266700" eaLnBrk="0" hangingPunct="0">
              <a:spcBef>
                <a:spcPct val="0"/>
              </a:spcBef>
              <a:buClr>
                <a:srgbClr val="91AC4E"/>
              </a:buClr>
              <a:buSzPct val="80000"/>
              <a:buFont typeface="Wingdings" panose="05000000000000000000" pitchFamily="2" charset="2"/>
              <a:buChar char="p"/>
              <a:defRPr/>
            </a:pPr>
            <a:r>
              <a:rPr lang="zh-CN" altLang="en-US" sz="1800" u="sng" dirty="0">
                <a:effectLst>
                  <a:outerShdw blurRad="38100" dist="38100" dir="2700000" algn="tl">
                    <a:srgbClr val="FFFFFF"/>
                  </a:outerShdw>
                </a:effectLst>
                <a:cs typeface="宋体" panose="02010600030101010101" pitchFamily="2" charset="-122"/>
              </a:rPr>
              <a:t>无法证明某个系统没有缺陷</a:t>
            </a:r>
            <a:r>
              <a:rPr lang="zh-CN" altLang="en-US" sz="1800" dirty="0">
                <a:effectLst>
                  <a:outerShdw blurRad="38100" dist="38100" dir="2700000" algn="tl">
                    <a:srgbClr val="FFFFFF"/>
                  </a:outerShdw>
                </a:effectLst>
                <a:cs typeface="宋体" panose="02010600030101010101" pitchFamily="2" charset="-122"/>
              </a:rPr>
              <a:t>，因为不能定义 “没有缺陷”。只能证明一个系统不存在我们可以想得到的缺陷，以及验证满足系统质量要求的属性</a:t>
            </a:r>
            <a:endParaRPr lang="en-US" altLang="zh-CN" sz="1800" dirty="0">
              <a:effectLst>
                <a:outerShdw blurRad="38100" dist="38100" dir="2700000" algn="tl">
                  <a:srgbClr val="FFFFFF"/>
                </a:outerShdw>
              </a:effectLst>
              <a:cs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695739" y="2005267"/>
            <a:ext cx="7583557" cy="783590"/>
          </a:xfrm>
          <a:prstGeom prst="rect">
            <a:avLst/>
          </a:prstGeom>
        </p:spPr>
        <p:txBody>
          <a:bodyPr wrap="square">
            <a:spAutoFit/>
          </a:bodyPr>
          <a:lstStyle/>
          <a:p>
            <a:pPr algn="ctr">
              <a:spcAft>
                <a:spcPts val="0"/>
              </a:spcAft>
            </a:pPr>
            <a:r>
              <a:rPr lang="en-US" altLang="zh-CN" sz="4500" b="1" dirty="0">
                <a:ln w="19050">
                  <a:noFill/>
                </a:ln>
                <a:solidFill>
                  <a:srgbClr val="FFFFFF"/>
                </a:solidFill>
                <a:latin typeface="微软雅黑" panose="020B0503020204020204" pitchFamily="34" charset="-122"/>
                <a:ea typeface="微软雅黑" panose="020B0503020204020204" pitchFamily="34" charset="-122"/>
              </a:rPr>
              <a:t>3.1 </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基于直觉和经验的方法</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283516" y="3357205"/>
            <a:ext cx="4576968" cy="922020"/>
          </a:xfrm>
          <a:prstGeom prst="rect">
            <a:avLst/>
          </a:prstGeom>
          <a:noFill/>
        </p:spPr>
        <p:txBody>
          <a:bodyPr wrap="square">
            <a:spAutoFit/>
          </a:bodyPr>
          <a:lstStyle/>
          <a:p>
            <a:pPr marL="85725" indent="-85725">
              <a:lnSpc>
                <a:spcPct val="150000"/>
              </a:lnSpc>
              <a:spcAft>
                <a:spcPts val="0"/>
              </a:spcAft>
              <a:buClr>
                <a:schemeClr val="accent1"/>
              </a:buClr>
              <a:buSzPct val="75000"/>
              <a:defRPr/>
            </a:pPr>
            <a:r>
              <a:rPr lang="en-US" altLang="zh-CN" sz="1800" dirty="0">
                <a:solidFill>
                  <a:schemeClr val="accent5">
                    <a:lumMod val="75000"/>
                  </a:schemeClr>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3.1.1 </a:t>
            </a:r>
            <a:r>
              <a:rPr lang="en-US" altLang="zh-CN" sz="1800" dirty="0">
                <a:solidFill>
                  <a:schemeClr val="accent5">
                    <a:lumMod val="75000"/>
                  </a:schemeClr>
                </a:solidFill>
                <a:latin typeface="微软雅黑" panose="020B0503020204020204" pitchFamily="34" charset="-122"/>
                <a:ea typeface="微软雅黑" panose="020B0503020204020204" pitchFamily="34" charset="-122"/>
              </a:rPr>
              <a:t>Ad-hoc</a:t>
            </a:r>
            <a:r>
              <a:rPr lang="zh-CN" altLang="zh-CN" sz="1800" dirty="0">
                <a:solidFill>
                  <a:schemeClr val="accent5">
                    <a:lumMod val="75000"/>
                  </a:schemeClr>
                </a:solidFill>
                <a:latin typeface="微软雅黑" panose="020B0503020204020204" pitchFamily="34" charset="-122"/>
                <a:ea typeface="微软雅黑" panose="020B0503020204020204" pitchFamily="34" charset="-122"/>
              </a:rPr>
              <a:t>测试方法和</a:t>
            </a:r>
            <a:r>
              <a:rPr lang="en-US" altLang="zh-CN" sz="1800" dirty="0">
                <a:solidFill>
                  <a:schemeClr val="accent5">
                    <a:lumMod val="75000"/>
                  </a:schemeClr>
                </a:solidFill>
                <a:latin typeface="微软雅黑" panose="020B0503020204020204" pitchFamily="34" charset="-122"/>
                <a:ea typeface="微软雅黑" panose="020B0503020204020204" pitchFamily="34" charset="-122"/>
              </a:rPr>
              <a:t>ALAC</a:t>
            </a:r>
            <a:r>
              <a:rPr lang="zh-CN" altLang="zh-CN" sz="1800" dirty="0">
                <a:solidFill>
                  <a:schemeClr val="accent5">
                    <a:lumMod val="75000"/>
                  </a:schemeClr>
                </a:solidFill>
                <a:latin typeface="微软雅黑" panose="020B0503020204020204" pitchFamily="34" charset="-122"/>
                <a:ea typeface="微软雅黑" panose="020B0503020204020204" pitchFamily="34" charset="-122"/>
              </a:rPr>
              <a:t>测试 </a:t>
            </a:r>
            <a:endParaRPr lang="zh-CN" altLang="en-US" sz="1800" dirty="0">
              <a:solidFill>
                <a:schemeClr val="accent5">
                  <a:lumMod val="75000"/>
                </a:schemeClr>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a:p>
            <a:pPr marL="85725" indent="-85725">
              <a:lnSpc>
                <a:spcPct val="150000"/>
              </a:lnSpc>
              <a:spcBef>
                <a:spcPts val="0"/>
              </a:spcBef>
              <a:buClr>
                <a:schemeClr val="accent1"/>
              </a:buClr>
              <a:buSzPct val="75000"/>
              <a:defRPr/>
            </a:pPr>
            <a:r>
              <a:rPr lang="en-US" altLang="zh-CN" sz="1800" dirty="0">
                <a:solidFill>
                  <a:schemeClr val="accent5">
                    <a:lumMod val="75000"/>
                  </a:schemeClr>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3.1.2</a:t>
            </a:r>
            <a:r>
              <a:rPr lang="zh-CN" altLang="en-US" sz="1800" dirty="0">
                <a:solidFill>
                  <a:schemeClr val="accent5">
                    <a:lumMod val="75000"/>
                  </a:schemeClr>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a:t>
            </a:r>
            <a:r>
              <a:rPr lang="zh-CN" altLang="zh-CN" sz="1800" dirty="0">
                <a:solidFill>
                  <a:schemeClr val="accent5">
                    <a:lumMod val="75000"/>
                  </a:schemeClr>
                </a:solidFill>
                <a:latin typeface="微软雅黑" panose="020B0503020204020204" pitchFamily="34" charset="-122"/>
                <a:ea typeface="微软雅黑" panose="020B0503020204020204" pitchFamily="34" charset="-122"/>
              </a:rPr>
              <a:t>错误推测法 </a:t>
            </a:r>
            <a:endParaRPr lang="zh-CN" altLang="en-US" sz="1800" dirty="0">
              <a:solidFill>
                <a:schemeClr val="accent5">
                  <a:lumMod val="75000"/>
                </a:schemeClr>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666428" y="150018"/>
            <a:ext cx="4860540" cy="571500"/>
          </a:xfrm>
        </p:spPr>
        <p:txBody>
          <a:bodyPr/>
          <a:lstStyle/>
          <a:p>
            <a:pPr>
              <a:spcAft>
                <a:spcPts val="0"/>
              </a:spcAft>
            </a:pPr>
            <a:r>
              <a:rPr lang="zh-CN" altLang="en-US" dirty="0"/>
              <a:t>形式化验证的一些具体方法</a:t>
            </a:r>
            <a:endParaRPr lang="en-US" altLang="zh-CN" dirty="0"/>
          </a:p>
        </p:txBody>
      </p:sp>
      <p:sp>
        <p:nvSpPr>
          <p:cNvPr id="75779" name="Rectangle 3"/>
          <p:cNvSpPr>
            <a:spLocks noGrp="1" noChangeArrowheads="1"/>
          </p:cNvSpPr>
          <p:nvPr>
            <p:ph type="body" idx="1"/>
          </p:nvPr>
        </p:nvSpPr>
        <p:spPr>
          <a:xfrm>
            <a:off x="1366424" y="1317588"/>
            <a:ext cx="5799690" cy="3423047"/>
          </a:xfrm>
        </p:spPr>
        <p:txBody>
          <a:bodyPr>
            <a:noAutofit/>
          </a:bodyPr>
          <a:lstStyle/>
          <a:p>
            <a:pPr marL="266700" indent="-266700" eaLnBrk="0" hangingPunct="0">
              <a:spcBef>
                <a:spcPct val="0"/>
              </a:spcBef>
              <a:spcAft>
                <a:spcPts val="0"/>
              </a:spcAft>
              <a:buClr>
                <a:srgbClr val="91AC4E"/>
              </a:buClr>
              <a:buSzPct val="80000"/>
              <a:buFont typeface="Wingdings" panose="05000000000000000000" pitchFamily="2" charset="2"/>
              <a:buChar char="p"/>
              <a:defRPr/>
            </a:pPr>
            <a:r>
              <a:rPr lang="zh-CN" altLang="en-US" sz="20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有限状态机（</a:t>
            </a:r>
            <a:r>
              <a:rPr lang="en-US" altLang="zh-CN" sz="20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FSM</a:t>
            </a:r>
            <a:r>
              <a:rPr lang="zh-CN" altLang="en-US" sz="20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）或扩展有限状态机（</a:t>
            </a:r>
            <a:r>
              <a:rPr lang="en-US" altLang="zh-CN" sz="20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EFSM</a:t>
            </a:r>
            <a:r>
              <a:rPr lang="zh-CN" altLang="en-US" sz="20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a:t>
            </a:r>
            <a:endParaRPr lang="zh-CN" altLang="en-US" sz="20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spcBef>
                <a:spcPts val="0"/>
              </a:spcBef>
              <a:spcAft>
                <a:spcPts val="0"/>
              </a:spcAft>
              <a:buClr>
                <a:srgbClr val="91AC4E"/>
              </a:buClr>
              <a:buSzPct val="80000"/>
              <a:buFont typeface="Wingdings" panose="05000000000000000000" pitchFamily="2" charset="2"/>
              <a:buChar char="p"/>
              <a:defRPr/>
            </a:pPr>
            <a:r>
              <a:rPr lang="en-US" altLang="zh-CN" sz="20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SPIN</a:t>
            </a:r>
            <a:r>
              <a:rPr lang="zh-CN" altLang="en-US" sz="20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和线性时态语言</a:t>
            </a:r>
            <a:endParaRPr lang="zh-CN" altLang="en-US" sz="20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spcBef>
                <a:spcPts val="0"/>
              </a:spcBef>
              <a:spcAft>
                <a:spcPts val="0"/>
              </a:spcAft>
              <a:buClr>
                <a:srgbClr val="91AC4E"/>
              </a:buClr>
              <a:buSzPct val="80000"/>
              <a:buFont typeface="Wingdings" panose="05000000000000000000" pitchFamily="2" charset="2"/>
              <a:buChar char="p"/>
              <a:defRPr/>
            </a:pPr>
            <a:r>
              <a:rPr lang="en-US" altLang="zh-CN" sz="20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UML </a:t>
            </a:r>
            <a:r>
              <a:rPr lang="zh-CN" altLang="en-US" sz="20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语义转换 </a:t>
            </a:r>
            <a:endParaRPr lang="zh-CN" altLang="en-US" sz="20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spcBef>
                <a:spcPts val="0"/>
              </a:spcBef>
              <a:spcAft>
                <a:spcPts val="0"/>
              </a:spcAft>
              <a:buClr>
                <a:srgbClr val="91AC4E"/>
              </a:buClr>
              <a:buSzPct val="80000"/>
              <a:buFont typeface="Wingdings" panose="05000000000000000000" pitchFamily="2" charset="2"/>
              <a:buChar char="p"/>
              <a:defRPr/>
            </a:pPr>
            <a:r>
              <a:rPr lang="zh-CN" altLang="en-US" sz="20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标准</a:t>
            </a:r>
            <a:r>
              <a:rPr lang="en-US" altLang="zh-CN" sz="20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RBAC</a:t>
            </a:r>
            <a:r>
              <a:rPr lang="zh-CN" altLang="en-US" sz="20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模型</a:t>
            </a:r>
            <a:endParaRPr lang="en-US" altLang="zh-CN" sz="20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spcBef>
                <a:spcPts val="0"/>
              </a:spcBef>
              <a:spcAft>
                <a:spcPts val="0"/>
              </a:spcAft>
              <a:buClr>
                <a:srgbClr val="91AC4E"/>
              </a:buClr>
              <a:buSzPct val="80000"/>
              <a:buFont typeface="Wingdings" panose="05000000000000000000" pitchFamily="2" charset="2"/>
              <a:buChar char="p"/>
              <a:defRPr/>
            </a:pPr>
            <a:r>
              <a:rPr lang="zh-CN" altLang="en-US" sz="20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扩展的</a:t>
            </a:r>
            <a:r>
              <a:rPr lang="en-US" altLang="zh-CN" sz="20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RBAC</a:t>
            </a:r>
            <a:r>
              <a:rPr lang="zh-CN" altLang="en-US" sz="20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模型和基于粒计算的</a:t>
            </a:r>
            <a:r>
              <a:rPr lang="en-US" altLang="zh-CN" sz="20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RBAC</a:t>
            </a:r>
            <a:r>
              <a:rPr lang="zh-CN" altLang="en-US" sz="20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模型 </a:t>
            </a:r>
            <a:endParaRPr lang="zh-CN" altLang="en-US" sz="20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spcBef>
                <a:spcPts val="0"/>
              </a:spcBef>
              <a:spcAft>
                <a:spcPts val="0"/>
              </a:spcAft>
              <a:buClr>
                <a:srgbClr val="91AC4E"/>
              </a:buClr>
              <a:buSzPct val="80000"/>
              <a:buFont typeface="Wingdings" panose="05000000000000000000" pitchFamily="2" charset="2"/>
              <a:buChar char="p"/>
              <a:defRPr/>
            </a:pPr>
            <a:r>
              <a:rPr lang="zh-CN" altLang="en-US" sz="20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符号模型检验</a:t>
            </a:r>
            <a:endParaRPr lang="zh-CN" altLang="en-US" sz="20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266700" indent="-266700" eaLnBrk="0" hangingPunct="0">
              <a:spcBef>
                <a:spcPts val="0"/>
              </a:spcBef>
              <a:buClr>
                <a:srgbClr val="91AC4E"/>
              </a:buClr>
              <a:buSzPct val="80000"/>
              <a:buFont typeface="Wingdings" panose="05000000000000000000" pitchFamily="2" charset="2"/>
              <a:buChar char="p"/>
              <a:defRPr/>
            </a:pPr>
            <a:r>
              <a:rPr lang="en-US" altLang="zh-CN" sz="20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BAN</a:t>
            </a:r>
            <a:r>
              <a:rPr lang="zh-CN" altLang="en-US" sz="20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逻辑模型</a:t>
            </a:r>
            <a:endParaRPr lang="en-US" altLang="zh-CN" sz="20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902623" y="834887"/>
            <a:ext cx="4326890" cy="368300"/>
          </a:xfrm>
          <a:prstGeom prst="rect">
            <a:avLst/>
          </a:prstGeom>
          <a:noFill/>
        </p:spPr>
        <p:txBody>
          <a:bodyPr wrap="none" rtlCol="0">
            <a:spAutoFit/>
          </a:bodyPr>
          <a:lstStyle/>
          <a:p>
            <a:pPr>
              <a:spcAft>
                <a:spcPts val="0"/>
              </a:spcAft>
            </a:pPr>
            <a:r>
              <a:rPr kumimoji="1" lang="zh-CN" altLang="en-US" dirty="0">
                <a:solidFill>
                  <a:srgbClr val="00B0F0"/>
                </a:solidFill>
                <a:latin typeface="微软雅黑" panose="020B0503020204020204" pitchFamily="34" charset="-122"/>
                <a:ea typeface="微软雅黑" panose="020B0503020204020204" pitchFamily="34" charset="-122"/>
              </a:rPr>
              <a:t>多数是基于模型的，也可以归为</a:t>
            </a:r>
            <a:r>
              <a:rPr kumimoji="1" lang="en-US" altLang="zh-CN" dirty="0">
                <a:solidFill>
                  <a:srgbClr val="00B0F0"/>
                </a:solidFill>
                <a:latin typeface="微软雅黑" panose="020B0503020204020204" pitchFamily="34" charset="-122"/>
                <a:ea typeface="微软雅黑" panose="020B0503020204020204" pitchFamily="34" charset="-122"/>
              </a:rPr>
              <a:t>MBT</a:t>
            </a:r>
            <a:r>
              <a:rPr kumimoji="1" lang="zh-CN" altLang="en-US" dirty="0">
                <a:solidFill>
                  <a:srgbClr val="00B0F0"/>
                </a:solidFill>
                <a:latin typeface="微软雅黑" panose="020B0503020204020204" pitchFamily="34" charset="-122"/>
                <a:ea typeface="微软雅黑" panose="020B0503020204020204" pitchFamily="34" charset="-122"/>
              </a:rPr>
              <a:t>方法</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有限状态机</a:t>
            </a:r>
            <a:endParaRPr kumimoji="1" lang="zh-CN" altLang="en-US" dirty="0"/>
          </a:p>
        </p:txBody>
      </p:sp>
      <p:sp>
        <p:nvSpPr>
          <p:cNvPr id="3" name="文本占位符 2"/>
          <p:cNvSpPr>
            <a:spLocks noGrp="1"/>
          </p:cNvSpPr>
          <p:nvPr>
            <p:ph type="body" sz="quarter" idx="11"/>
          </p:nvPr>
        </p:nvSpPr>
        <p:spPr>
          <a:xfrm>
            <a:off x="561405" y="804667"/>
            <a:ext cx="8021188" cy="854964"/>
          </a:xfrm>
        </p:spPr>
        <p:txBody>
          <a:bodyPr>
            <a:normAutofit lnSpcReduction="20000"/>
          </a:bodyPr>
          <a:lstStyle/>
          <a:p>
            <a:pPr marL="0" indent="0">
              <a:spcAft>
                <a:spcPts val="0"/>
              </a:spcAft>
              <a:buNone/>
            </a:pPr>
            <a:r>
              <a:rPr lang="zh-CN" altLang="en-US" sz="1800" b="1" dirty="0">
                <a:solidFill>
                  <a:srgbClr val="3366FF"/>
                </a:solidFill>
                <a:ea typeface="宋体" panose="02010600030101010101" pitchFamily="2" charset="-122"/>
                <a:cs typeface="宋体" panose="02010600030101010101" pitchFamily="2" charset="-122"/>
              </a:rPr>
              <a:t>有限状态机</a:t>
            </a:r>
            <a:r>
              <a:rPr lang="zh-CN" altLang="en-US" sz="1800" dirty="0">
                <a:ea typeface="宋体" panose="02010600030101010101" pitchFamily="2" charset="-122"/>
                <a:cs typeface="宋体" panose="02010600030101010101" pitchFamily="2" charset="-122"/>
              </a:rPr>
              <a:t>（</a:t>
            </a:r>
            <a:r>
              <a:rPr lang="en-US" altLang="zh-CN" sz="1800" dirty="0">
                <a:ea typeface="宋体" panose="02010600030101010101" pitchFamily="2" charset="-122"/>
                <a:cs typeface="宋体" panose="02010600030101010101" pitchFamily="2" charset="-122"/>
              </a:rPr>
              <a:t> Finite State Machine </a:t>
            </a:r>
            <a:r>
              <a:rPr lang="zh-CN" altLang="en-US" sz="1800" dirty="0">
                <a:ea typeface="宋体" panose="02010600030101010101" pitchFamily="2" charset="-122"/>
                <a:cs typeface="宋体" panose="02010600030101010101" pitchFamily="2" charset="-122"/>
              </a:rPr>
              <a:t>，</a:t>
            </a:r>
            <a:r>
              <a:rPr lang="en-US" altLang="zh-CN" sz="1800" dirty="0">
                <a:ea typeface="宋体" panose="02010600030101010101" pitchFamily="2" charset="-122"/>
                <a:cs typeface="宋体" panose="02010600030101010101" pitchFamily="2" charset="-122"/>
              </a:rPr>
              <a:t>FSM</a:t>
            </a:r>
            <a:r>
              <a:rPr lang="zh-CN" altLang="en-US" sz="1800" dirty="0">
                <a:ea typeface="宋体" panose="02010600030101010101" pitchFamily="2" charset="-122"/>
                <a:cs typeface="宋体" panose="02010600030101010101" pitchFamily="2" charset="-122"/>
              </a:rPr>
              <a:t>）是对象行为建模的工具，以描述对象在其生命周期内所经历的状态序列，以及如何响应来自外界的各种事件</a:t>
            </a:r>
            <a:endParaRPr lang="en-US" altLang="zh-CN" sz="1800" dirty="0">
              <a:ea typeface="宋体" panose="02010600030101010101" pitchFamily="2" charset="-122"/>
              <a:cs typeface="宋体" panose="02010600030101010101" pitchFamily="2" charset="-122"/>
            </a:endParaRPr>
          </a:p>
        </p:txBody>
      </p:sp>
      <p:pic>
        <p:nvPicPr>
          <p:cNvPr id="4" name="Picture 4" descr="3-14.gif"/>
          <p:cNvPicPr>
            <a:picLocks noChangeAspect="1"/>
          </p:cNvPicPr>
          <p:nvPr/>
        </p:nvPicPr>
        <p:blipFill>
          <a:blip r:embed="rId1" cstate="print"/>
          <a:srcRect/>
          <a:stretch>
            <a:fillRect/>
          </a:stretch>
        </p:blipFill>
        <p:spPr bwMode="auto">
          <a:xfrm>
            <a:off x="1655676" y="1802512"/>
            <a:ext cx="5832647" cy="3162778"/>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sz="2800" b="1" dirty="0">
                <a:solidFill>
                  <a:srgbClr val="0070C0"/>
                </a:solidFill>
                <a:latin typeface="微软雅黑" panose="020B0503020204020204" pitchFamily="34" charset="-122"/>
                <a:ea typeface="微软雅黑" panose="020B0503020204020204" pitchFamily="34" charset="-122"/>
              </a:rPr>
              <a:t>示例：</a:t>
            </a:r>
            <a:r>
              <a:rPr kumimoji="1" lang="zh-CN" altLang="de-DE" sz="2800" b="1" dirty="0">
                <a:solidFill>
                  <a:srgbClr val="0070C0"/>
                </a:solidFill>
                <a:latin typeface="微软雅黑" panose="020B0503020204020204" pitchFamily="34" charset="-122"/>
                <a:ea typeface="微软雅黑" panose="020B0503020204020204" pitchFamily="34" charset="-122"/>
              </a:rPr>
              <a:t>状态</a:t>
            </a:r>
            <a:r>
              <a:rPr kumimoji="1" lang="en-US" altLang="en-US" sz="2800" b="1" dirty="0" err="1">
                <a:solidFill>
                  <a:srgbClr val="0070C0"/>
                </a:solidFill>
                <a:latin typeface="微软雅黑" panose="020B0503020204020204" pitchFamily="34" charset="-122"/>
                <a:ea typeface="微软雅黑" panose="020B0503020204020204" pitchFamily="34" charset="-122"/>
              </a:rPr>
              <a:t>图</a:t>
            </a:r>
            <a:endParaRPr kumimoji="1" lang="zh-CN" altLang="en-US" dirty="0"/>
          </a:p>
        </p:txBody>
      </p:sp>
      <p:sp>
        <p:nvSpPr>
          <p:cNvPr id="4" name="Rectangle 8"/>
          <p:cNvSpPr>
            <a:spLocks noChangeArrowheads="1"/>
          </p:cNvSpPr>
          <p:nvPr/>
        </p:nvSpPr>
        <p:spPr bwMode="auto">
          <a:xfrm>
            <a:off x="4113892" y="4487270"/>
            <a:ext cx="3771900" cy="257175"/>
          </a:xfrm>
          <a:prstGeom prst="rect">
            <a:avLst/>
          </a:prstGeom>
          <a:noFill/>
          <a:ln>
            <a:noFill/>
          </a:ln>
        </p:spPr>
        <p:txBody>
          <a:bodyPr>
            <a:spAutoFit/>
          </a:bodyPr>
          <a:lstStyle/>
          <a:p>
            <a:pPr algn="r" defTabSz="685800">
              <a:spcBef>
                <a:spcPct val="50000"/>
              </a:spcBef>
              <a:spcAft>
                <a:spcPts val="0"/>
              </a:spcAft>
            </a:pPr>
            <a:r>
              <a:rPr lang="zh-CN" altLang="de-DE" sz="1080" i="1">
                <a:solidFill>
                  <a:srgbClr val="4D4D4D"/>
                </a:solidFill>
                <a:latin typeface="Times New Roman" panose="02020603050405020304" pitchFamily="18" charset="0"/>
              </a:rPr>
              <a:t>来源</a:t>
            </a:r>
            <a:r>
              <a:rPr lang="de-DE" altLang="zh-CN" sz="1080" i="1">
                <a:solidFill>
                  <a:srgbClr val="4D4D4D"/>
                </a:solidFill>
                <a:latin typeface="Times New Roman" panose="02020603050405020304" pitchFamily="18" charset="0"/>
              </a:rPr>
              <a:t>: nach Spillner, Linz: Basiswissen Softwaretest, 2005</a:t>
            </a:r>
            <a:endParaRPr lang="de-DE" altLang="zh-CN" sz="1080" i="1">
              <a:solidFill>
                <a:srgbClr val="4D4D4D"/>
              </a:solidFill>
              <a:latin typeface="Times New Roman" panose="02020603050405020304" pitchFamily="18" charset="0"/>
            </a:endParaRPr>
          </a:p>
        </p:txBody>
      </p:sp>
      <p:grpSp>
        <p:nvGrpSpPr>
          <p:cNvPr id="5" name="Group 15"/>
          <p:cNvGrpSpPr/>
          <p:nvPr/>
        </p:nvGrpSpPr>
        <p:grpSpPr bwMode="auto">
          <a:xfrm>
            <a:off x="1204957" y="804667"/>
            <a:ext cx="7029450" cy="3699273"/>
            <a:chOff x="528" y="808"/>
            <a:chExt cx="4920" cy="3107"/>
          </a:xfrm>
        </p:grpSpPr>
        <p:sp>
          <p:nvSpPr>
            <p:cNvPr id="6" name="Rectangle 16"/>
            <p:cNvSpPr>
              <a:spLocks noChangeArrowheads="1"/>
            </p:cNvSpPr>
            <p:nvPr/>
          </p:nvSpPr>
          <p:spPr bwMode="auto">
            <a:xfrm>
              <a:off x="528" y="1290"/>
              <a:ext cx="4637" cy="1728"/>
            </a:xfrm>
            <a:prstGeom prst="rect">
              <a:avLst/>
            </a:prstGeom>
            <a:noFill/>
            <a:ln>
              <a:noFill/>
            </a:ln>
          </p:spPr>
          <p:txBody>
            <a:bodyPr wrap="none" anchor="ctr"/>
            <a:lstStyle/>
            <a:p>
              <a:endParaRPr lang="zh-CN" altLang="en-US" sz="2520">
                <a:solidFill>
                  <a:srgbClr val="00A77E"/>
                </a:solidFill>
              </a:endParaRPr>
            </a:p>
          </p:txBody>
        </p:sp>
        <p:sp>
          <p:nvSpPr>
            <p:cNvPr id="7" name="Rectangle 17"/>
            <p:cNvSpPr>
              <a:spLocks noChangeArrowheads="1"/>
            </p:cNvSpPr>
            <p:nvPr>
              <p:custDataLst>
                <p:tags r:id="rId1"/>
              </p:custDataLst>
            </p:nvPr>
          </p:nvSpPr>
          <p:spPr bwMode="auto">
            <a:xfrm>
              <a:off x="1176" y="808"/>
              <a:ext cx="4272" cy="287"/>
            </a:xfrm>
            <a:prstGeom prst="rect">
              <a:avLst/>
            </a:prstGeom>
            <a:noFill/>
            <a:ln>
              <a:noFill/>
            </a:ln>
          </p:spPr>
          <p:txBody>
            <a:bodyPr>
              <a:spAutoFit/>
            </a:bodyPr>
            <a:lstStyle/>
            <a:p>
              <a:pPr defTabSz="685800">
                <a:spcBef>
                  <a:spcPct val="50000"/>
                </a:spcBef>
              </a:pPr>
              <a:r>
                <a:rPr lang="zh-CN" altLang="en-US" sz="1620" b="1">
                  <a:solidFill>
                    <a:srgbClr val="231E60"/>
                  </a:solidFill>
                  <a:latin typeface="华文楷体" panose="02010600040101010101" pitchFamily="2" charset="-122"/>
                  <a:ea typeface="华文楷体" panose="02010600040101010101" pitchFamily="2" charset="-122"/>
                </a:rPr>
                <a:t>一个堆栈的</a:t>
              </a:r>
              <a:r>
                <a:rPr lang="zh-CN" altLang="en-US" sz="1620" b="1" u="sng">
                  <a:solidFill>
                    <a:srgbClr val="231E60"/>
                  </a:solidFill>
                  <a:latin typeface="华文楷体" panose="02010600040101010101" pitchFamily="2" charset="-122"/>
                  <a:ea typeface="华文楷体" panose="02010600040101010101" pitchFamily="2" charset="-122"/>
                </a:rPr>
                <a:t>状态图</a:t>
              </a:r>
              <a:r>
                <a:rPr lang="en-US" altLang="zh-CN" sz="1620" b="1" i="1" u="sng">
                  <a:solidFill>
                    <a:srgbClr val="231E60"/>
                  </a:solidFill>
                  <a:latin typeface="华文楷体" panose="02010600040101010101" pitchFamily="2" charset="-122"/>
                  <a:ea typeface="华文楷体" panose="02010600040101010101" pitchFamily="2" charset="-122"/>
                </a:rPr>
                <a:t>(state diagram)</a:t>
              </a:r>
              <a:endParaRPr lang="de-DE" altLang="zh-TW" sz="1620" b="1" i="1" u="sng">
                <a:solidFill>
                  <a:schemeClr val="tx2"/>
                </a:solidFill>
                <a:latin typeface="华文楷体" panose="02010600040101010101" pitchFamily="2" charset="-122"/>
                <a:ea typeface="华文楷体" panose="02010600040101010101" pitchFamily="2" charset="-122"/>
              </a:endParaRPr>
            </a:p>
          </p:txBody>
        </p:sp>
        <p:sp>
          <p:nvSpPr>
            <p:cNvPr id="8" name="Rectangle 18"/>
            <p:cNvSpPr>
              <a:spLocks noChangeArrowheads="1"/>
            </p:cNvSpPr>
            <p:nvPr/>
          </p:nvSpPr>
          <p:spPr bwMode="auto">
            <a:xfrm>
              <a:off x="1248" y="1104"/>
              <a:ext cx="3840" cy="2811"/>
            </a:xfrm>
            <a:prstGeom prst="rect">
              <a:avLst/>
            </a:prstGeom>
            <a:solidFill>
              <a:srgbClr val="EAEAEA"/>
            </a:solidFill>
            <a:ln w="9525">
              <a:solidFill>
                <a:schemeClr val="tx1"/>
              </a:solidFill>
              <a:miter lim="800000"/>
            </a:ln>
          </p:spPr>
          <p:txBody>
            <a:bodyPr/>
            <a:lstStyle/>
            <a:p>
              <a:endParaRPr lang="zh-CN" altLang="en-US" sz="2520">
                <a:solidFill>
                  <a:srgbClr val="00A77E"/>
                </a:solidFill>
              </a:endParaRPr>
            </a:p>
          </p:txBody>
        </p:sp>
        <p:grpSp>
          <p:nvGrpSpPr>
            <p:cNvPr id="9" name="Group 19"/>
            <p:cNvGrpSpPr/>
            <p:nvPr/>
          </p:nvGrpSpPr>
          <p:grpSpPr bwMode="auto">
            <a:xfrm>
              <a:off x="2912" y="1633"/>
              <a:ext cx="572" cy="469"/>
              <a:chOff x="2912" y="1633"/>
              <a:chExt cx="572" cy="469"/>
            </a:xfrm>
          </p:grpSpPr>
          <p:sp>
            <p:nvSpPr>
              <p:cNvPr id="86" name="Freeform 20"/>
              <p:cNvSpPr/>
              <p:nvPr/>
            </p:nvSpPr>
            <p:spPr bwMode="auto">
              <a:xfrm>
                <a:off x="2912" y="1633"/>
                <a:ext cx="572" cy="469"/>
              </a:xfrm>
              <a:custGeom>
                <a:avLst/>
                <a:gdLst>
                  <a:gd name="T0" fmla="*/ 0 w 1145"/>
                  <a:gd name="T1" fmla="*/ 1 h 938"/>
                  <a:gd name="T2" fmla="*/ 0 w 1145"/>
                  <a:gd name="T3" fmla="*/ 1 h 938"/>
                  <a:gd name="T4" fmla="*/ 0 w 1145"/>
                  <a:gd name="T5" fmla="*/ 1 h 938"/>
                  <a:gd name="T6" fmla="*/ 0 w 1145"/>
                  <a:gd name="T7" fmla="*/ 1 h 938"/>
                  <a:gd name="T8" fmla="*/ 0 w 1145"/>
                  <a:gd name="T9" fmla="*/ 1 h 938"/>
                  <a:gd name="T10" fmla="*/ 0 w 1145"/>
                  <a:gd name="T11" fmla="*/ 1 h 938"/>
                  <a:gd name="T12" fmla="*/ 0 w 1145"/>
                  <a:gd name="T13" fmla="*/ 1 h 938"/>
                  <a:gd name="T14" fmla="*/ 0 w 1145"/>
                  <a:gd name="T15" fmla="*/ 1 h 938"/>
                  <a:gd name="T16" fmla="*/ 0 w 1145"/>
                  <a:gd name="T17" fmla="*/ 1 h 938"/>
                  <a:gd name="T18" fmla="*/ 0 w 1145"/>
                  <a:gd name="T19" fmla="*/ 1 h 938"/>
                  <a:gd name="T20" fmla="*/ 0 w 1145"/>
                  <a:gd name="T21" fmla="*/ 1 h 938"/>
                  <a:gd name="T22" fmla="*/ 0 w 1145"/>
                  <a:gd name="T23" fmla="*/ 1 h 938"/>
                  <a:gd name="T24" fmla="*/ 0 w 1145"/>
                  <a:gd name="T25" fmla="*/ 1 h 938"/>
                  <a:gd name="T26" fmla="*/ 0 w 1145"/>
                  <a:gd name="T27" fmla="*/ 1 h 938"/>
                  <a:gd name="T28" fmla="*/ 0 w 1145"/>
                  <a:gd name="T29" fmla="*/ 1 h 938"/>
                  <a:gd name="T30" fmla="*/ 0 w 1145"/>
                  <a:gd name="T31" fmla="*/ 1 h 938"/>
                  <a:gd name="T32" fmla="*/ 0 w 1145"/>
                  <a:gd name="T33" fmla="*/ 1 h 938"/>
                  <a:gd name="T34" fmla="*/ 0 w 1145"/>
                  <a:gd name="T35" fmla="*/ 1 h 938"/>
                  <a:gd name="T36" fmla="*/ 0 w 1145"/>
                  <a:gd name="T37" fmla="*/ 1 h 938"/>
                  <a:gd name="T38" fmla="*/ 0 w 1145"/>
                  <a:gd name="T39" fmla="*/ 1 h 938"/>
                  <a:gd name="T40" fmla="*/ 0 w 1145"/>
                  <a:gd name="T41" fmla="*/ 1 h 938"/>
                  <a:gd name="T42" fmla="*/ 0 w 1145"/>
                  <a:gd name="T43" fmla="*/ 1 h 938"/>
                  <a:gd name="T44" fmla="*/ 0 w 1145"/>
                  <a:gd name="T45" fmla="*/ 1 h 938"/>
                  <a:gd name="T46" fmla="*/ 0 w 1145"/>
                  <a:gd name="T47" fmla="*/ 1 h 938"/>
                  <a:gd name="T48" fmla="*/ 0 w 1145"/>
                  <a:gd name="T49" fmla="*/ 1 h 938"/>
                  <a:gd name="T50" fmla="*/ 0 w 1145"/>
                  <a:gd name="T51" fmla="*/ 1 h 938"/>
                  <a:gd name="T52" fmla="*/ 0 w 1145"/>
                  <a:gd name="T53" fmla="*/ 1 h 938"/>
                  <a:gd name="T54" fmla="*/ 0 w 1145"/>
                  <a:gd name="T55" fmla="*/ 1 h 938"/>
                  <a:gd name="T56" fmla="*/ 0 w 1145"/>
                  <a:gd name="T57" fmla="*/ 1 h 938"/>
                  <a:gd name="T58" fmla="*/ 0 w 1145"/>
                  <a:gd name="T59" fmla="*/ 1 h 938"/>
                  <a:gd name="T60" fmla="*/ 0 w 1145"/>
                  <a:gd name="T61" fmla="*/ 1 h 938"/>
                  <a:gd name="T62" fmla="*/ 0 w 1145"/>
                  <a:gd name="T63" fmla="*/ 1 h 938"/>
                  <a:gd name="T64" fmla="*/ 0 w 1145"/>
                  <a:gd name="T65" fmla="*/ 1 h 938"/>
                  <a:gd name="T66" fmla="*/ 0 w 1145"/>
                  <a:gd name="T67" fmla="*/ 1 h 938"/>
                  <a:gd name="T68" fmla="*/ 0 w 1145"/>
                  <a:gd name="T69" fmla="*/ 1 h 938"/>
                  <a:gd name="T70" fmla="*/ 0 w 1145"/>
                  <a:gd name="T71" fmla="*/ 1 h 938"/>
                  <a:gd name="T72" fmla="*/ 0 w 1145"/>
                  <a:gd name="T73" fmla="*/ 1 h 938"/>
                  <a:gd name="T74" fmla="*/ 0 w 1145"/>
                  <a:gd name="T75" fmla="*/ 1 h 938"/>
                  <a:gd name="T76" fmla="*/ 0 w 1145"/>
                  <a:gd name="T77" fmla="*/ 1 h 938"/>
                  <a:gd name="T78" fmla="*/ 0 w 1145"/>
                  <a:gd name="T79" fmla="*/ 1 h 938"/>
                  <a:gd name="T80" fmla="*/ 0 w 1145"/>
                  <a:gd name="T81" fmla="*/ 1 h 938"/>
                  <a:gd name="T82" fmla="*/ 0 w 1145"/>
                  <a:gd name="T83" fmla="*/ 1 h 938"/>
                  <a:gd name="T84" fmla="*/ 0 w 1145"/>
                  <a:gd name="T85" fmla="*/ 1 h 938"/>
                  <a:gd name="T86" fmla="*/ 0 w 1145"/>
                  <a:gd name="T87" fmla="*/ 0 h 938"/>
                  <a:gd name="T88" fmla="*/ 0 w 1145"/>
                  <a:gd name="T89" fmla="*/ 1 h 938"/>
                  <a:gd name="T90" fmla="*/ 0 w 1145"/>
                  <a:gd name="T91" fmla="*/ 1 h 938"/>
                  <a:gd name="T92" fmla="*/ 0 w 1145"/>
                  <a:gd name="T93" fmla="*/ 1 h 938"/>
                  <a:gd name="T94" fmla="*/ 0 w 1145"/>
                  <a:gd name="T95" fmla="*/ 1 h 938"/>
                  <a:gd name="T96" fmla="*/ 0 w 1145"/>
                  <a:gd name="T97" fmla="*/ 1 h 938"/>
                  <a:gd name="T98" fmla="*/ 0 w 1145"/>
                  <a:gd name="T99" fmla="*/ 1 h 938"/>
                  <a:gd name="T100" fmla="*/ 0 w 1145"/>
                  <a:gd name="T101" fmla="*/ 1 h 938"/>
                  <a:gd name="T102" fmla="*/ 0 w 1145"/>
                  <a:gd name="T103" fmla="*/ 1 h 938"/>
                  <a:gd name="T104" fmla="*/ 0 w 1145"/>
                  <a:gd name="T105" fmla="*/ 1 h 938"/>
                  <a:gd name="T106" fmla="*/ 0 w 1145"/>
                  <a:gd name="T107" fmla="*/ 1 h 938"/>
                  <a:gd name="T108" fmla="*/ 0 w 1145"/>
                  <a:gd name="T109" fmla="*/ 1 h 938"/>
                  <a:gd name="T110" fmla="*/ 0 w 1145"/>
                  <a:gd name="T111" fmla="*/ 1 h 938"/>
                  <a:gd name="T112" fmla="*/ 0 w 1145"/>
                  <a:gd name="T113" fmla="*/ 1 h 93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45"/>
                  <a:gd name="T172" fmla="*/ 0 h 938"/>
                  <a:gd name="T173" fmla="*/ 1145 w 1145"/>
                  <a:gd name="T174" fmla="*/ 938 h 93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45" h="938">
                    <a:moveTo>
                      <a:pt x="273" y="876"/>
                    </a:moveTo>
                    <a:lnTo>
                      <a:pt x="294" y="848"/>
                    </a:lnTo>
                    <a:lnTo>
                      <a:pt x="219" y="804"/>
                    </a:lnTo>
                    <a:lnTo>
                      <a:pt x="213" y="819"/>
                    </a:lnTo>
                    <a:lnTo>
                      <a:pt x="226" y="807"/>
                    </a:lnTo>
                    <a:lnTo>
                      <a:pt x="192" y="784"/>
                    </a:lnTo>
                    <a:lnTo>
                      <a:pt x="160" y="761"/>
                    </a:lnTo>
                    <a:lnTo>
                      <a:pt x="131" y="736"/>
                    </a:lnTo>
                    <a:lnTo>
                      <a:pt x="106" y="708"/>
                    </a:lnTo>
                    <a:lnTo>
                      <a:pt x="91" y="720"/>
                    </a:lnTo>
                    <a:lnTo>
                      <a:pt x="109" y="713"/>
                    </a:lnTo>
                    <a:lnTo>
                      <a:pt x="88" y="684"/>
                    </a:lnTo>
                    <a:lnTo>
                      <a:pt x="71" y="652"/>
                    </a:lnTo>
                    <a:lnTo>
                      <a:pt x="58" y="616"/>
                    </a:lnTo>
                    <a:lnTo>
                      <a:pt x="47" y="575"/>
                    </a:lnTo>
                    <a:lnTo>
                      <a:pt x="29" y="582"/>
                    </a:lnTo>
                    <a:lnTo>
                      <a:pt x="48" y="582"/>
                    </a:lnTo>
                    <a:lnTo>
                      <a:pt x="42" y="538"/>
                    </a:lnTo>
                    <a:lnTo>
                      <a:pt x="39" y="492"/>
                    </a:lnTo>
                    <a:lnTo>
                      <a:pt x="40" y="447"/>
                    </a:lnTo>
                    <a:lnTo>
                      <a:pt x="45" y="402"/>
                    </a:lnTo>
                    <a:lnTo>
                      <a:pt x="26" y="402"/>
                    </a:lnTo>
                    <a:lnTo>
                      <a:pt x="44" y="408"/>
                    </a:lnTo>
                    <a:lnTo>
                      <a:pt x="55" y="365"/>
                    </a:lnTo>
                    <a:lnTo>
                      <a:pt x="71" y="326"/>
                    </a:lnTo>
                    <a:lnTo>
                      <a:pt x="82" y="306"/>
                    </a:lnTo>
                    <a:lnTo>
                      <a:pt x="95" y="286"/>
                    </a:lnTo>
                    <a:lnTo>
                      <a:pt x="107" y="266"/>
                    </a:lnTo>
                    <a:lnTo>
                      <a:pt x="90" y="259"/>
                    </a:lnTo>
                    <a:lnTo>
                      <a:pt x="104" y="272"/>
                    </a:lnTo>
                    <a:lnTo>
                      <a:pt x="120" y="252"/>
                    </a:lnTo>
                    <a:lnTo>
                      <a:pt x="155" y="212"/>
                    </a:lnTo>
                    <a:lnTo>
                      <a:pt x="197" y="174"/>
                    </a:lnTo>
                    <a:lnTo>
                      <a:pt x="240" y="137"/>
                    </a:lnTo>
                    <a:lnTo>
                      <a:pt x="285" y="106"/>
                    </a:lnTo>
                    <a:lnTo>
                      <a:pt x="307" y="92"/>
                    </a:lnTo>
                    <a:lnTo>
                      <a:pt x="293" y="79"/>
                    </a:lnTo>
                    <a:lnTo>
                      <a:pt x="301" y="95"/>
                    </a:lnTo>
                    <a:lnTo>
                      <a:pt x="323" y="84"/>
                    </a:lnTo>
                    <a:lnTo>
                      <a:pt x="345" y="72"/>
                    </a:lnTo>
                    <a:lnTo>
                      <a:pt x="368" y="62"/>
                    </a:lnTo>
                    <a:lnTo>
                      <a:pt x="412" y="48"/>
                    </a:lnTo>
                    <a:lnTo>
                      <a:pt x="459" y="38"/>
                    </a:lnTo>
                    <a:lnTo>
                      <a:pt x="452" y="23"/>
                    </a:lnTo>
                    <a:lnTo>
                      <a:pt x="452" y="40"/>
                    </a:lnTo>
                    <a:lnTo>
                      <a:pt x="502" y="35"/>
                    </a:lnTo>
                    <a:lnTo>
                      <a:pt x="551" y="34"/>
                    </a:lnTo>
                    <a:lnTo>
                      <a:pt x="601" y="37"/>
                    </a:lnTo>
                    <a:lnTo>
                      <a:pt x="650" y="42"/>
                    </a:lnTo>
                    <a:lnTo>
                      <a:pt x="650" y="26"/>
                    </a:lnTo>
                    <a:lnTo>
                      <a:pt x="644" y="41"/>
                    </a:lnTo>
                    <a:lnTo>
                      <a:pt x="692" y="51"/>
                    </a:lnTo>
                    <a:lnTo>
                      <a:pt x="737" y="62"/>
                    </a:lnTo>
                    <a:lnTo>
                      <a:pt x="757" y="69"/>
                    </a:lnTo>
                    <a:lnTo>
                      <a:pt x="780" y="78"/>
                    </a:lnTo>
                    <a:lnTo>
                      <a:pt x="823" y="99"/>
                    </a:lnTo>
                    <a:lnTo>
                      <a:pt x="866" y="123"/>
                    </a:lnTo>
                    <a:lnTo>
                      <a:pt x="874" y="108"/>
                    </a:lnTo>
                    <a:lnTo>
                      <a:pt x="859" y="120"/>
                    </a:lnTo>
                    <a:lnTo>
                      <a:pt x="903" y="149"/>
                    </a:lnTo>
                    <a:lnTo>
                      <a:pt x="941" y="177"/>
                    </a:lnTo>
                    <a:lnTo>
                      <a:pt x="978" y="207"/>
                    </a:lnTo>
                    <a:lnTo>
                      <a:pt x="1010" y="236"/>
                    </a:lnTo>
                    <a:lnTo>
                      <a:pt x="1035" y="262"/>
                    </a:lnTo>
                    <a:lnTo>
                      <a:pt x="1057" y="289"/>
                    </a:lnTo>
                    <a:lnTo>
                      <a:pt x="1072" y="276"/>
                    </a:lnTo>
                    <a:lnTo>
                      <a:pt x="1054" y="283"/>
                    </a:lnTo>
                    <a:lnTo>
                      <a:pt x="1070" y="309"/>
                    </a:lnTo>
                    <a:lnTo>
                      <a:pt x="1085" y="334"/>
                    </a:lnTo>
                    <a:lnTo>
                      <a:pt x="1094" y="359"/>
                    </a:lnTo>
                    <a:lnTo>
                      <a:pt x="1101" y="385"/>
                    </a:lnTo>
                    <a:lnTo>
                      <a:pt x="1118" y="378"/>
                    </a:lnTo>
                    <a:lnTo>
                      <a:pt x="1099" y="378"/>
                    </a:lnTo>
                    <a:lnTo>
                      <a:pt x="1104" y="403"/>
                    </a:lnTo>
                    <a:lnTo>
                      <a:pt x="1107" y="429"/>
                    </a:lnTo>
                    <a:lnTo>
                      <a:pt x="1107" y="454"/>
                    </a:lnTo>
                    <a:lnTo>
                      <a:pt x="1105" y="480"/>
                    </a:lnTo>
                    <a:lnTo>
                      <a:pt x="1101" y="504"/>
                    </a:lnTo>
                    <a:lnTo>
                      <a:pt x="1120" y="504"/>
                    </a:lnTo>
                    <a:lnTo>
                      <a:pt x="1102" y="497"/>
                    </a:lnTo>
                    <a:lnTo>
                      <a:pt x="1094" y="521"/>
                    </a:lnTo>
                    <a:lnTo>
                      <a:pt x="1085" y="546"/>
                    </a:lnTo>
                    <a:lnTo>
                      <a:pt x="1073" y="570"/>
                    </a:lnTo>
                    <a:lnTo>
                      <a:pt x="1061" y="596"/>
                    </a:lnTo>
                    <a:lnTo>
                      <a:pt x="1046" y="623"/>
                    </a:lnTo>
                    <a:lnTo>
                      <a:pt x="1032" y="651"/>
                    </a:lnTo>
                    <a:lnTo>
                      <a:pt x="1016" y="682"/>
                    </a:lnTo>
                    <a:lnTo>
                      <a:pt x="1000" y="715"/>
                    </a:lnTo>
                    <a:lnTo>
                      <a:pt x="963" y="781"/>
                    </a:lnTo>
                    <a:lnTo>
                      <a:pt x="922" y="852"/>
                    </a:lnTo>
                    <a:lnTo>
                      <a:pt x="880" y="923"/>
                    </a:lnTo>
                    <a:lnTo>
                      <a:pt x="914" y="938"/>
                    </a:lnTo>
                    <a:lnTo>
                      <a:pt x="957" y="865"/>
                    </a:lnTo>
                    <a:lnTo>
                      <a:pt x="998" y="794"/>
                    </a:lnTo>
                    <a:lnTo>
                      <a:pt x="1035" y="727"/>
                    </a:lnTo>
                    <a:lnTo>
                      <a:pt x="1051" y="695"/>
                    </a:lnTo>
                    <a:lnTo>
                      <a:pt x="1067" y="665"/>
                    </a:lnTo>
                    <a:lnTo>
                      <a:pt x="1081" y="635"/>
                    </a:lnTo>
                    <a:lnTo>
                      <a:pt x="1096" y="609"/>
                    </a:lnTo>
                    <a:lnTo>
                      <a:pt x="1109" y="583"/>
                    </a:lnTo>
                    <a:lnTo>
                      <a:pt x="1120" y="559"/>
                    </a:lnTo>
                    <a:lnTo>
                      <a:pt x="1129" y="534"/>
                    </a:lnTo>
                    <a:lnTo>
                      <a:pt x="1137" y="509"/>
                    </a:lnTo>
                    <a:lnTo>
                      <a:pt x="1139" y="504"/>
                    </a:lnTo>
                    <a:lnTo>
                      <a:pt x="1144" y="480"/>
                    </a:lnTo>
                    <a:lnTo>
                      <a:pt x="1145" y="454"/>
                    </a:lnTo>
                    <a:lnTo>
                      <a:pt x="1145" y="429"/>
                    </a:lnTo>
                    <a:lnTo>
                      <a:pt x="1142" y="403"/>
                    </a:lnTo>
                    <a:lnTo>
                      <a:pt x="1137" y="378"/>
                    </a:lnTo>
                    <a:lnTo>
                      <a:pt x="1136" y="372"/>
                    </a:lnTo>
                    <a:lnTo>
                      <a:pt x="1129" y="347"/>
                    </a:lnTo>
                    <a:lnTo>
                      <a:pt x="1120" y="321"/>
                    </a:lnTo>
                    <a:lnTo>
                      <a:pt x="1105" y="296"/>
                    </a:lnTo>
                    <a:lnTo>
                      <a:pt x="1089" y="270"/>
                    </a:lnTo>
                    <a:lnTo>
                      <a:pt x="1085" y="265"/>
                    </a:lnTo>
                    <a:lnTo>
                      <a:pt x="1064" y="241"/>
                    </a:lnTo>
                    <a:lnTo>
                      <a:pt x="1037" y="212"/>
                    </a:lnTo>
                    <a:lnTo>
                      <a:pt x="1005" y="183"/>
                    </a:lnTo>
                    <a:lnTo>
                      <a:pt x="968" y="153"/>
                    </a:lnTo>
                    <a:lnTo>
                      <a:pt x="930" y="125"/>
                    </a:lnTo>
                    <a:lnTo>
                      <a:pt x="887" y="96"/>
                    </a:lnTo>
                    <a:lnTo>
                      <a:pt x="880" y="92"/>
                    </a:lnTo>
                    <a:lnTo>
                      <a:pt x="837" y="68"/>
                    </a:lnTo>
                    <a:lnTo>
                      <a:pt x="794" y="47"/>
                    </a:lnTo>
                    <a:lnTo>
                      <a:pt x="772" y="38"/>
                    </a:lnTo>
                    <a:lnTo>
                      <a:pt x="749" y="31"/>
                    </a:lnTo>
                    <a:lnTo>
                      <a:pt x="706" y="20"/>
                    </a:lnTo>
                    <a:lnTo>
                      <a:pt x="658" y="10"/>
                    </a:lnTo>
                    <a:lnTo>
                      <a:pt x="650" y="9"/>
                    </a:lnTo>
                    <a:lnTo>
                      <a:pt x="601" y="3"/>
                    </a:lnTo>
                    <a:lnTo>
                      <a:pt x="551" y="0"/>
                    </a:lnTo>
                    <a:lnTo>
                      <a:pt x="502" y="1"/>
                    </a:lnTo>
                    <a:lnTo>
                      <a:pt x="452" y="6"/>
                    </a:lnTo>
                    <a:lnTo>
                      <a:pt x="444" y="7"/>
                    </a:lnTo>
                    <a:lnTo>
                      <a:pt x="398" y="17"/>
                    </a:lnTo>
                    <a:lnTo>
                      <a:pt x="352" y="31"/>
                    </a:lnTo>
                    <a:lnTo>
                      <a:pt x="331" y="41"/>
                    </a:lnTo>
                    <a:lnTo>
                      <a:pt x="309" y="52"/>
                    </a:lnTo>
                    <a:lnTo>
                      <a:pt x="286" y="64"/>
                    </a:lnTo>
                    <a:lnTo>
                      <a:pt x="280" y="68"/>
                    </a:lnTo>
                    <a:lnTo>
                      <a:pt x="258" y="82"/>
                    </a:lnTo>
                    <a:lnTo>
                      <a:pt x="213" y="113"/>
                    </a:lnTo>
                    <a:lnTo>
                      <a:pt x="170" y="150"/>
                    </a:lnTo>
                    <a:lnTo>
                      <a:pt x="128" y="188"/>
                    </a:lnTo>
                    <a:lnTo>
                      <a:pt x="93" y="228"/>
                    </a:lnTo>
                    <a:lnTo>
                      <a:pt x="77" y="248"/>
                    </a:lnTo>
                    <a:lnTo>
                      <a:pt x="72" y="253"/>
                    </a:lnTo>
                    <a:lnTo>
                      <a:pt x="60" y="273"/>
                    </a:lnTo>
                    <a:lnTo>
                      <a:pt x="47" y="293"/>
                    </a:lnTo>
                    <a:lnTo>
                      <a:pt x="36" y="311"/>
                    </a:lnTo>
                    <a:lnTo>
                      <a:pt x="20" y="352"/>
                    </a:lnTo>
                    <a:lnTo>
                      <a:pt x="8" y="395"/>
                    </a:lnTo>
                    <a:lnTo>
                      <a:pt x="7" y="402"/>
                    </a:lnTo>
                    <a:lnTo>
                      <a:pt x="2" y="447"/>
                    </a:lnTo>
                    <a:lnTo>
                      <a:pt x="0" y="492"/>
                    </a:lnTo>
                    <a:lnTo>
                      <a:pt x="4" y="538"/>
                    </a:lnTo>
                    <a:lnTo>
                      <a:pt x="10" y="582"/>
                    </a:lnTo>
                    <a:lnTo>
                      <a:pt x="12" y="587"/>
                    </a:lnTo>
                    <a:lnTo>
                      <a:pt x="23" y="628"/>
                    </a:lnTo>
                    <a:lnTo>
                      <a:pt x="36" y="665"/>
                    </a:lnTo>
                    <a:lnTo>
                      <a:pt x="53" y="696"/>
                    </a:lnTo>
                    <a:lnTo>
                      <a:pt x="74" y="726"/>
                    </a:lnTo>
                    <a:lnTo>
                      <a:pt x="79" y="732"/>
                    </a:lnTo>
                    <a:lnTo>
                      <a:pt x="104" y="760"/>
                    </a:lnTo>
                    <a:lnTo>
                      <a:pt x="133" y="785"/>
                    </a:lnTo>
                    <a:lnTo>
                      <a:pt x="165" y="808"/>
                    </a:lnTo>
                    <a:lnTo>
                      <a:pt x="198" y="831"/>
                    </a:lnTo>
                    <a:lnTo>
                      <a:pt x="205" y="835"/>
                    </a:lnTo>
                    <a:lnTo>
                      <a:pt x="273" y="876"/>
                    </a:lnTo>
                    <a:close/>
                  </a:path>
                </a:pathLst>
              </a:custGeom>
              <a:solidFill>
                <a:srgbClr val="000000"/>
              </a:solidFill>
              <a:ln>
                <a:noFill/>
              </a:ln>
            </p:spPr>
            <p:txBody>
              <a:bodyPr/>
              <a:lstStyle/>
              <a:p>
                <a:endParaRPr lang="zh-CN" altLang="en-US" sz="1620"/>
              </a:p>
            </p:txBody>
          </p:sp>
          <p:grpSp>
            <p:nvGrpSpPr>
              <p:cNvPr id="87" name="Group 21"/>
              <p:cNvGrpSpPr/>
              <p:nvPr/>
            </p:nvGrpSpPr>
            <p:grpSpPr bwMode="auto">
              <a:xfrm>
                <a:off x="3360" y="1958"/>
                <a:ext cx="85" cy="139"/>
                <a:chOff x="3360" y="1958"/>
                <a:chExt cx="85" cy="139"/>
              </a:xfrm>
            </p:grpSpPr>
            <p:sp>
              <p:nvSpPr>
                <p:cNvPr id="88" name="Freeform 22"/>
                <p:cNvSpPr/>
                <p:nvPr/>
              </p:nvSpPr>
              <p:spPr bwMode="auto">
                <a:xfrm>
                  <a:off x="3390" y="1958"/>
                  <a:ext cx="55" cy="77"/>
                </a:xfrm>
                <a:custGeom>
                  <a:avLst/>
                  <a:gdLst>
                    <a:gd name="T0" fmla="*/ 1 w 110"/>
                    <a:gd name="T1" fmla="*/ 1 h 154"/>
                    <a:gd name="T2" fmla="*/ 1 w 110"/>
                    <a:gd name="T3" fmla="*/ 0 h 154"/>
                    <a:gd name="T4" fmla="*/ 0 w 110"/>
                    <a:gd name="T5" fmla="*/ 1 h 154"/>
                    <a:gd name="T6" fmla="*/ 1 w 110"/>
                    <a:gd name="T7" fmla="*/ 1 h 154"/>
                    <a:gd name="T8" fmla="*/ 1 w 110"/>
                    <a:gd name="T9" fmla="*/ 1 h 154"/>
                    <a:gd name="T10" fmla="*/ 0 60000 65536"/>
                    <a:gd name="T11" fmla="*/ 0 60000 65536"/>
                    <a:gd name="T12" fmla="*/ 0 60000 65536"/>
                    <a:gd name="T13" fmla="*/ 0 60000 65536"/>
                    <a:gd name="T14" fmla="*/ 0 60000 65536"/>
                    <a:gd name="T15" fmla="*/ 0 w 110"/>
                    <a:gd name="T16" fmla="*/ 0 h 154"/>
                    <a:gd name="T17" fmla="*/ 110 w 110"/>
                    <a:gd name="T18" fmla="*/ 154 h 154"/>
                  </a:gdLst>
                  <a:ahLst/>
                  <a:cxnLst>
                    <a:cxn ang="T10">
                      <a:pos x="T0" y="T1"/>
                    </a:cxn>
                    <a:cxn ang="T11">
                      <a:pos x="T2" y="T3"/>
                    </a:cxn>
                    <a:cxn ang="T12">
                      <a:pos x="T4" y="T5"/>
                    </a:cxn>
                    <a:cxn ang="T13">
                      <a:pos x="T6" y="T7"/>
                    </a:cxn>
                    <a:cxn ang="T14">
                      <a:pos x="T8" y="T9"/>
                    </a:cxn>
                  </a:cxnLst>
                  <a:rect l="T15" t="T16" r="T17" b="T18"/>
                  <a:pathLst>
                    <a:path w="110" h="154">
                      <a:moveTo>
                        <a:pt x="110" y="16"/>
                      </a:moveTo>
                      <a:lnTo>
                        <a:pt x="77" y="0"/>
                      </a:lnTo>
                      <a:lnTo>
                        <a:pt x="0" y="139"/>
                      </a:lnTo>
                      <a:lnTo>
                        <a:pt x="33" y="154"/>
                      </a:lnTo>
                      <a:lnTo>
                        <a:pt x="110" y="16"/>
                      </a:lnTo>
                      <a:close/>
                    </a:path>
                  </a:pathLst>
                </a:custGeom>
                <a:solidFill>
                  <a:srgbClr val="000000"/>
                </a:solidFill>
                <a:ln>
                  <a:noFill/>
                </a:ln>
              </p:spPr>
              <p:txBody>
                <a:bodyPr/>
                <a:lstStyle/>
                <a:p>
                  <a:endParaRPr lang="zh-CN" altLang="en-US" sz="1620"/>
                </a:p>
              </p:txBody>
            </p:sp>
            <p:sp>
              <p:nvSpPr>
                <p:cNvPr id="89" name="Freeform 23"/>
                <p:cNvSpPr/>
                <p:nvPr/>
              </p:nvSpPr>
              <p:spPr bwMode="auto">
                <a:xfrm>
                  <a:off x="3360" y="2012"/>
                  <a:ext cx="75" cy="85"/>
                </a:xfrm>
                <a:custGeom>
                  <a:avLst/>
                  <a:gdLst>
                    <a:gd name="T0" fmla="*/ 0 w 152"/>
                    <a:gd name="T1" fmla="*/ 0 h 170"/>
                    <a:gd name="T2" fmla="*/ 0 w 152"/>
                    <a:gd name="T3" fmla="*/ 1 h 170"/>
                    <a:gd name="T4" fmla="*/ 0 w 152"/>
                    <a:gd name="T5" fmla="*/ 1 h 170"/>
                    <a:gd name="T6" fmla="*/ 0 w 152"/>
                    <a:gd name="T7" fmla="*/ 0 h 170"/>
                    <a:gd name="T8" fmla="*/ 0 60000 65536"/>
                    <a:gd name="T9" fmla="*/ 0 60000 65536"/>
                    <a:gd name="T10" fmla="*/ 0 60000 65536"/>
                    <a:gd name="T11" fmla="*/ 0 60000 65536"/>
                    <a:gd name="T12" fmla="*/ 0 w 152"/>
                    <a:gd name="T13" fmla="*/ 0 h 170"/>
                    <a:gd name="T14" fmla="*/ 152 w 152"/>
                    <a:gd name="T15" fmla="*/ 170 h 170"/>
                  </a:gdLst>
                  <a:ahLst/>
                  <a:cxnLst>
                    <a:cxn ang="T8">
                      <a:pos x="T0" y="T1"/>
                    </a:cxn>
                    <a:cxn ang="T9">
                      <a:pos x="T2" y="T3"/>
                    </a:cxn>
                    <a:cxn ang="T10">
                      <a:pos x="T4" y="T5"/>
                    </a:cxn>
                    <a:cxn ang="T11">
                      <a:pos x="T6" y="T7"/>
                    </a:cxn>
                  </a:cxnLst>
                  <a:rect l="T12" t="T13" r="T14" b="T15"/>
                  <a:pathLst>
                    <a:path w="152" h="170">
                      <a:moveTo>
                        <a:pt x="0" y="0"/>
                      </a:moveTo>
                      <a:lnTo>
                        <a:pt x="0" y="170"/>
                      </a:lnTo>
                      <a:lnTo>
                        <a:pt x="152" y="68"/>
                      </a:lnTo>
                      <a:lnTo>
                        <a:pt x="0" y="0"/>
                      </a:lnTo>
                      <a:close/>
                    </a:path>
                  </a:pathLst>
                </a:custGeom>
                <a:solidFill>
                  <a:srgbClr val="000000"/>
                </a:solidFill>
                <a:ln>
                  <a:noFill/>
                </a:ln>
              </p:spPr>
              <p:txBody>
                <a:bodyPr/>
                <a:lstStyle/>
                <a:p>
                  <a:endParaRPr lang="zh-CN" altLang="en-US" sz="1620"/>
                </a:p>
              </p:txBody>
            </p:sp>
          </p:grpSp>
        </p:grpSp>
        <p:grpSp>
          <p:nvGrpSpPr>
            <p:cNvPr id="10" name="Group 24"/>
            <p:cNvGrpSpPr/>
            <p:nvPr/>
          </p:nvGrpSpPr>
          <p:grpSpPr bwMode="auto">
            <a:xfrm>
              <a:off x="4445" y="1633"/>
              <a:ext cx="572" cy="469"/>
              <a:chOff x="4445" y="1633"/>
              <a:chExt cx="572" cy="469"/>
            </a:xfrm>
          </p:grpSpPr>
          <p:sp>
            <p:nvSpPr>
              <p:cNvPr id="82" name="Freeform 25"/>
              <p:cNvSpPr/>
              <p:nvPr/>
            </p:nvSpPr>
            <p:spPr bwMode="auto">
              <a:xfrm>
                <a:off x="4445" y="1633"/>
                <a:ext cx="572" cy="469"/>
              </a:xfrm>
              <a:custGeom>
                <a:avLst/>
                <a:gdLst>
                  <a:gd name="T0" fmla="*/ 0 w 1145"/>
                  <a:gd name="T1" fmla="*/ 1 h 938"/>
                  <a:gd name="T2" fmla="*/ 0 w 1145"/>
                  <a:gd name="T3" fmla="*/ 1 h 938"/>
                  <a:gd name="T4" fmla="*/ 0 w 1145"/>
                  <a:gd name="T5" fmla="*/ 1 h 938"/>
                  <a:gd name="T6" fmla="*/ 0 w 1145"/>
                  <a:gd name="T7" fmla="*/ 1 h 938"/>
                  <a:gd name="T8" fmla="*/ 0 w 1145"/>
                  <a:gd name="T9" fmla="*/ 1 h 938"/>
                  <a:gd name="T10" fmla="*/ 0 w 1145"/>
                  <a:gd name="T11" fmla="*/ 1 h 938"/>
                  <a:gd name="T12" fmla="*/ 0 w 1145"/>
                  <a:gd name="T13" fmla="*/ 1 h 938"/>
                  <a:gd name="T14" fmla="*/ 0 w 1145"/>
                  <a:gd name="T15" fmla="*/ 1 h 938"/>
                  <a:gd name="T16" fmla="*/ 0 w 1145"/>
                  <a:gd name="T17" fmla="*/ 1 h 938"/>
                  <a:gd name="T18" fmla="*/ 0 w 1145"/>
                  <a:gd name="T19" fmla="*/ 1 h 938"/>
                  <a:gd name="T20" fmla="*/ 0 w 1145"/>
                  <a:gd name="T21" fmla="*/ 1 h 938"/>
                  <a:gd name="T22" fmla="*/ 0 w 1145"/>
                  <a:gd name="T23" fmla="*/ 1 h 938"/>
                  <a:gd name="T24" fmla="*/ 0 w 1145"/>
                  <a:gd name="T25" fmla="*/ 1 h 938"/>
                  <a:gd name="T26" fmla="*/ 0 w 1145"/>
                  <a:gd name="T27" fmla="*/ 1 h 938"/>
                  <a:gd name="T28" fmla="*/ 0 w 1145"/>
                  <a:gd name="T29" fmla="*/ 1 h 938"/>
                  <a:gd name="T30" fmla="*/ 0 w 1145"/>
                  <a:gd name="T31" fmla="*/ 1 h 938"/>
                  <a:gd name="T32" fmla="*/ 0 w 1145"/>
                  <a:gd name="T33" fmla="*/ 1 h 938"/>
                  <a:gd name="T34" fmla="*/ 0 w 1145"/>
                  <a:gd name="T35" fmla="*/ 1 h 938"/>
                  <a:gd name="T36" fmla="*/ 0 w 1145"/>
                  <a:gd name="T37" fmla="*/ 1 h 938"/>
                  <a:gd name="T38" fmla="*/ 0 w 1145"/>
                  <a:gd name="T39" fmla="*/ 1 h 938"/>
                  <a:gd name="T40" fmla="*/ 0 w 1145"/>
                  <a:gd name="T41" fmla="*/ 1 h 938"/>
                  <a:gd name="T42" fmla="*/ 0 w 1145"/>
                  <a:gd name="T43" fmla="*/ 1 h 938"/>
                  <a:gd name="T44" fmla="*/ 0 w 1145"/>
                  <a:gd name="T45" fmla="*/ 1 h 938"/>
                  <a:gd name="T46" fmla="*/ 0 w 1145"/>
                  <a:gd name="T47" fmla="*/ 1 h 938"/>
                  <a:gd name="T48" fmla="*/ 0 w 1145"/>
                  <a:gd name="T49" fmla="*/ 1 h 938"/>
                  <a:gd name="T50" fmla="*/ 0 w 1145"/>
                  <a:gd name="T51" fmla="*/ 1 h 938"/>
                  <a:gd name="T52" fmla="*/ 0 w 1145"/>
                  <a:gd name="T53" fmla="*/ 1 h 938"/>
                  <a:gd name="T54" fmla="*/ 0 w 1145"/>
                  <a:gd name="T55" fmla="*/ 1 h 938"/>
                  <a:gd name="T56" fmla="*/ 0 w 1145"/>
                  <a:gd name="T57" fmla="*/ 1 h 938"/>
                  <a:gd name="T58" fmla="*/ 0 w 1145"/>
                  <a:gd name="T59" fmla="*/ 1 h 938"/>
                  <a:gd name="T60" fmla="*/ 0 w 1145"/>
                  <a:gd name="T61" fmla="*/ 1 h 938"/>
                  <a:gd name="T62" fmla="*/ 0 w 1145"/>
                  <a:gd name="T63" fmla="*/ 1 h 938"/>
                  <a:gd name="T64" fmla="*/ 0 w 1145"/>
                  <a:gd name="T65" fmla="*/ 1 h 938"/>
                  <a:gd name="T66" fmla="*/ 0 w 1145"/>
                  <a:gd name="T67" fmla="*/ 1 h 938"/>
                  <a:gd name="T68" fmla="*/ 0 w 1145"/>
                  <a:gd name="T69" fmla="*/ 1 h 938"/>
                  <a:gd name="T70" fmla="*/ 0 w 1145"/>
                  <a:gd name="T71" fmla="*/ 1 h 938"/>
                  <a:gd name="T72" fmla="*/ 0 w 1145"/>
                  <a:gd name="T73" fmla="*/ 1 h 938"/>
                  <a:gd name="T74" fmla="*/ 0 w 1145"/>
                  <a:gd name="T75" fmla="*/ 1 h 938"/>
                  <a:gd name="T76" fmla="*/ 0 w 1145"/>
                  <a:gd name="T77" fmla="*/ 1 h 938"/>
                  <a:gd name="T78" fmla="*/ 0 w 1145"/>
                  <a:gd name="T79" fmla="*/ 1 h 938"/>
                  <a:gd name="T80" fmla="*/ 0 w 1145"/>
                  <a:gd name="T81" fmla="*/ 1 h 938"/>
                  <a:gd name="T82" fmla="*/ 0 w 1145"/>
                  <a:gd name="T83" fmla="*/ 1 h 938"/>
                  <a:gd name="T84" fmla="*/ 0 w 1145"/>
                  <a:gd name="T85" fmla="*/ 1 h 938"/>
                  <a:gd name="T86" fmla="*/ 0 w 1145"/>
                  <a:gd name="T87" fmla="*/ 0 h 938"/>
                  <a:gd name="T88" fmla="*/ 0 w 1145"/>
                  <a:gd name="T89" fmla="*/ 1 h 938"/>
                  <a:gd name="T90" fmla="*/ 0 w 1145"/>
                  <a:gd name="T91" fmla="*/ 1 h 938"/>
                  <a:gd name="T92" fmla="*/ 0 w 1145"/>
                  <a:gd name="T93" fmla="*/ 1 h 938"/>
                  <a:gd name="T94" fmla="*/ 0 w 1145"/>
                  <a:gd name="T95" fmla="*/ 1 h 938"/>
                  <a:gd name="T96" fmla="*/ 0 w 1145"/>
                  <a:gd name="T97" fmla="*/ 1 h 938"/>
                  <a:gd name="T98" fmla="*/ 0 w 1145"/>
                  <a:gd name="T99" fmla="*/ 1 h 938"/>
                  <a:gd name="T100" fmla="*/ 0 w 1145"/>
                  <a:gd name="T101" fmla="*/ 1 h 938"/>
                  <a:gd name="T102" fmla="*/ 0 w 1145"/>
                  <a:gd name="T103" fmla="*/ 1 h 938"/>
                  <a:gd name="T104" fmla="*/ 0 w 1145"/>
                  <a:gd name="T105" fmla="*/ 1 h 938"/>
                  <a:gd name="T106" fmla="*/ 0 w 1145"/>
                  <a:gd name="T107" fmla="*/ 1 h 938"/>
                  <a:gd name="T108" fmla="*/ 0 w 1145"/>
                  <a:gd name="T109" fmla="*/ 1 h 938"/>
                  <a:gd name="T110" fmla="*/ 0 w 1145"/>
                  <a:gd name="T111" fmla="*/ 1 h 938"/>
                  <a:gd name="T112" fmla="*/ 0 w 1145"/>
                  <a:gd name="T113" fmla="*/ 1 h 93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45"/>
                  <a:gd name="T172" fmla="*/ 0 h 938"/>
                  <a:gd name="T173" fmla="*/ 1145 w 1145"/>
                  <a:gd name="T174" fmla="*/ 938 h 93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45" h="938">
                    <a:moveTo>
                      <a:pt x="273" y="876"/>
                    </a:moveTo>
                    <a:lnTo>
                      <a:pt x="294" y="848"/>
                    </a:lnTo>
                    <a:lnTo>
                      <a:pt x="219" y="804"/>
                    </a:lnTo>
                    <a:lnTo>
                      <a:pt x="212" y="819"/>
                    </a:lnTo>
                    <a:lnTo>
                      <a:pt x="225" y="807"/>
                    </a:lnTo>
                    <a:lnTo>
                      <a:pt x="192" y="784"/>
                    </a:lnTo>
                    <a:lnTo>
                      <a:pt x="160" y="761"/>
                    </a:lnTo>
                    <a:lnTo>
                      <a:pt x="131" y="736"/>
                    </a:lnTo>
                    <a:lnTo>
                      <a:pt x="105" y="708"/>
                    </a:lnTo>
                    <a:lnTo>
                      <a:pt x="91" y="720"/>
                    </a:lnTo>
                    <a:lnTo>
                      <a:pt x="109" y="713"/>
                    </a:lnTo>
                    <a:lnTo>
                      <a:pt x="88" y="684"/>
                    </a:lnTo>
                    <a:lnTo>
                      <a:pt x="70" y="652"/>
                    </a:lnTo>
                    <a:lnTo>
                      <a:pt x="58" y="616"/>
                    </a:lnTo>
                    <a:lnTo>
                      <a:pt x="46" y="575"/>
                    </a:lnTo>
                    <a:lnTo>
                      <a:pt x="29" y="582"/>
                    </a:lnTo>
                    <a:lnTo>
                      <a:pt x="48" y="582"/>
                    </a:lnTo>
                    <a:lnTo>
                      <a:pt x="42" y="538"/>
                    </a:lnTo>
                    <a:lnTo>
                      <a:pt x="38" y="492"/>
                    </a:lnTo>
                    <a:lnTo>
                      <a:pt x="40" y="447"/>
                    </a:lnTo>
                    <a:lnTo>
                      <a:pt x="45" y="402"/>
                    </a:lnTo>
                    <a:lnTo>
                      <a:pt x="26" y="402"/>
                    </a:lnTo>
                    <a:lnTo>
                      <a:pt x="43" y="408"/>
                    </a:lnTo>
                    <a:lnTo>
                      <a:pt x="54" y="365"/>
                    </a:lnTo>
                    <a:lnTo>
                      <a:pt x="70" y="326"/>
                    </a:lnTo>
                    <a:lnTo>
                      <a:pt x="82" y="306"/>
                    </a:lnTo>
                    <a:lnTo>
                      <a:pt x="94" y="286"/>
                    </a:lnTo>
                    <a:lnTo>
                      <a:pt x="107" y="266"/>
                    </a:lnTo>
                    <a:lnTo>
                      <a:pt x="89" y="259"/>
                    </a:lnTo>
                    <a:lnTo>
                      <a:pt x="104" y="272"/>
                    </a:lnTo>
                    <a:lnTo>
                      <a:pt x="120" y="252"/>
                    </a:lnTo>
                    <a:lnTo>
                      <a:pt x="155" y="212"/>
                    </a:lnTo>
                    <a:lnTo>
                      <a:pt x="196" y="174"/>
                    </a:lnTo>
                    <a:lnTo>
                      <a:pt x="240" y="137"/>
                    </a:lnTo>
                    <a:lnTo>
                      <a:pt x="284" y="106"/>
                    </a:lnTo>
                    <a:lnTo>
                      <a:pt x="307" y="92"/>
                    </a:lnTo>
                    <a:lnTo>
                      <a:pt x="292" y="79"/>
                    </a:lnTo>
                    <a:lnTo>
                      <a:pt x="300" y="95"/>
                    </a:lnTo>
                    <a:lnTo>
                      <a:pt x="323" y="84"/>
                    </a:lnTo>
                    <a:lnTo>
                      <a:pt x="345" y="72"/>
                    </a:lnTo>
                    <a:lnTo>
                      <a:pt x="367" y="62"/>
                    </a:lnTo>
                    <a:lnTo>
                      <a:pt x="412" y="48"/>
                    </a:lnTo>
                    <a:lnTo>
                      <a:pt x="458" y="38"/>
                    </a:lnTo>
                    <a:lnTo>
                      <a:pt x="452" y="23"/>
                    </a:lnTo>
                    <a:lnTo>
                      <a:pt x="452" y="40"/>
                    </a:lnTo>
                    <a:lnTo>
                      <a:pt x="501" y="35"/>
                    </a:lnTo>
                    <a:lnTo>
                      <a:pt x="551" y="34"/>
                    </a:lnTo>
                    <a:lnTo>
                      <a:pt x="600" y="37"/>
                    </a:lnTo>
                    <a:lnTo>
                      <a:pt x="650" y="42"/>
                    </a:lnTo>
                    <a:lnTo>
                      <a:pt x="650" y="26"/>
                    </a:lnTo>
                    <a:lnTo>
                      <a:pt x="644" y="41"/>
                    </a:lnTo>
                    <a:lnTo>
                      <a:pt x="691" y="51"/>
                    </a:lnTo>
                    <a:lnTo>
                      <a:pt x="736" y="62"/>
                    </a:lnTo>
                    <a:lnTo>
                      <a:pt x="757" y="69"/>
                    </a:lnTo>
                    <a:lnTo>
                      <a:pt x="779" y="78"/>
                    </a:lnTo>
                    <a:lnTo>
                      <a:pt x="822" y="99"/>
                    </a:lnTo>
                    <a:lnTo>
                      <a:pt x="865" y="123"/>
                    </a:lnTo>
                    <a:lnTo>
                      <a:pt x="873" y="108"/>
                    </a:lnTo>
                    <a:lnTo>
                      <a:pt x="859" y="120"/>
                    </a:lnTo>
                    <a:lnTo>
                      <a:pt x="902" y="149"/>
                    </a:lnTo>
                    <a:lnTo>
                      <a:pt x="941" y="177"/>
                    </a:lnTo>
                    <a:lnTo>
                      <a:pt x="977" y="207"/>
                    </a:lnTo>
                    <a:lnTo>
                      <a:pt x="1009" y="236"/>
                    </a:lnTo>
                    <a:lnTo>
                      <a:pt x="1035" y="262"/>
                    </a:lnTo>
                    <a:lnTo>
                      <a:pt x="1057" y="289"/>
                    </a:lnTo>
                    <a:lnTo>
                      <a:pt x="1071" y="276"/>
                    </a:lnTo>
                    <a:lnTo>
                      <a:pt x="1054" y="283"/>
                    </a:lnTo>
                    <a:lnTo>
                      <a:pt x="1070" y="309"/>
                    </a:lnTo>
                    <a:lnTo>
                      <a:pt x="1084" y="334"/>
                    </a:lnTo>
                    <a:lnTo>
                      <a:pt x="1094" y="359"/>
                    </a:lnTo>
                    <a:lnTo>
                      <a:pt x="1100" y="385"/>
                    </a:lnTo>
                    <a:lnTo>
                      <a:pt x="1118" y="378"/>
                    </a:lnTo>
                    <a:lnTo>
                      <a:pt x="1099" y="378"/>
                    </a:lnTo>
                    <a:lnTo>
                      <a:pt x="1103" y="403"/>
                    </a:lnTo>
                    <a:lnTo>
                      <a:pt x="1107" y="429"/>
                    </a:lnTo>
                    <a:lnTo>
                      <a:pt x="1107" y="454"/>
                    </a:lnTo>
                    <a:lnTo>
                      <a:pt x="1105" y="480"/>
                    </a:lnTo>
                    <a:lnTo>
                      <a:pt x="1100" y="504"/>
                    </a:lnTo>
                    <a:lnTo>
                      <a:pt x="1119" y="504"/>
                    </a:lnTo>
                    <a:lnTo>
                      <a:pt x="1102" y="497"/>
                    </a:lnTo>
                    <a:lnTo>
                      <a:pt x="1094" y="521"/>
                    </a:lnTo>
                    <a:lnTo>
                      <a:pt x="1084" y="546"/>
                    </a:lnTo>
                    <a:lnTo>
                      <a:pt x="1073" y="570"/>
                    </a:lnTo>
                    <a:lnTo>
                      <a:pt x="1060" y="596"/>
                    </a:lnTo>
                    <a:lnTo>
                      <a:pt x="1046" y="623"/>
                    </a:lnTo>
                    <a:lnTo>
                      <a:pt x="1032" y="651"/>
                    </a:lnTo>
                    <a:lnTo>
                      <a:pt x="1016" y="682"/>
                    </a:lnTo>
                    <a:lnTo>
                      <a:pt x="1000" y="715"/>
                    </a:lnTo>
                    <a:lnTo>
                      <a:pt x="963" y="781"/>
                    </a:lnTo>
                    <a:lnTo>
                      <a:pt x="921" y="852"/>
                    </a:lnTo>
                    <a:lnTo>
                      <a:pt x="880" y="923"/>
                    </a:lnTo>
                    <a:lnTo>
                      <a:pt x="913" y="938"/>
                    </a:lnTo>
                    <a:lnTo>
                      <a:pt x="956" y="865"/>
                    </a:lnTo>
                    <a:lnTo>
                      <a:pt x="998" y="794"/>
                    </a:lnTo>
                    <a:lnTo>
                      <a:pt x="1035" y="727"/>
                    </a:lnTo>
                    <a:lnTo>
                      <a:pt x="1051" y="695"/>
                    </a:lnTo>
                    <a:lnTo>
                      <a:pt x="1067" y="665"/>
                    </a:lnTo>
                    <a:lnTo>
                      <a:pt x="1081" y="635"/>
                    </a:lnTo>
                    <a:lnTo>
                      <a:pt x="1095" y="609"/>
                    </a:lnTo>
                    <a:lnTo>
                      <a:pt x="1108" y="583"/>
                    </a:lnTo>
                    <a:lnTo>
                      <a:pt x="1119" y="559"/>
                    </a:lnTo>
                    <a:lnTo>
                      <a:pt x="1129" y="534"/>
                    </a:lnTo>
                    <a:lnTo>
                      <a:pt x="1137" y="509"/>
                    </a:lnTo>
                    <a:lnTo>
                      <a:pt x="1139" y="504"/>
                    </a:lnTo>
                    <a:lnTo>
                      <a:pt x="1143" y="480"/>
                    </a:lnTo>
                    <a:lnTo>
                      <a:pt x="1145" y="454"/>
                    </a:lnTo>
                    <a:lnTo>
                      <a:pt x="1145" y="429"/>
                    </a:lnTo>
                    <a:lnTo>
                      <a:pt x="1142" y="403"/>
                    </a:lnTo>
                    <a:lnTo>
                      <a:pt x="1137" y="378"/>
                    </a:lnTo>
                    <a:lnTo>
                      <a:pt x="1135" y="372"/>
                    </a:lnTo>
                    <a:lnTo>
                      <a:pt x="1129" y="347"/>
                    </a:lnTo>
                    <a:lnTo>
                      <a:pt x="1119" y="321"/>
                    </a:lnTo>
                    <a:lnTo>
                      <a:pt x="1105" y="296"/>
                    </a:lnTo>
                    <a:lnTo>
                      <a:pt x="1089" y="270"/>
                    </a:lnTo>
                    <a:lnTo>
                      <a:pt x="1084" y="265"/>
                    </a:lnTo>
                    <a:lnTo>
                      <a:pt x="1063" y="241"/>
                    </a:lnTo>
                    <a:lnTo>
                      <a:pt x="1036" y="212"/>
                    </a:lnTo>
                    <a:lnTo>
                      <a:pt x="1004" y="183"/>
                    </a:lnTo>
                    <a:lnTo>
                      <a:pt x="968" y="153"/>
                    </a:lnTo>
                    <a:lnTo>
                      <a:pt x="929" y="125"/>
                    </a:lnTo>
                    <a:lnTo>
                      <a:pt x="886" y="96"/>
                    </a:lnTo>
                    <a:lnTo>
                      <a:pt x="880" y="92"/>
                    </a:lnTo>
                    <a:lnTo>
                      <a:pt x="837" y="68"/>
                    </a:lnTo>
                    <a:lnTo>
                      <a:pt x="794" y="47"/>
                    </a:lnTo>
                    <a:lnTo>
                      <a:pt x="771" y="38"/>
                    </a:lnTo>
                    <a:lnTo>
                      <a:pt x="749" y="31"/>
                    </a:lnTo>
                    <a:lnTo>
                      <a:pt x="706" y="20"/>
                    </a:lnTo>
                    <a:lnTo>
                      <a:pt x="658" y="10"/>
                    </a:lnTo>
                    <a:lnTo>
                      <a:pt x="650" y="9"/>
                    </a:lnTo>
                    <a:lnTo>
                      <a:pt x="600" y="3"/>
                    </a:lnTo>
                    <a:lnTo>
                      <a:pt x="551" y="0"/>
                    </a:lnTo>
                    <a:lnTo>
                      <a:pt x="501" y="1"/>
                    </a:lnTo>
                    <a:lnTo>
                      <a:pt x="452" y="6"/>
                    </a:lnTo>
                    <a:lnTo>
                      <a:pt x="444" y="7"/>
                    </a:lnTo>
                    <a:lnTo>
                      <a:pt x="398" y="17"/>
                    </a:lnTo>
                    <a:lnTo>
                      <a:pt x="351" y="31"/>
                    </a:lnTo>
                    <a:lnTo>
                      <a:pt x="331" y="41"/>
                    </a:lnTo>
                    <a:lnTo>
                      <a:pt x="308" y="52"/>
                    </a:lnTo>
                    <a:lnTo>
                      <a:pt x="286" y="64"/>
                    </a:lnTo>
                    <a:lnTo>
                      <a:pt x="279" y="68"/>
                    </a:lnTo>
                    <a:lnTo>
                      <a:pt x="257" y="82"/>
                    </a:lnTo>
                    <a:lnTo>
                      <a:pt x="212" y="113"/>
                    </a:lnTo>
                    <a:lnTo>
                      <a:pt x="169" y="150"/>
                    </a:lnTo>
                    <a:lnTo>
                      <a:pt x="128" y="188"/>
                    </a:lnTo>
                    <a:lnTo>
                      <a:pt x="93" y="228"/>
                    </a:lnTo>
                    <a:lnTo>
                      <a:pt x="77" y="248"/>
                    </a:lnTo>
                    <a:lnTo>
                      <a:pt x="72" y="253"/>
                    </a:lnTo>
                    <a:lnTo>
                      <a:pt x="59" y="273"/>
                    </a:lnTo>
                    <a:lnTo>
                      <a:pt x="46" y="293"/>
                    </a:lnTo>
                    <a:lnTo>
                      <a:pt x="35" y="311"/>
                    </a:lnTo>
                    <a:lnTo>
                      <a:pt x="19" y="352"/>
                    </a:lnTo>
                    <a:lnTo>
                      <a:pt x="8" y="395"/>
                    </a:lnTo>
                    <a:lnTo>
                      <a:pt x="6" y="402"/>
                    </a:lnTo>
                    <a:lnTo>
                      <a:pt x="2" y="447"/>
                    </a:lnTo>
                    <a:lnTo>
                      <a:pt x="0" y="492"/>
                    </a:lnTo>
                    <a:lnTo>
                      <a:pt x="3" y="538"/>
                    </a:lnTo>
                    <a:lnTo>
                      <a:pt x="10" y="582"/>
                    </a:lnTo>
                    <a:lnTo>
                      <a:pt x="11" y="587"/>
                    </a:lnTo>
                    <a:lnTo>
                      <a:pt x="22" y="628"/>
                    </a:lnTo>
                    <a:lnTo>
                      <a:pt x="35" y="665"/>
                    </a:lnTo>
                    <a:lnTo>
                      <a:pt x="53" y="696"/>
                    </a:lnTo>
                    <a:lnTo>
                      <a:pt x="74" y="726"/>
                    </a:lnTo>
                    <a:lnTo>
                      <a:pt x="78" y="732"/>
                    </a:lnTo>
                    <a:lnTo>
                      <a:pt x="104" y="760"/>
                    </a:lnTo>
                    <a:lnTo>
                      <a:pt x="133" y="785"/>
                    </a:lnTo>
                    <a:lnTo>
                      <a:pt x="165" y="808"/>
                    </a:lnTo>
                    <a:lnTo>
                      <a:pt x="198" y="831"/>
                    </a:lnTo>
                    <a:lnTo>
                      <a:pt x="204" y="835"/>
                    </a:lnTo>
                    <a:lnTo>
                      <a:pt x="273" y="876"/>
                    </a:lnTo>
                    <a:close/>
                  </a:path>
                </a:pathLst>
              </a:custGeom>
              <a:solidFill>
                <a:srgbClr val="000000"/>
              </a:solidFill>
              <a:ln>
                <a:noFill/>
              </a:ln>
            </p:spPr>
            <p:txBody>
              <a:bodyPr/>
              <a:lstStyle/>
              <a:p>
                <a:endParaRPr lang="zh-CN" altLang="en-US" sz="1620"/>
              </a:p>
            </p:txBody>
          </p:sp>
          <p:grpSp>
            <p:nvGrpSpPr>
              <p:cNvPr id="83" name="Group 26"/>
              <p:cNvGrpSpPr/>
              <p:nvPr/>
            </p:nvGrpSpPr>
            <p:grpSpPr bwMode="auto">
              <a:xfrm>
                <a:off x="4892" y="1958"/>
                <a:ext cx="86" cy="139"/>
                <a:chOff x="4892" y="1958"/>
                <a:chExt cx="86" cy="139"/>
              </a:xfrm>
            </p:grpSpPr>
            <p:sp>
              <p:nvSpPr>
                <p:cNvPr id="84" name="Freeform 27"/>
                <p:cNvSpPr/>
                <p:nvPr/>
              </p:nvSpPr>
              <p:spPr bwMode="auto">
                <a:xfrm>
                  <a:off x="4923" y="1958"/>
                  <a:ext cx="55" cy="77"/>
                </a:xfrm>
                <a:custGeom>
                  <a:avLst/>
                  <a:gdLst>
                    <a:gd name="T0" fmla="*/ 0 w 111"/>
                    <a:gd name="T1" fmla="*/ 1 h 154"/>
                    <a:gd name="T2" fmla="*/ 0 w 111"/>
                    <a:gd name="T3" fmla="*/ 0 h 154"/>
                    <a:gd name="T4" fmla="*/ 0 w 111"/>
                    <a:gd name="T5" fmla="*/ 1 h 154"/>
                    <a:gd name="T6" fmla="*/ 0 w 111"/>
                    <a:gd name="T7" fmla="*/ 1 h 154"/>
                    <a:gd name="T8" fmla="*/ 0 w 111"/>
                    <a:gd name="T9" fmla="*/ 1 h 154"/>
                    <a:gd name="T10" fmla="*/ 0 60000 65536"/>
                    <a:gd name="T11" fmla="*/ 0 60000 65536"/>
                    <a:gd name="T12" fmla="*/ 0 60000 65536"/>
                    <a:gd name="T13" fmla="*/ 0 60000 65536"/>
                    <a:gd name="T14" fmla="*/ 0 60000 65536"/>
                    <a:gd name="T15" fmla="*/ 0 w 111"/>
                    <a:gd name="T16" fmla="*/ 0 h 154"/>
                    <a:gd name="T17" fmla="*/ 111 w 111"/>
                    <a:gd name="T18" fmla="*/ 154 h 154"/>
                  </a:gdLst>
                  <a:ahLst/>
                  <a:cxnLst>
                    <a:cxn ang="T10">
                      <a:pos x="T0" y="T1"/>
                    </a:cxn>
                    <a:cxn ang="T11">
                      <a:pos x="T2" y="T3"/>
                    </a:cxn>
                    <a:cxn ang="T12">
                      <a:pos x="T4" y="T5"/>
                    </a:cxn>
                    <a:cxn ang="T13">
                      <a:pos x="T6" y="T7"/>
                    </a:cxn>
                    <a:cxn ang="T14">
                      <a:pos x="T8" y="T9"/>
                    </a:cxn>
                  </a:cxnLst>
                  <a:rect l="T15" t="T16" r="T17" b="T18"/>
                  <a:pathLst>
                    <a:path w="111" h="154">
                      <a:moveTo>
                        <a:pt x="111" y="16"/>
                      </a:moveTo>
                      <a:lnTo>
                        <a:pt x="77" y="0"/>
                      </a:lnTo>
                      <a:lnTo>
                        <a:pt x="0" y="139"/>
                      </a:lnTo>
                      <a:lnTo>
                        <a:pt x="34" y="154"/>
                      </a:lnTo>
                      <a:lnTo>
                        <a:pt x="111" y="16"/>
                      </a:lnTo>
                      <a:close/>
                    </a:path>
                  </a:pathLst>
                </a:custGeom>
                <a:solidFill>
                  <a:srgbClr val="000000"/>
                </a:solidFill>
                <a:ln>
                  <a:noFill/>
                </a:ln>
              </p:spPr>
              <p:txBody>
                <a:bodyPr/>
                <a:lstStyle/>
                <a:p>
                  <a:endParaRPr lang="zh-CN" altLang="en-US" sz="1620"/>
                </a:p>
              </p:txBody>
            </p:sp>
            <p:sp>
              <p:nvSpPr>
                <p:cNvPr id="85" name="Freeform 28"/>
                <p:cNvSpPr/>
                <p:nvPr/>
              </p:nvSpPr>
              <p:spPr bwMode="auto">
                <a:xfrm>
                  <a:off x="4892" y="2012"/>
                  <a:ext cx="76" cy="85"/>
                </a:xfrm>
                <a:custGeom>
                  <a:avLst/>
                  <a:gdLst>
                    <a:gd name="T0" fmla="*/ 0 w 151"/>
                    <a:gd name="T1" fmla="*/ 0 h 170"/>
                    <a:gd name="T2" fmla="*/ 0 w 151"/>
                    <a:gd name="T3" fmla="*/ 1 h 170"/>
                    <a:gd name="T4" fmla="*/ 1 w 151"/>
                    <a:gd name="T5" fmla="*/ 1 h 170"/>
                    <a:gd name="T6" fmla="*/ 0 w 151"/>
                    <a:gd name="T7" fmla="*/ 0 h 170"/>
                    <a:gd name="T8" fmla="*/ 0 60000 65536"/>
                    <a:gd name="T9" fmla="*/ 0 60000 65536"/>
                    <a:gd name="T10" fmla="*/ 0 60000 65536"/>
                    <a:gd name="T11" fmla="*/ 0 60000 65536"/>
                    <a:gd name="T12" fmla="*/ 0 w 151"/>
                    <a:gd name="T13" fmla="*/ 0 h 170"/>
                    <a:gd name="T14" fmla="*/ 151 w 151"/>
                    <a:gd name="T15" fmla="*/ 170 h 170"/>
                  </a:gdLst>
                  <a:ahLst/>
                  <a:cxnLst>
                    <a:cxn ang="T8">
                      <a:pos x="T0" y="T1"/>
                    </a:cxn>
                    <a:cxn ang="T9">
                      <a:pos x="T2" y="T3"/>
                    </a:cxn>
                    <a:cxn ang="T10">
                      <a:pos x="T4" y="T5"/>
                    </a:cxn>
                    <a:cxn ang="T11">
                      <a:pos x="T6" y="T7"/>
                    </a:cxn>
                  </a:cxnLst>
                  <a:rect l="T12" t="T13" r="T14" b="T15"/>
                  <a:pathLst>
                    <a:path w="151" h="170">
                      <a:moveTo>
                        <a:pt x="0" y="0"/>
                      </a:moveTo>
                      <a:lnTo>
                        <a:pt x="0" y="170"/>
                      </a:lnTo>
                      <a:lnTo>
                        <a:pt x="151" y="68"/>
                      </a:lnTo>
                      <a:lnTo>
                        <a:pt x="0" y="0"/>
                      </a:lnTo>
                      <a:close/>
                    </a:path>
                  </a:pathLst>
                </a:custGeom>
                <a:solidFill>
                  <a:srgbClr val="000000"/>
                </a:solidFill>
                <a:ln>
                  <a:noFill/>
                </a:ln>
              </p:spPr>
              <p:txBody>
                <a:bodyPr/>
                <a:lstStyle/>
                <a:p>
                  <a:endParaRPr lang="zh-CN" altLang="en-US" sz="1620"/>
                </a:p>
              </p:txBody>
            </p:sp>
          </p:grpSp>
        </p:grpSp>
        <p:sp>
          <p:nvSpPr>
            <p:cNvPr id="11" name="Freeform 29"/>
            <p:cNvSpPr/>
            <p:nvPr/>
          </p:nvSpPr>
          <p:spPr bwMode="auto">
            <a:xfrm>
              <a:off x="1252" y="2097"/>
              <a:ext cx="690" cy="442"/>
            </a:xfrm>
            <a:custGeom>
              <a:avLst/>
              <a:gdLst>
                <a:gd name="T0" fmla="*/ 1 w 1380"/>
                <a:gd name="T1" fmla="*/ 0 h 883"/>
                <a:gd name="T2" fmla="*/ 1 w 1380"/>
                <a:gd name="T3" fmla="*/ 1 h 883"/>
                <a:gd name="T4" fmla="*/ 1 w 1380"/>
                <a:gd name="T5" fmla="*/ 1 h 883"/>
                <a:gd name="T6" fmla="*/ 1 w 1380"/>
                <a:gd name="T7" fmla="*/ 1 h 883"/>
                <a:gd name="T8" fmla="*/ 1 w 1380"/>
                <a:gd name="T9" fmla="*/ 1 h 883"/>
                <a:gd name="T10" fmla="*/ 1 w 1380"/>
                <a:gd name="T11" fmla="*/ 1 h 883"/>
                <a:gd name="T12" fmla="*/ 1 w 1380"/>
                <a:gd name="T13" fmla="*/ 1 h 883"/>
                <a:gd name="T14" fmla="*/ 1 w 1380"/>
                <a:gd name="T15" fmla="*/ 1 h 883"/>
                <a:gd name="T16" fmla="*/ 1 w 1380"/>
                <a:gd name="T17" fmla="*/ 1 h 883"/>
                <a:gd name="T18" fmla="*/ 1 w 1380"/>
                <a:gd name="T19" fmla="*/ 1 h 883"/>
                <a:gd name="T20" fmla="*/ 0 w 1380"/>
                <a:gd name="T21" fmla="*/ 1 h 883"/>
                <a:gd name="T22" fmla="*/ 0 w 1380"/>
                <a:gd name="T23" fmla="*/ 1 h 883"/>
                <a:gd name="T24" fmla="*/ 1 w 1380"/>
                <a:gd name="T25" fmla="*/ 1 h 883"/>
                <a:gd name="T26" fmla="*/ 1 w 1380"/>
                <a:gd name="T27" fmla="*/ 1 h 883"/>
                <a:gd name="T28" fmla="*/ 1 w 1380"/>
                <a:gd name="T29" fmla="*/ 1 h 883"/>
                <a:gd name="T30" fmla="*/ 1 w 1380"/>
                <a:gd name="T31" fmla="*/ 1 h 883"/>
                <a:gd name="T32" fmla="*/ 1 w 1380"/>
                <a:gd name="T33" fmla="*/ 1 h 883"/>
                <a:gd name="T34" fmla="*/ 1 w 1380"/>
                <a:gd name="T35" fmla="*/ 1 h 883"/>
                <a:gd name="T36" fmla="*/ 1 w 1380"/>
                <a:gd name="T37" fmla="*/ 1 h 883"/>
                <a:gd name="T38" fmla="*/ 1 w 1380"/>
                <a:gd name="T39" fmla="*/ 1 h 883"/>
                <a:gd name="T40" fmla="*/ 1 w 1380"/>
                <a:gd name="T41" fmla="*/ 1 h 883"/>
                <a:gd name="T42" fmla="*/ 1 w 1380"/>
                <a:gd name="T43" fmla="*/ 1 h 883"/>
                <a:gd name="T44" fmla="*/ 1 w 1380"/>
                <a:gd name="T45" fmla="*/ 1 h 883"/>
                <a:gd name="T46" fmla="*/ 1 w 1380"/>
                <a:gd name="T47" fmla="*/ 1 h 883"/>
                <a:gd name="T48" fmla="*/ 1 w 1380"/>
                <a:gd name="T49" fmla="*/ 1 h 883"/>
                <a:gd name="T50" fmla="*/ 1 w 1380"/>
                <a:gd name="T51" fmla="*/ 1 h 883"/>
                <a:gd name="T52" fmla="*/ 1 w 1380"/>
                <a:gd name="T53" fmla="*/ 1 h 883"/>
                <a:gd name="T54" fmla="*/ 1 w 1380"/>
                <a:gd name="T55" fmla="*/ 1 h 883"/>
                <a:gd name="T56" fmla="*/ 1 w 1380"/>
                <a:gd name="T57" fmla="*/ 1 h 883"/>
                <a:gd name="T58" fmla="*/ 1 w 1380"/>
                <a:gd name="T59" fmla="*/ 1 h 883"/>
                <a:gd name="T60" fmla="*/ 1 w 1380"/>
                <a:gd name="T61" fmla="*/ 1 h 883"/>
                <a:gd name="T62" fmla="*/ 1 w 1380"/>
                <a:gd name="T63" fmla="*/ 1 h 883"/>
                <a:gd name="T64" fmla="*/ 1 w 1380"/>
                <a:gd name="T65" fmla="*/ 1 h 883"/>
                <a:gd name="T66" fmla="*/ 1 w 1380"/>
                <a:gd name="T67" fmla="*/ 1 h 883"/>
                <a:gd name="T68" fmla="*/ 1 w 1380"/>
                <a:gd name="T69" fmla="*/ 1 h 883"/>
                <a:gd name="T70" fmla="*/ 1 w 1380"/>
                <a:gd name="T71" fmla="*/ 1 h 883"/>
                <a:gd name="T72" fmla="*/ 1 w 1380"/>
                <a:gd name="T73" fmla="*/ 1 h 883"/>
                <a:gd name="T74" fmla="*/ 1 w 1380"/>
                <a:gd name="T75" fmla="*/ 1 h 883"/>
                <a:gd name="T76" fmla="*/ 1 w 1380"/>
                <a:gd name="T77" fmla="*/ 1 h 883"/>
                <a:gd name="T78" fmla="*/ 1 w 1380"/>
                <a:gd name="T79" fmla="*/ 1 h 883"/>
                <a:gd name="T80" fmla="*/ 1 w 1380"/>
                <a:gd name="T81" fmla="*/ 1 h 883"/>
                <a:gd name="T82" fmla="*/ 1 w 1380"/>
                <a:gd name="T83" fmla="*/ 1 h 883"/>
                <a:gd name="T84" fmla="*/ 1 w 1380"/>
                <a:gd name="T85" fmla="*/ 1 h 883"/>
                <a:gd name="T86" fmla="*/ 1 w 1380"/>
                <a:gd name="T87" fmla="*/ 0 h 883"/>
                <a:gd name="T88" fmla="*/ 1 w 1380"/>
                <a:gd name="T89" fmla="*/ 0 h 8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80"/>
                <a:gd name="T136" fmla="*/ 0 h 883"/>
                <a:gd name="T137" fmla="*/ 1380 w 1380"/>
                <a:gd name="T138" fmla="*/ 883 h 88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80" h="883">
                  <a:moveTo>
                    <a:pt x="166" y="0"/>
                  </a:moveTo>
                  <a:lnTo>
                    <a:pt x="148" y="1"/>
                  </a:lnTo>
                  <a:lnTo>
                    <a:pt x="133" y="3"/>
                  </a:lnTo>
                  <a:lnTo>
                    <a:pt x="102" y="11"/>
                  </a:lnTo>
                  <a:lnTo>
                    <a:pt x="73" y="25"/>
                  </a:lnTo>
                  <a:lnTo>
                    <a:pt x="49" y="44"/>
                  </a:lnTo>
                  <a:lnTo>
                    <a:pt x="29" y="65"/>
                  </a:lnTo>
                  <a:lnTo>
                    <a:pt x="13" y="90"/>
                  </a:lnTo>
                  <a:lnTo>
                    <a:pt x="3" y="117"/>
                  </a:lnTo>
                  <a:lnTo>
                    <a:pt x="2" y="131"/>
                  </a:lnTo>
                  <a:lnTo>
                    <a:pt x="0" y="147"/>
                  </a:lnTo>
                  <a:lnTo>
                    <a:pt x="0" y="736"/>
                  </a:lnTo>
                  <a:lnTo>
                    <a:pt x="2" y="751"/>
                  </a:lnTo>
                  <a:lnTo>
                    <a:pt x="3" y="765"/>
                  </a:lnTo>
                  <a:lnTo>
                    <a:pt x="13" y="792"/>
                  </a:lnTo>
                  <a:lnTo>
                    <a:pt x="29" y="818"/>
                  </a:lnTo>
                  <a:lnTo>
                    <a:pt x="49" y="839"/>
                  </a:lnTo>
                  <a:lnTo>
                    <a:pt x="73" y="857"/>
                  </a:lnTo>
                  <a:lnTo>
                    <a:pt x="102" y="871"/>
                  </a:lnTo>
                  <a:lnTo>
                    <a:pt x="133" y="880"/>
                  </a:lnTo>
                  <a:lnTo>
                    <a:pt x="148" y="881"/>
                  </a:lnTo>
                  <a:lnTo>
                    <a:pt x="166" y="883"/>
                  </a:lnTo>
                  <a:lnTo>
                    <a:pt x="1213" y="883"/>
                  </a:lnTo>
                  <a:lnTo>
                    <a:pt x="1231" y="881"/>
                  </a:lnTo>
                  <a:lnTo>
                    <a:pt x="1247" y="880"/>
                  </a:lnTo>
                  <a:lnTo>
                    <a:pt x="1277" y="871"/>
                  </a:lnTo>
                  <a:lnTo>
                    <a:pt x="1306" y="857"/>
                  </a:lnTo>
                  <a:lnTo>
                    <a:pt x="1330" y="839"/>
                  </a:lnTo>
                  <a:lnTo>
                    <a:pt x="1351" y="818"/>
                  </a:lnTo>
                  <a:lnTo>
                    <a:pt x="1367" y="792"/>
                  </a:lnTo>
                  <a:lnTo>
                    <a:pt x="1376" y="765"/>
                  </a:lnTo>
                  <a:lnTo>
                    <a:pt x="1378" y="751"/>
                  </a:lnTo>
                  <a:lnTo>
                    <a:pt x="1380" y="736"/>
                  </a:lnTo>
                  <a:lnTo>
                    <a:pt x="1380" y="147"/>
                  </a:lnTo>
                  <a:lnTo>
                    <a:pt x="1378" y="131"/>
                  </a:lnTo>
                  <a:lnTo>
                    <a:pt x="1376" y="117"/>
                  </a:lnTo>
                  <a:lnTo>
                    <a:pt x="1367" y="90"/>
                  </a:lnTo>
                  <a:lnTo>
                    <a:pt x="1351" y="65"/>
                  </a:lnTo>
                  <a:lnTo>
                    <a:pt x="1330" y="44"/>
                  </a:lnTo>
                  <a:lnTo>
                    <a:pt x="1306" y="25"/>
                  </a:lnTo>
                  <a:lnTo>
                    <a:pt x="1277" y="11"/>
                  </a:lnTo>
                  <a:lnTo>
                    <a:pt x="1247" y="3"/>
                  </a:lnTo>
                  <a:lnTo>
                    <a:pt x="1231" y="1"/>
                  </a:lnTo>
                  <a:lnTo>
                    <a:pt x="1213" y="0"/>
                  </a:lnTo>
                  <a:lnTo>
                    <a:pt x="166" y="0"/>
                  </a:lnTo>
                  <a:close/>
                </a:path>
              </a:pathLst>
            </a:custGeom>
            <a:solidFill>
              <a:srgbClr val="D9D9D9"/>
            </a:solidFill>
            <a:ln w="7938">
              <a:solidFill>
                <a:srgbClr val="000000"/>
              </a:solidFill>
              <a:round/>
            </a:ln>
          </p:spPr>
          <p:txBody>
            <a:bodyPr/>
            <a:lstStyle/>
            <a:p>
              <a:endParaRPr lang="zh-CN" altLang="en-US" sz="1620"/>
            </a:p>
          </p:txBody>
        </p:sp>
        <p:sp>
          <p:nvSpPr>
            <p:cNvPr id="12" name="Rectangle 30"/>
            <p:cNvSpPr>
              <a:spLocks noChangeArrowheads="1"/>
            </p:cNvSpPr>
            <p:nvPr/>
          </p:nvSpPr>
          <p:spPr bwMode="auto">
            <a:xfrm>
              <a:off x="1482" y="2246"/>
              <a:ext cx="342" cy="198"/>
            </a:xfrm>
            <a:prstGeom prst="rect">
              <a:avLst/>
            </a:prstGeom>
            <a:noFill/>
            <a:ln>
              <a:noFill/>
            </a:ln>
          </p:spPr>
          <p:txBody>
            <a:bodyPr wrap="none" lIns="0" tIns="0" rIns="0" bIns="0">
              <a:spAutoFit/>
            </a:bodyPr>
            <a:lstStyle/>
            <a:p>
              <a:pPr defTabSz="685800">
                <a:spcBef>
                  <a:spcPct val="50000"/>
                </a:spcBef>
              </a:pPr>
              <a:r>
                <a:rPr lang="en-US" altLang="zh-TW" sz="1530">
                  <a:solidFill>
                    <a:srgbClr val="000000"/>
                  </a:solidFill>
                  <a:latin typeface="Times New Roman" panose="02020603050405020304" pitchFamily="18" charset="0"/>
                  <a:ea typeface="PMingLiU" panose="02020500000000000000" pitchFamily="18" charset="-120"/>
                </a:rPr>
                <a:t>empty</a:t>
              </a:r>
              <a:endParaRPr lang="en-US" altLang="zh-TW" sz="1620">
                <a:solidFill>
                  <a:schemeClr val="tx2"/>
                </a:solidFill>
                <a:ea typeface="PMingLiU" panose="02020500000000000000" pitchFamily="18" charset="-120"/>
              </a:endParaRPr>
            </a:p>
          </p:txBody>
        </p:sp>
        <p:sp>
          <p:nvSpPr>
            <p:cNvPr id="13" name="Freeform 31"/>
            <p:cNvSpPr/>
            <p:nvPr/>
          </p:nvSpPr>
          <p:spPr bwMode="auto">
            <a:xfrm>
              <a:off x="2823" y="2080"/>
              <a:ext cx="690" cy="442"/>
            </a:xfrm>
            <a:custGeom>
              <a:avLst/>
              <a:gdLst>
                <a:gd name="T0" fmla="*/ 1 w 1380"/>
                <a:gd name="T1" fmla="*/ 0 h 883"/>
                <a:gd name="T2" fmla="*/ 1 w 1380"/>
                <a:gd name="T3" fmla="*/ 1 h 883"/>
                <a:gd name="T4" fmla="*/ 1 w 1380"/>
                <a:gd name="T5" fmla="*/ 1 h 883"/>
                <a:gd name="T6" fmla="*/ 1 w 1380"/>
                <a:gd name="T7" fmla="*/ 1 h 883"/>
                <a:gd name="T8" fmla="*/ 1 w 1380"/>
                <a:gd name="T9" fmla="*/ 1 h 883"/>
                <a:gd name="T10" fmla="*/ 1 w 1380"/>
                <a:gd name="T11" fmla="*/ 1 h 883"/>
                <a:gd name="T12" fmla="*/ 1 w 1380"/>
                <a:gd name="T13" fmla="*/ 1 h 883"/>
                <a:gd name="T14" fmla="*/ 1 w 1380"/>
                <a:gd name="T15" fmla="*/ 1 h 883"/>
                <a:gd name="T16" fmla="*/ 1 w 1380"/>
                <a:gd name="T17" fmla="*/ 1 h 883"/>
                <a:gd name="T18" fmla="*/ 1 w 1380"/>
                <a:gd name="T19" fmla="*/ 1 h 883"/>
                <a:gd name="T20" fmla="*/ 0 w 1380"/>
                <a:gd name="T21" fmla="*/ 1 h 883"/>
                <a:gd name="T22" fmla="*/ 0 w 1380"/>
                <a:gd name="T23" fmla="*/ 1 h 883"/>
                <a:gd name="T24" fmla="*/ 1 w 1380"/>
                <a:gd name="T25" fmla="*/ 1 h 883"/>
                <a:gd name="T26" fmla="*/ 1 w 1380"/>
                <a:gd name="T27" fmla="*/ 1 h 883"/>
                <a:gd name="T28" fmla="*/ 1 w 1380"/>
                <a:gd name="T29" fmla="*/ 1 h 883"/>
                <a:gd name="T30" fmla="*/ 1 w 1380"/>
                <a:gd name="T31" fmla="*/ 1 h 883"/>
                <a:gd name="T32" fmla="*/ 1 w 1380"/>
                <a:gd name="T33" fmla="*/ 1 h 883"/>
                <a:gd name="T34" fmla="*/ 1 w 1380"/>
                <a:gd name="T35" fmla="*/ 1 h 883"/>
                <a:gd name="T36" fmla="*/ 1 w 1380"/>
                <a:gd name="T37" fmla="*/ 1 h 883"/>
                <a:gd name="T38" fmla="*/ 1 w 1380"/>
                <a:gd name="T39" fmla="*/ 1 h 883"/>
                <a:gd name="T40" fmla="*/ 1 w 1380"/>
                <a:gd name="T41" fmla="*/ 1 h 883"/>
                <a:gd name="T42" fmla="*/ 1 w 1380"/>
                <a:gd name="T43" fmla="*/ 1 h 883"/>
                <a:gd name="T44" fmla="*/ 1 w 1380"/>
                <a:gd name="T45" fmla="*/ 1 h 883"/>
                <a:gd name="T46" fmla="*/ 1 w 1380"/>
                <a:gd name="T47" fmla="*/ 1 h 883"/>
                <a:gd name="T48" fmla="*/ 1 w 1380"/>
                <a:gd name="T49" fmla="*/ 1 h 883"/>
                <a:gd name="T50" fmla="*/ 1 w 1380"/>
                <a:gd name="T51" fmla="*/ 1 h 883"/>
                <a:gd name="T52" fmla="*/ 1 w 1380"/>
                <a:gd name="T53" fmla="*/ 1 h 883"/>
                <a:gd name="T54" fmla="*/ 1 w 1380"/>
                <a:gd name="T55" fmla="*/ 1 h 883"/>
                <a:gd name="T56" fmla="*/ 1 w 1380"/>
                <a:gd name="T57" fmla="*/ 1 h 883"/>
                <a:gd name="T58" fmla="*/ 1 w 1380"/>
                <a:gd name="T59" fmla="*/ 1 h 883"/>
                <a:gd name="T60" fmla="*/ 1 w 1380"/>
                <a:gd name="T61" fmla="*/ 1 h 883"/>
                <a:gd name="T62" fmla="*/ 1 w 1380"/>
                <a:gd name="T63" fmla="*/ 1 h 883"/>
                <a:gd name="T64" fmla="*/ 1 w 1380"/>
                <a:gd name="T65" fmla="*/ 1 h 883"/>
                <a:gd name="T66" fmla="*/ 1 w 1380"/>
                <a:gd name="T67" fmla="*/ 1 h 883"/>
                <a:gd name="T68" fmla="*/ 1 w 1380"/>
                <a:gd name="T69" fmla="*/ 1 h 883"/>
                <a:gd name="T70" fmla="*/ 1 w 1380"/>
                <a:gd name="T71" fmla="*/ 1 h 883"/>
                <a:gd name="T72" fmla="*/ 1 w 1380"/>
                <a:gd name="T73" fmla="*/ 1 h 883"/>
                <a:gd name="T74" fmla="*/ 1 w 1380"/>
                <a:gd name="T75" fmla="*/ 1 h 883"/>
                <a:gd name="T76" fmla="*/ 1 w 1380"/>
                <a:gd name="T77" fmla="*/ 1 h 883"/>
                <a:gd name="T78" fmla="*/ 1 w 1380"/>
                <a:gd name="T79" fmla="*/ 1 h 883"/>
                <a:gd name="T80" fmla="*/ 1 w 1380"/>
                <a:gd name="T81" fmla="*/ 1 h 883"/>
                <a:gd name="T82" fmla="*/ 1 w 1380"/>
                <a:gd name="T83" fmla="*/ 1 h 883"/>
                <a:gd name="T84" fmla="*/ 1 w 1380"/>
                <a:gd name="T85" fmla="*/ 1 h 883"/>
                <a:gd name="T86" fmla="*/ 1 w 1380"/>
                <a:gd name="T87" fmla="*/ 0 h 883"/>
                <a:gd name="T88" fmla="*/ 1 w 1380"/>
                <a:gd name="T89" fmla="*/ 0 h 8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80"/>
                <a:gd name="T136" fmla="*/ 0 h 883"/>
                <a:gd name="T137" fmla="*/ 1380 w 1380"/>
                <a:gd name="T138" fmla="*/ 883 h 88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80" h="883">
                  <a:moveTo>
                    <a:pt x="166" y="0"/>
                  </a:moveTo>
                  <a:lnTo>
                    <a:pt x="149" y="1"/>
                  </a:lnTo>
                  <a:lnTo>
                    <a:pt x="133" y="3"/>
                  </a:lnTo>
                  <a:lnTo>
                    <a:pt x="102" y="11"/>
                  </a:lnTo>
                  <a:lnTo>
                    <a:pt x="74" y="25"/>
                  </a:lnTo>
                  <a:lnTo>
                    <a:pt x="50" y="44"/>
                  </a:lnTo>
                  <a:lnTo>
                    <a:pt x="29" y="65"/>
                  </a:lnTo>
                  <a:lnTo>
                    <a:pt x="13" y="90"/>
                  </a:lnTo>
                  <a:lnTo>
                    <a:pt x="3" y="117"/>
                  </a:lnTo>
                  <a:lnTo>
                    <a:pt x="2" y="131"/>
                  </a:lnTo>
                  <a:lnTo>
                    <a:pt x="0" y="147"/>
                  </a:lnTo>
                  <a:lnTo>
                    <a:pt x="0" y="736"/>
                  </a:lnTo>
                  <a:lnTo>
                    <a:pt x="2" y="751"/>
                  </a:lnTo>
                  <a:lnTo>
                    <a:pt x="3" y="765"/>
                  </a:lnTo>
                  <a:lnTo>
                    <a:pt x="13" y="792"/>
                  </a:lnTo>
                  <a:lnTo>
                    <a:pt x="29" y="818"/>
                  </a:lnTo>
                  <a:lnTo>
                    <a:pt x="50" y="839"/>
                  </a:lnTo>
                  <a:lnTo>
                    <a:pt x="74" y="857"/>
                  </a:lnTo>
                  <a:lnTo>
                    <a:pt x="102" y="871"/>
                  </a:lnTo>
                  <a:lnTo>
                    <a:pt x="133" y="880"/>
                  </a:lnTo>
                  <a:lnTo>
                    <a:pt x="149" y="881"/>
                  </a:lnTo>
                  <a:lnTo>
                    <a:pt x="166" y="883"/>
                  </a:lnTo>
                  <a:lnTo>
                    <a:pt x="1214" y="883"/>
                  </a:lnTo>
                  <a:lnTo>
                    <a:pt x="1231" y="881"/>
                  </a:lnTo>
                  <a:lnTo>
                    <a:pt x="1247" y="880"/>
                  </a:lnTo>
                  <a:lnTo>
                    <a:pt x="1278" y="871"/>
                  </a:lnTo>
                  <a:lnTo>
                    <a:pt x="1306" y="857"/>
                  </a:lnTo>
                  <a:lnTo>
                    <a:pt x="1330" y="839"/>
                  </a:lnTo>
                  <a:lnTo>
                    <a:pt x="1351" y="818"/>
                  </a:lnTo>
                  <a:lnTo>
                    <a:pt x="1367" y="792"/>
                  </a:lnTo>
                  <a:lnTo>
                    <a:pt x="1377" y="765"/>
                  </a:lnTo>
                  <a:lnTo>
                    <a:pt x="1378" y="751"/>
                  </a:lnTo>
                  <a:lnTo>
                    <a:pt x="1380" y="736"/>
                  </a:lnTo>
                  <a:lnTo>
                    <a:pt x="1380" y="147"/>
                  </a:lnTo>
                  <a:lnTo>
                    <a:pt x="1378" y="131"/>
                  </a:lnTo>
                  <a:lnTo>
                    <a:pt x="1377" y="117"/>
                  </a:lnTo>
                  <a:lnTo>
                    <a:pt x="1367" y="90"/>
                  </a:lnTo>
                  <a:lnTo>
                    <a:pt x="1351" y="65"/>
                  </a:lnTo>
                  <a:lnTo>
                    <a:pt x="1330" y="44"/>
                  </a:lnTo>
                  <a:lnTo>
                    <a:pt x="1306" y="25"/>
                  </a:lnTo>
                  <a:lnTo>
                    <a:pt x="1278" y="11"/>
                  </a:lnTo>
                  <a:lnTo>
                    <a:pt x="1247" y="3"/>
                  </a:lnTo>
                  <a:lnTo>
                    <a:pt x="1231" y="1"/>
                  </a:lnTo>
                  <a:lnTo>
                    <a:pt x="1214" y="0"/>
                  </a:lnTo>
                  <a:lnTo>
                    <a:pt x="166" y="0"/>
                  </a:lnTo>
                  <a:close/>
                </a:path>
              </a:pathLst>
            </a:custGeom>
            <a:solidFill>
              <a:srgbClr val="D9D9D9"/>
            </a:solidFill>
            <a:ln w="7938">
              <a:solidFill>
                <a:srgbClr val="000000"/>
              </a:solidFill>
              <a:round/>
            </a:ln>
          </p:spPr>
          <p:txBody>
            <a:bodyPr/>
            <a:lstStyle/>
            <a:p>
              <a:endParaRPr lang="zh-CN" altLang="en-US" sz="1620"/>
            </a:p>
          </p:txBody>
        </p:sp>
        <p:sp>
          <p:nvSpPr>
            <p:cNvPr id="14" name="Rectangle 32"/>
            <p:cNvSpPr>
              <a:spLocks noChangeArrowheads="1"/>
            </p:cNvSpPr>
            <p:nvPr/>
          </p:nvSpPr>
          <p:spPr bwMode="auto">
            <a:xfrm>
              <a:off x="2968" y="2229"/>
              <a:ext cx="289" cy="198"/>
            </a:xfrm>
            <a:prstGeom prst="rect">
              <a:avLst/>
            </a:prstGeom>
            <a:noFill/>
            <a:ln>
              <a:noFill/>
            </a:ln>
          </p:spPr>
          <p:txBody>
            <a:bodyPr wrap="none" lIns="0" tIns="0" rIns="0" bIns="0">
              <a:spAutoFit/>
            </a:bodyPr>
            <a:lstStyle/>
            <a:p>
              <a:pPr defTabSz="685800">
                <a:spcBef>
                  <a:spcPct val="50000"/>
                </a:spcBef>
              </a:pPr>
              <a:r>
                <a:rPr lang="en-US" altLang="zh-TW" sz="1530" dirty="0">
                  <a:solidFill>
                    <a:srgbClr val="000000"/>
                  </a:solidFill>
                  <a:latin typeface="Times New Roman" panose="02020603050405020304" pitchFamily="18" charset="0"/>
                  <a:ea typeface="PMingLiU" panose="02020500000000000000" pitchFamily="18" charset="-120"/>
                </a:rPr>
                <a:t>filled</a:t>
              </a:r>
              <a:endParaRPr lang="en-US" altLang="zh-TW" sz="1620" dirty="0">
                <a:solidFill>
                  <a:schemeClr val="tx2"/>
                </a:solidFill>
                <a:ea typeface="PMingLiU" panose="02020500000000000000" pitchFamily="18" charset="-120"/>
              </a:endParaRPr>
            </a:p>
          </p:txBody>
        </p:sp>
        <p:sp>
          <p:nvSpPr>
            <p:cNvPr id="15" name="Freeform 33"/>
            <p:cNvSpPr/>
            <p:nvPr/>
          </p:nvSpPr>
          <p:spPr bwMode="auto">
            <a:xfrm>
              <a:off x="4394" y="2080"/>
              <a:ext cx="690" cy="442"/>
            </a:xfrm>
            <a:custGeom>
              <a:avLst/>
              <a:gdLst>
                <a:gd name="T0" fmla="*/ 1 w 1380"/>
                <a:gd name="T1" fmla="*/ 0 h 883"/>
                <a:gd name="T2" fmla="*/ 1 w 1380"/>
                <a:gd name="T3" fmla="*/ 1 h 883"/>
                <a:gd name="T4" fmla="*/ 1 w 1380"/>
                <a:gd name="T5" fmla="*/ 1 h 883"/>
                <a:gd name="T6" fmla="*/ 1 w 1380"/>
                <a:gd name="T7" fmla="*/ 1 h 883"/>
                <a:gd name="T8" fmla="*/ 1 w 1380"/>
                <a:gd name="T9" fmla="*/ 1 h 883"/>
                <a:gd name="T10" fmla="*/ 1 w 1380"/>
                <a:gd name="T11" fmla="*/ 1 h 883"/>
                <a:gd name="T12" fmla="*/ 1 w 1380"/>
                <a:gd name="T13" fmla="*/ 1 h 883"/>
                <a:gd name="T14" fmla="*/ 1 w 1380"/>
                <a:gd name="T15" fmla="*/ 1 h 883"/>
                <a:gd name="T16" fmla="*/ 1 w 1380"/>
                <a:gd name="T17" fmla="*/ 1 h 883"/>
                <a:gd name="T18" fmla="*/ 1 w 1380"/>
                <a:gd name="T19" fmla="*/ 1 h 883"/>
                <a:gd name="T20" fmla="*/ 0 w 1380"/>
                <a:gd name="T21" fmla="*/ 1 h 883"/>
                <a:gd name="T22" fmla="*/ 0 w 1380"/>
                <a:gd name="T23" fmla="*/ 1 h 883"/>
                <a:gd name="T24" fmla="*/ 1 w 1380"/>
                <a:gd name="T25" fmla="*/ 1 h 883"/>
                <a:gd name="T26" fmla="*/ 1 w 1380"/>
                <a:gd name="T27" fmla="*/ 1 h 883"/>
                <a:gd name="T28" fmla="*/ 1 w 1380"/>
                <a:gd name="T29" fmla="*/ 1 h 883"/>
                <a:gd name="T30" fmla="*/ 1 w 1380"/>
                <a:gd name="T31" fmla="*/ 1 h 883"/>
                <a:gd name="T32" fmla="*/ 1 w 1380"/>
                <a:gd name="T33" fmla="*/ 1 h 883"/>
                <a:gd name="T34" fmla="*/ 1 w 1380"/>
                <a:gd name="T35" fmla="*/ 1 h 883"/>
                <a:gd name="T36" fmla="*/ 1 w 1380"/>
                <a:gd name="T37" fmla="*/ 1 h 883"/>
                <a:gd name="T38" fmla="*/ 1 w 1380"/>
                <a:gd name="T39" fmla="*/ 1 h 883"/>
                <a:gd name="T40" fmla="*/ 1 w 1380"/>
                <a:gd name="T41" fmla="*/ 1 h 883"/>
                <a:gd name="T42" fmla="*/ 1 w 1380"/>
                <a:gd name="T43" fmla="*/ 1 h 883"/>
                <a:gd name="T44" fmla="*/ 1 w 1380"/>
                <a:gd name="T45" fmla="*/ 1 h 883"/>
                <a:gd name="T46" fmla="*/ 1 w 1380"/>
                <a:gd name="T47" fmla="*/ 1 h 883"/>
                <a:gd name="T48" fmla="*/ 1 w 1380"/>
                <a:gd name="T49" fmla="*/ 1 h 883"/>
                <a:gd name="T50" fmla="*/ 1 w 1380"/>
                <a:gd name="T51" fmla="*/ 1 h 883"/>
                <a:gd name="T52" fmla="*/ 1 w 1380"/>
                <a:gd name="T53" fmla="*/ 1 h 883"/>
                <a:gd name="T54" fmla="*/ 1 w 1380"/>
                <a:gd name="T55" fmla="*/ 1 h 883"/>
                <a:gd name="T56" fmla="*/ 1 w 1380"/>
                <a:gd name="T57" fmla="*/ 1 h 883"/>
                <a:gd name="T58" fmla="*/ 1 w 1380"/>
                <a:gd name="T59" fmla="*/ 1 h 883"/>
                <a:gd name="T60" fmla="*/ 1 w 1380"/>
                <a:gd name="T61" fmla="*/ 1 h 883"/>
                <a:gd name="T62" fmla="*/ 1 w 1380"/>
                <a:gd name="T63" fmla="*/ 1 h 883"/>
                <a:gd name="T64" fmla="*/ 1 w 1380"/>
                <a:gd name="T65" fmla="*/ 1 h 883"/>
                <a:gd name="T66" fmla="*/ 1 w 1380"/>
                <a:gd name="T67" fmla="*/ 1 h 883"/>
                <a:gd name="T68" fmla="*/ 1 w 1380"/>
                <a:gd name="T69" fmla="*/ 1 h 883"/>
                <a:gd name="T70" fmla="*/ 1 w 1380"/>
                <a:gd name="T71" fmla="*/ 1 h 883"/>
                <a:gd name="T72" fmla="*/ 1 w 1380"/>
                <a:gd name="T73" fmla="*/ 1 h 883"/>
                <a:gd name="T74" fmla="*/ 1 w 1380"/>
                <a:gd name="T75" fmla="*/ 1 h 883"/>
                <a:gd name="T76" fmla="*/ 1 w 1380"/>
                <a:gd name="T77" fmla="*/ 1 h 883"/>
                <a:gd name="T78" fmla="*/ 1 w 1380"/>
                <a:gd name="T79" fmla="*/ 1 h 883"/>
                <a:gd name="T80" fmla="*/ 1 w 1380"/>
                <a:gd name="T81" fmla="*/ 1 h 883"/>
                <a:gd name="T82" fmla="*/ 1 w 1380"/>
                <a:gd name="T83" fmla="*/ 1 h 883"/>
                <a:gd name="T84" fmla="*/ 1 w 1380"/>
                <a:gd name="T85" fmla="*/ 1 h 883"/>
                <a:gd name="T86" fmla="*/ 1 w 1380"/>
                <a:gd name="T87" fmla="*/ 0 h 883"/>
                <a:gd name="T88" fmla="*/ 1 w 1380"/>
                <a:gd name="T89" fmla="*/ 0 h 8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80"/>
                <a:gd name="T136" fmla="*/ 0 h 883"/>
                <a:gd name="T137" fmla="*/ 1380 w 1380"/>
                <a:gd name="T138" fmla="*/ 883 h 88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80" h="883">
                  <a:moveTo>
                    <a:pt x="167" y="0"/>
                  </a:moveTo>
                  <a:lnTo>
                    <a:pt x="149" y="1"/>
                  </a:lnTo>
                  <a:lnTo>
                    <a:pt x="133" y="3"/>
                  </a:lnTo>
                  <a:lnTo>
                    <a:pt x="103" y="11"/>
                  </a:lnTo>
                  <a:lnTo>
                    <a:pt x="74" y="25"/>
                  </a:lnTo>
                  <a:lnTo>
                    <a:pt x="50" y="44"/>
                  </a:lnTo>
                  <a:lnTo>
                    <a:pt x="29" y="65"/>
                  </a:lnTo>
                  <a:lnTo>
                    <a:pt x="13" y="90"/>
                  </a:lnTo>
                  <a:lnTo>
                    <a:pt x="4" y="117"/>
                  </a:lnTo>
                  <a:lnTo>
                    <a:pt x="2" y="131"/>
                  </a:lnTo>
                  <a:lnTo>
                    <a:pt x="0" y="147"/>
                  </a:lnTo>
                  <a:lnTo>
                    <a:pt x="0" y="736"/>
                  </a:lnTo>
                  <a:lnTo>
                    <a:pt x="2" y="751"/>
                  </a:lnTo>
                  <a:lnTo>
                    <a:pt x="4" y="765"/>
                  </a:lnTo>
                  <a:lnTo>
                    <a:pt x="13" y="792"/>
                  </a:lnTo>
                  <a:lnTo>
                    <a:pt x="29" y="818"/>
                  </a:lnTo>
                  <a:lnTo>
                    <a:pt x="50" y="839"/>
                  </a:lnTo>
                  <a:lnTo>
                    <a:pt x="74" y="857"/>
                  </a:lnTo>
                  <a:lnTo>
                    <a:pt x="103" y="871"/>
                  </a:lnTo>
                  <a:lnTo>
                    <a:pt x="133" y="880"/>
                  </a:lnTo>
                  <a:lnTo>
                    <a:pt x="149" y="881"/>
                  </a:lnTo>
                  <a:lnTo>
                    <a:pt x="167" y="883"/>
                  </a:lnTo>
                  <a:lnTo>
                    <a:pt x="1214" y="883"/>
                  </a:lnTo>
                  <a:lnTo>
                    <a:pt x="1232" y="881"/>
                  </a:lnTo>
                  <a:lnTo>
                    <a:pt x="1247" y="880"/>
                  </a:lnTo>
                  <a:lnTo>
                    <a:pt x="1278" y="871"/>
                  </a:lnTo>
                  <a:lnTo>
                    <a:pt x="1307" y="857"/>
                  </a:lnTo>
                  <a:lnTo>
                    <a:pt x="1331" y="839"/>
                  </a:lnTo>
                  <a:lnTo>
                    <a:pt x="1351" y="818"/>
                  </a:lnTo>
                  <a:lnTo>
                    <a:pt x="1367" y="792"/>
                  </a:lnTo>
                  <a:lnTo>
                    <a:pt x="1377" y="765"/>
                  </a:lnTo>
                  <a:lnTo>
                    <a:pt x="1378" y="751"/>
                  </a:lnTo>
                  <a:lnTo>
                    <a:pt x="1380" y="736"/>
                  </a:lnTo>
                  <a:lnTo>
                    <a:pt x="1380" y="147"/>
                  </a:lnTo>
                  <a:lnTo>
                    <a:pt x="1378" y="131"/>
                  </a:lnTo>
                  <a:lnTo>
                    <a:pt x="1377" y="117"/>
                  </a:lnTo>
                  <a:lnTo>
                    <a:pt x="1367" y="90"/>
                  </a:lnTo>
                  <a:lnTo>
                    <a:pt x="1351" y="65"/>
                  </a:lnTo>
                  <a:lnTo>
                    <a:pt x="1331" y="44"/>
                  </a:lnTo>
                  <a:lnTo>
                    <a:pt x="1307" y="25"/>
                  </a:lnTo>
                  <a:lnTo>
                    <a:pt x="1278" y="11"/>
                  </a:lnTo>
                  <a:lnTo>
                    <a:pt x="1247" y="3"/>
                  </a:lnTo>
                  <a:lnTo>
                    <a:pt x="1232" y="1"/>
                  </a:lnTo>
                  <a:lnTo>
                    <a:pt x="1214" y="0"/>
                  </a:lnTo>
                  <a:lnTo>
                    <a:pt x="167" y="0"/>
                  </a:lnTo>
                  <a:close/>
                </a:path>
              </a:pathLst>
            </a:custGeom>
            <a:solidFill>
              <a:srgbClr val="D9D9D9"/>
            </a:solidFill>
            <a:ln w="7938">
              <a:solidFill>
                <a:srgbClr val="000000"/>
              </a:solidFill>
              <a:round/>
            </a:ln>
          </p:spPr>
          <p:txBody>
            <a:bodyPr/>
            <a:lstStyle/>
            <a:p>
              <a:endParaRPr lang="zh-CN" altLang="en-US" sz="1620"/>
            </a:p>
          </p:txBody>
        </p:sp>
        <p:sp>
          <p:nvSpPr>
            <p:cNvPr id="16" name="Rectangle 34"/>
            <p:cNvSpPr>
              <a:spLocks noChangeArrowheads="1"/>
            </p:cNvSpPr>
            <p:nvPr/>
          </p:nvSpPr>
          <p:spPr bwMode="auto">
            <a:xfrm>
              <a:off x="4620" y="2229"/>
              <a:ext cx="191" cy="198"/>
            </a:xfrm>
            <a:prstGeom prst="rect">
              <a:avLst/>
            </a:prstGeom>
            <a:noFill/>
            <a:ln>
              <a:noFill/>
            </a:ln>
          </p:spPr>
          <p:txBody>
            <a:bodyPr wrap="none" lIns="0" tIns="0" rIns="0" bIns="0">
              <a:spAutoFit/>
            </a:bodyPr>
            <a:lstStyle/>
            <a:p>
              <a:pPr defTabSz="685800">
                <a:spcBef>
                  <a:spcPct val="50000"/>
                </a:spcBef>
              </a:pPr>
              <a:r>
                <a:rPr lang="en-US" altLang="zh-TW" sz="1530">
                  <a:solidFill>
                    <a:srgbClr val="000000"/>
                  </a:solidFill>
                  <a:latin typeface="Times New Roman" panose="02020603050405020304" pitchFamily="18" charset="0"/>
                  <a:ea typeface="PMingLiU" panose="02020500000000000000" pitchFamily="18" charset="-120"/>
                </a:rPr>
                <a:t>full</a:t>
              </a:r>
              <a:endParaRPr lang="en-US" altLang="zh-TW" sz="1620">
                <a:solidFill>
                  <a:schemeClr val="tx2"/>
                </a:solidFill>
                <a:ea typeface="PMingLiU" panose="02020500000000000000" pitchFamily="18" charset="-120"/>
              </a:endParaRPr>
            </a:p>
          </p:txBody>
        </p:sp>
        <p:sp>
          <p:nvSpPr>
            <p:cNvPr id="17" name="Freeform 35"/>
            <p:cNvSpPr/>
            <p:nvPr/>
          </p:nvSpPr>
          <p:spPr bwMode="auto">
            <a:xfrm>
              <a:off x="1980" y="3742"/>
              <a:ext cx="460" cy="169"/>
            </a:xfrm>
            <a:custGeom>
              <a:avLst/>
              <a:gdLst>
                <a:gd name="T0" fmla="*/ 1 w 920"/>
                <a:gd name="T1" fmla="*/ 0 h 340"/>
                <a:gd name="T2" fmla="*/ 1 w 920"/>
                <a:gd name="T3" fmla="*/ 0 h 340"/>
                <a:gd name="T4" fmla="*/ 1 w 920"/>
                <a:gd name="T5" fmla="*/ 0 h 340"/>
                <a:gd name="T6" fmla="*/ 1 w 920"/>
                <a:gd name="T7" fmla="*/ 0 h 340"/>
                <a:gd name="T8" fmla="*/ 1 w 920"/>
                <a:gd name="T9" fmla="*/ 0 h 340"/>
                <a:gd name="T10" fmla="*/ 1 w 920"/>
                <a:gd name="T11" fmla="*/ 0 h 340"/>
                <a:gd name="T12" fmla="*/ 1 w 920"/>
                <a:gd name="T13" fmla="*/ 0 h 340"/>
                <a:gd name="T14" fmla="*/ 1 w 920"/>
                <a:gd name="T15" fmla="*/ 0 h 340"/>
                <a:gd name="T16" fmla="*/ 0 w 920"/>
                <a:gd name="T17" fmla="*/ 0 h 340"/>
                <a:gd name="T18" fmla="*/ 0 w 920"/>
                <a:gd name="T19" fmla="*/ 0 h 340"/>
                <a:gd name="T20" fmla="*/ 1 w 920"/>
                <a:gd name="T21" fmla="*/ 0 h 340"/>
                <a:gd name="T22" fmla="*/ 1 w 920"/>
                <a:gd name="T23" fmla="*/ 0 h 340"/>
                <a:gd name="T24" fmla="*/ 1 w 920"/>
                <a:gd name="T25" fmla="*/ 0 h 340"/>
                <a:gd name="T26" fmla="*/ 1 w 920"/>
                <a:gd name="T27" fmla="*/ 0 h 340"/>
                <a:gd name="T28" fmla="*/ 1 w 920"/>
                <a:gd name="T29" fmla="*/ 0 h 340"/>
                <a:gd name="T30" fmla="*/ 1 w 920"/>
                <a:gd name="T31" fmla="*/ 0 h 340"/>
                <a:gd name="T32" fmla="*/ 1 w 920"/>
                <a:gd name="T33" fmla="*/ 0 h 340"/>
                <a:gd name="T34" fmla="*/ 1 w 920"/>
                <a:gd name="T35" fmla="*/ 0 h 340"/>
                <a:gd name="T36" fmla="*/ 1 w 920"/>
                <a:gd name="T37" fmla="*/ 0 h 340"/>
                <a:gd name="T38" fmla="*/ 1 w 920"/>
                <a:gd name="T39" fmla="*/ 0 h 340"/>
                <a:gd name="T40" fmla="*/ 1 w 920"/>
                <a:gd name="T41" fmla="*/ 0 h 340"/>
                <a:gd name="T42" fmla="*/ 1 w 920"/>
                <a:gd name="T43" fmla="*/ 0 h 340"/>
                <a:gd name="T44" fmla="*/ 1 w 920"/>
                <a:gd name="T45" fmla="*/ 0 h 340"/>
                <a:gd name="T46" fmla="*/ 1 w 920"/>
                <a:gd name="T47" fmla="*/ 0 h 340"/>
                <a:gd name="T48" fmla="*/ 1 w 920"/>
                <a:gd name="T49" fmla="*/ 0 h 340"/>
                <a:gd name="T50" fmla="*/ 1 w 920"/>
                <a:gd name="T51" fmla="*/ 0 h 340"/>
                <a:gd name="T52" fmla="*/ 1 w 920"/>
                <a:gd name="T53" fmla="*/ 0 h 340"/>
                <a:gd name="T54" fmla="*/ 1 w 920"/>
                <a:gd name="T55" fmla="*/ 0 h 340"/>
                <a:gd name="T56" fmla="*/ 1 w 920"/>
                <a:gd name="T57" fmla="*/ 0 h 340"/>
                <a:gd name="T58" fmla="*/ 1 w 920"/>
                <a:gd name="T59" fmla="*/ 0 h 340"/>
                <a:gd name="T60" fmla="*/ 1 w 920"/>
                <a:gd name="T61" fmla="*/ 0 h 340"/>
                <a:gd name="T62" fmla="*/ 1 w 920"/>
                <a:gd name="T63" fmla="*/ 0 h 340"/>
                <a:gd name="T64" fmla="*/ 1 w 920"/>
                <a:gd name="T65" fmla="*/ 0 h 340"/>
                <a:gd name="T66" fmla="*/ 1 w 920"/>
                <a:gd name="T67" fmla="*/ 0 h 340"/>
                <a:gd name="T68" fmla="*/ 1 w 920"/>
                <a:gd name="T69" fmla="*/ 0 h 340"/>
                <a:gd name="T70" fmla="*/ 1 w 920"/>
                <a:gd name="T71" fmla="*/ 0 h 340"/>
                <a:gd name="T72" fmla="*/ 1 w 920"/>
                <a:gd name="T73" fmla="*/ 0 h 34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20"/>
                <a:gd name="T112" fmla="*/ 0 h 340"/>
                <a:gd name="T113" fmla="*/ 920 w 920"/>
                <a:gd name="T114" fmla="*/ 340 h 34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20" h="340">
                  <a:moveTo>
                    <a:pt x="64" y="0"/>
                  </a:moveTo>
                  <a:lnTo>
                    <a:pt x="51" y="2"/>
                  </a:lnTo>
                  <a:lnTo>
                    <a:pt x="40" y="5"/>
                  </a:lnTo>
                  <a:lnTo>
                    <a:pt x="29" y="10"/>
                  </a:lnTo>
                  <a:lnTo>
                    <a:pt x="19" y="17"/>
                  </a:lnTo>
                  <a:lnTo>
                    <a:pt x="11" y="26"/>
                  </a:lnTo>
                  <a:lnTo>
                    <a:pt x="5" y="36"/>
                  </a:lnTo>
                  <a:lnTo>
                    <a:pt x="2" y="46"/>
                  </a:lnTo>
                  <a:lnTo>
                    <a:pt x="0" y="57"/>
                  </a:lnTo>
                  <a:lnTo>
                    <a:pt x="0" y="283"/>
                  </a:lnTo>
                  <a:lnTo>
                    <a:pt x="2" y="295"/>
                  </a:lnTo>
                  <a:lnTo>
                    <a:pt x="5" y="306"/>
                  </a:lnTo>
                  <a:lnTo>
                    <a:pt x="11" y="314"/>
                  </a:lnTo>
                  <a:lnTo>
                    <a:pt x="19" y="323"/>
                  </a:lnTo>
                  <a:lnTo>
                    <a:pt x="29" y="330"/>
                  </a:lnTo>
                  <a:lnTo>
                    <a:pt x="40" y="336"/>
                  </a:lnTo>
                  <a:lnTo>
                    <a:pt x="51" y="339"/>
                  </a:lnTo>
                  <a:lnTo>
                    <a:pt x="64" y="340"/>
                  </a:lnTo>
                  <a:lnTo>
                    <a:pt x="856" y="340"/>
                  </a:lnTo>
                  <a:lnTo>
                    <a:pt x="869" y="339"/>
                  </a:lnTo>
                  <a:lnTo>
                    <a:pt x="882" y="336"/>
                  </a:lnTo>
                  <a:lnTo>
                    <a:pt x="891" y="330"/>
                  </a:lnTo>
                  <a:lnTo>
                    <a:pt x="901" y="323"/>
                  </a:lnTo>
                  <a:lnTo>
                    <a:pt x="909" y="314"/>
                  </a:lnTo>
                  <a:lnTo>
                    <a:pt x="915" y="306"/>
                  </a:lnTo>
                  <a:lnTo>
                    <a:pt x="918" y="295"/>
                  </a:lnTo>
                  <a:lnTo>
                    <a:pt x="920" y="283"/>
                  </a:lnTo>
                  <a:lnTo>
                    <a:pt x="920" y="57"/>
                  </a:lnTo>
                  <a:lnTo>
                    <a:pt x="918" y="46"/>
                  </a:lnTo>
                  <a:lnTo>
                    <a:pt x="915" y="36"/>
                  </a:lnTo>
                  <a:lnTo>
                    <a:pt x="909" y="26"/>
                  </a:lnTo>
                  <a:lnTo>
                    <a:pt x="901" y="17"/>
                  </a:lnTo>
                  <a:lnTo>
                    <a:pt x="891" y="10"/>
                  </a:lnTo>
                  <a:lnTo>
                    <a:pt x="882" y="5"/>
                  </a:lnTo>
                  <a:lnTo>
                    <a:pt x="869" y="2"/>
                  </a:lnTo>
                  <a:lnTo>
                    <a:pt x="856" y="0"/>
                  </a:lnTo>
                  <a:lnTo>
                    <a:pt x="64" y="0"/>
                  </a:lnTo>
                  <a:close/>
                </a:path>
              </a:pathLst>
            </a:custGeom>
            <a:solidFill>
              <a:srgbClr val="D9D9D9"/>
            </a:solidFill>
            <a:ln w="7938">
              <a:solidFill>
                <a:srgbClr val="000000"/>
              </a:solidFill>
              <a:round/>
            </a:ln>
          </p:spPr>
          <p:txBody>
            <a:bodyPr/>
            <a:lstStyle/>
            <a:p>
              <a:endParaRPr lang="zh-CN" altLang="en-US" sz="1620"/>
            </a:p>
          </p:txBody>
        </p:sp>
        <p:sp>
          <p:nvSpPr>
            <p:cNvPr id="18" name="Rectangle 36"/>
            <p:cNvSpPr>
              <a:spLocks noChangeArrowheads="1"/>
            </p:cNvSpPr>
            <p:nvPr/>
          </p:nvSpPr>
          <p:spPr bwMode="auto">
            <a:xfrm>
              <a:off x="2088" y="3779"/>
              <a:ext cx="212" cy="128"/>
            </a:xfrm>
            <a:prstGeom prst="rect">
              <a:avLst/>
            </a:prstGeom>
            <a:noFill/>
            <a:ln>
              <a:noFill/>
            </a:ln>
          </p:spPr>
          <p:txBody>
            <a:bodyPr wrap="none" lIns="0" tIns="0" rIns="0" bIns="0">
              <a:spAutoFit/>
            </a:bodyPr>
            <a:lstStyle/>
            <a:p>
              <a:pPr defTabSz="685800">
                <a:spcBef>
                  <a:spcPct val="50000"/>
                </a:spcBef>
              </a:pPr>
              <a:r>
                <a:rPr lang="en-US" altLang="zh-TW" sz="990">
                  <a:solidFill>
                    <a:srgbClr val="000000"/>
                  </a:solidFill>
                  <a:latin typeface="Times New Roman" panose="02020603050405020304" pitchFamily="18" charset="0"/>
                  <a:ea typeface="PMingLiU" panose="02020500000000000000" pitchFamily="18" charset="-120"/>
                </a:rPr>
                <a:t>Name</a:t>
              </a:r>
              <a:endParaRPr lang="en-US" altLang="zh-TW" sz="1620">
                <a:solidFill>
                  <a:schemeClr val="tx2"/>
                </a:solidFill>
                <a:ea typeface="PMingLiU" panose="02020500000000000000" pitchFamily="18" charset="-120"/>
              </a:endParaRPr>
            </a:p>
          </p:txBody>
        </p:sp>
        <p:sp>
          <p:nvSpPr>
            <p:cNvPr id="19" name="Oval 37"/>
            <p:cNvSpPr>
              <a:spLocks noChangeArrowheads="1"/>
            </p:cNvSpPr>
            <p:nvPr/>
          </p:nvSpPr>
          <p:spPr bwMode="auto">
            <a:xfrm>
              <a:off x="1482" y="1452"/>
              <a:ext cx="231" cy="205"/>
            </a:xfrm>
            <a:prstGeom prst="ellipse">
              <a:avLst/>
            </a:prstGeom>
            <a:solidFill>
              <a:srgbClr val="000000"/>
            </a:solidFill>
            <a:ln w="7938">
              <a:solidFill>
                <a:srgbClr val="000000"/>
              </a:solidFill>
              <a:round/>
            </a:ln>
          </p:spPr>
          <p:txBody>
            <a:bodyPr/>
            <a:lstStyle/>
            <a:p>
              <a:endParaRPr lang="zh-CN" altLang="en-US" sz="2520">
                <a:solidFill>
                  <a:srgbClr val="00A77E"/>
                </a:solidFill>
              </a:endParaRPr>
            </a:p>
          </p:txBody>
        </p:sp>
        <p:grpSp>
          <p:nvGrpSpPr>
            <p:cNvPr id="20" name="Group 38"/>
            <p:cNvGrpSpPr/>
            <p:nvPr/>
          </p:nvGrpSpPr>
          <p:grpSpPr bwMode="auto">
            <a:xfrm>
              <a:off x="1498" y="2980"/>
              <a:ext cx="231" cy="205"/>
              <a:chOff x="1498" y="2980"/>
              <a:chExt cx="231" cy="205"/>
            </a:xfrm>
          </p:grpSpPr>
          <p:sp>
            <p:nvSpPr>
              <p:cNvPr id="80" name="Oval 39"/>
              <p:cNvSpPr>
                <a:spLocks noChangeArrowheads="1"/>
              </p:cNvSpPr>
              <p:nvPr/>
            </p:nvSpPr>
            <p:spPr bwMode="auto">
              <a:xfrm>
                <a:off x="1498" y="2980"/>
                <a:ext cx="231" cy="205"/>
              </a:xfrm>
              <a:prstGeom prst="ellipse">
                <a:avLst/>
              </a:prstGeom>
              <a:solidFill>
                <a:srgbClr val="FFFFFF"/>
              </a:solidFill>
              <a:ln w="22225">
                <a:solidFill>
                  <a:srgbClr val="000000"/>
                </a:solidFill>
                <a:round/>
              </a:ln>
            </p:spPr>
            <p:txBody>
              <a:bodyPr/>
              <a:lstStyle/>
              <a:p>
                <a:endParaRPr lang="zh-CN" altLang="en-US" sz="2520">
                  <a:solidFill>
                    <a:srgbClr val="00A77E"/>
                  </a:solidFill>
                </a:endParaRPr>
              </a:p>
            </p:txBody>
          </p:sp>
          <p:sp>
            <p:nvSpPr>
              <p:cNvPr id="81" name="Oval 40"/>
              <p:cNvSpPr>
                <a:spLocks noChangeArrowheads="1"/>
              </p:cNvSpPr>
              <p:nvPr/>
            </p:nvSpPr>
            <p:spPr bwMode="auto">
              <a:xfrm>
                <a:off x="1536" y="3014"/>
                <a:ext cx="154" cy="137"/>
              </a:xfrm>
              <a:prstGeom prst="ellipse">
                <a:avLst/>
              </a:prstGeom>
              <a:solidFill>
                <a:srgbClr val="000000"/>
              </a:solidFill>
              <a:ln w="7938">
                <a:solidFill>
                  <a:srgbClr val="000000"/>
                </a:solidFill>
                <a:round/>
              </a:ln>
            </p:spPr>
            <p:txBody>
              <a:bodyPr/>
              <a:lstStyle/>
              <a:p>
                <a:endParaRPr lang="zh-CN" altLang="en-US" sz="2520">
                  <a:solidFill>
                    <a:srgbClr val="00A77E"/>
                  </a:solidFill>
                </a:endParaRPr>
              </a:p>
            </p:txBody>
          </p:sp>
        </p:grpSp>
        <p:sp>
          <p:nvSpPr>
            <p:cNvPr id="21" name="Oval 41"/>
            <p:cNvSpPr>
              <a:spLocks noChangeArrowheads="1"/>
            </p:cNvSpPr>
            <p:nvPr/>
          </p:nvSpPr>
          <p:spPr bwMode="auto">
            <a:xfrm>
              <a:off x="2018" y="3450"/>
              <a:ext cx="116" cy="103"/>
            </a:xfrm>
            <a:prstGeom prst="ellipse">
              <a:avLst/>
            </a:prstGeom>
            <a:solidFill>
              <a:srgbClr val="000000"/>
            </a:solidFill>
            <a:ln w="7938">
              <a:solidFill>
                <a:srgbClr val="000000"/>
              </a:solidFill>
              <a:round/>
            </a:ln>
          </p:spPr>
          <p:txBody>
            <a:bodyPr/>
            <a:lstStyle/>
            <a:p>
              <a:endParaRPr lang="zh-CN" altLang="en-US" sz="2520">
                <a:solidFill>
                  <a:srgbClr val="00A77E"/>
                </a:solidFill>
              </a:endParaRPr>
            </a:p>
          </p:txBody>
        </p:sp>
        <p:grpSp>
          <p:nvGrpSpPr>
            <p:cNvPr id="22" name="Group 42"/>
            <p:cNvGrpSpPr/>
            <p:nvPr/>
          </p:nvGrpSpPr>
          <p:grpSpPr bwMode="auto">
            <a:xfrm>
              <a:off x="2210" y="3436"/>
              <a:ext cx="154" cy="137"/>
              <a:chOff x="2210" y="3436"/>
              <a:chExt cx="154" cy="137"/>
            </a:xfrm>
          </p:grpSpPr>
          <p:sp>
            <p:nvSpPr>
              <p:cNvPr id="78" name="Oval 43"/>
              <p:cNvSpPr>
                <a:spLocks noChangeArrowheads="1"/>
              </p:cNvSpPr>
              <p:nvPr/>
            </p:nvSpPr>
            <p:spPr bwMode="auto">
              <a:xfrm>
                <a:off x="2210" y="3436"/>
                <a:ext cx="154" cy="137"/>
              </a:xfrm>
              <a:prstGeom prst="ellipse">
                <a:avLst/>
              </a:prstGeom>
              <a:solidFill>
                <a:srgbClr val="FFFFFF"/>
              </a:solidFill>
              <a:ln w="22225">
                <a:solidFill>
                  <a:srgbClr val="000000"/>
                </a:solidFill>
                <a:round/>
              </a:ln>
            </p:spPr>
            <p:txBody>
              <a:bodyPr/>
              <a:lstStyle/>
              <a:p>
                <a:endParaRPr lang="zh-CN" altLang="en-US" sz="2520">
                  <a:solidFill>
                    <a:srgbClr val="00A77E"/>
                  </a:solidFill>
                </a:endParaRPr>
              </a:p>
            </p:txBody>
          </p:sp>
          <p:sp>
            <p:nvSpPr>
              <p:cNvPr id="79" name="Oval 44"/>
              <p:cNvSpPr>
                <a:spLocks noChangeArrowheads="1"/>
              </p:cNvSpPr>
              <p:nvPr/>
            </p:nvSpPr>
            <p:spPr bwMode="auto">
              <a:xfrm>
                <a:off x="2236" y="3459"/>
                <a:ext cx="103" cy="91"/>
              </a:xfrm>
              <a:prstGeom prst="ellipse">
                <a:avLst/>
              </a:prstGeom>
              <a:solidFill>
                <a:srgbClr val="000000"/>
              </a:solidFill>
              <a:ln w="7938">
                <a:solidFill>
                  <a:srgbClr val="000000"/>
                </a:solidFill>
                <a:round/>
              </a:ln>
            </p:spPr>
            <p:txBody>
              <a:bodyPr/>
              <a:lstStyle/>
              <a:p>
                <a:endParaRPr lang="zh-CN" altLang="en-US" sz="2520">
                  <a:solidFill>
                    <a:srgbClr val="00A77E"/>
                  </a:solidFill>
                </a:endParaRPr>
              </a:p>
            </p:txBody>
          </p:sp>
        </p:grpSp>
        <p:sp>
          <p:nvSpPr>
            <p:cNvPr id="23" name="Rectangle 45"/>
            <p:cNvSpPr>
              <a:spLocks noChangeArrowheads="1"/>
            </p:cNvSpPr>
            <p:nvPr/>
          </p:nvSpPr>
          <p:spPr bwMode="auto">
            <a:xfrm>
              <a:off x="2440" y="3374"/>
              <a:ext cx="1207" cy="533"/>
            </a:xfrm>
            <a:prstGeom prst="rect">
              <a:avLst/>
            </a:prstGeom>
            <a:noFill/>
            <a:ln>
              <a:noFill/>
            </a:ln>
          </p:spPr>
          <p:txBody>
            <a:bodyPr/>
            <a:lstStyle/>
            <a:p>
              <a:endParaRPr lang="zh-CN" altLang="en-US" sz="2520">
                <a:solidFill>
                  <a:srgbClr val="00A77E"/>
                </a:solidFill>
              </a:endParaRPr>
            </a:p>
          </p:txBody>
        </p:sp>
        <p:sp>
          <p:nvSpPr>
            <p:cNvPr id="24" name="Rectangle 46"/>
            <p:cNvSpPr>
              <a:spLocks noChangeArrowheads="1"/>
            </p:cNvSpPr>
            <p:nvPr/>
          </p:nvSpPr>
          <p:spPr bwMode="auto">
            <a:xfrm>
              <a:off x="2486" y="3445"/>
              <a:ext cx="734" cy="128"/>
            </a:xfrm>
            <a:prstGeom prst="rect">
              <a:avLst/>
            </a:prstGeom>
            <a:noFill/>
            <a:ln>
              <a:noFill/>
            </a:ln>
          </p:spPr>
          <p:txBody>
            <a:bodyPr wrap="none" lIns="0" tIns="0" rIns="0" bIns="0">
              <a:spAutoFit/>
            </a:bodyPr>
            <a:lstStyle/>
            <a:p>
              <a:pPr defTabSz="685800">
                <a:spcBef>
                  <a:spcPct val="50000"/>
                </a:spcBef>
              </a:pPr>
              <a:r>
                <a:rPr lang="en-US" altLang="zh-TW" sz="990">
                  <a:solidFill>
                    <a:srgbClr val="000000"/>
                  </a:solidFill>
                  <a:latin typeface="Times New Roman" panose="02020603050405020304" pitchFamily="18" charset="0"/>
                  <a:ea typeface="PMingLiU" panose="02020500000000000000" pitchFamily="18" charset="-120"/>
                </a:rPr>
                <a:t>Initial and final state</a:t>
              </a:r>
              <a:endParaRPr lang="en-US" altLang="zh-TW" sz="1620">
                <a:solidFill>
                  <a:schemeClr val="tx2"/>
                </a:solidFill>
                <a:ea typeface="PMingLiU" panose="02020500000000000000" pitchFamily="18" charset="-120"/>
              </a:endParaRPr>
            </a:p>
          </p:txBody>
        </p:sp>
        <p:sp>
          <p:nvSpPr>
            <p:cNvPr id="25" name="Rectangle 47"/>
            <p:cNvSpPr>
              <a:spLocks noChangeArrowheads="1"/>
            </p:cNvSpPr>
            <p:nvPr/>
          </p:nvSpPr>
          <p:spPr bwMode="auto">
            <a:xfrm>
              <a:off x="2486" y="3608"/>
              <a:ext cx="522" cy="128"/>
            </a:xfrm>
            <a:prstGeom prst="rect">
              <a:avLst/>
            </a:prstGeom>
            <a:noFill/>
            <a:ln>
              <a:noFill/>
            </a:ln>
          </p:spPr>
          <p:txBody>
            <a:bodyPr wrap="none" lIns="0" tIns="0" rIns="0" bIns="0">
              <a:spAutoFit/>
            </a:bodyPr>
            <a:lstStyle/>
            <a:p>
              <a:pPr defTabSz="685800">
                <a:spcBef>
                  <a:spcPct val="50000"/>
                </a:spcBef>
              </a:pPr>
              <a:r>
                <a:rPr lang="en-US" altLang="zh-TW" sz="990">
                  <a:solidFill>
                    <a:srgbClr val="000000"/>
                  </a:solidFill>
                  <a:latin typeface="Times New Roman" panose="02020603050405020304" pitchFamily="18" charset="0"/>
                  <a:ea typeface="PMingLiU" panose="02020500000000000000" pitchFamily="18" charset="-120"/>
                </a:rPr>
                <a:t>state transition</a:t>
              </a:r>
              <a:endParaRPr lang="en-US" altLang="zh-TW" sz="1620">
                <a:solidFill>
                  <a:schemeClr val="tx2"/>
                </a:solidFill>
                <a:ea typeface="PMingLiU" panose="02020500000000000000" pitchFamily="18" charset="-120"/>
              </a:endParaRPr>
            </a:p>
          </p:txBody>
        </p:sp>
        <p:sp>
          <p:nvSpPr>
            <p:cNvPr id="26" name="Rectangle 48"/>
            <p:cNvSpPr>
              <a:spLocks noChangeArrowheads="1"/>
            </p:cNvSpPr>
            <p:nvPr/>
          </p:nvSpPr>
          <p:spPr bwMode="auto">
            <a:xfrm>
              <a:off x="2486" y="3772"/>
              <a:ext cx="163" cy="128"/>
            </a:xfrm>
            <a:prstGeom prst="rect">
              <a:avLst/>
            </a:prstGeom>
            <a:noFill/>
            <a:ln>
              <a:noFill/>
            </a:ln>
          </p:spPr>
          <p:txBody>
            <a:bodyPr wrap="none" lIns="0" tIns="0" rIns="0" bIns="0">
              <a:spAutoFit/>
            </a:bodyPr>
            <a:lstStyle/>
            <a:p>
              <a:pPr defTabSz="685800">
                <a:spcBef>
                  <a:spcPct val="50000"/>
                </a:spcBef>
              </a:pPr>
              <a:r>
                <a:rPr lang="en-US" altLang="zh-TW" sz="990">
                  <a:solidFill>
                    <a:srgbClr val="000000"/>
                  </a:solidFill>
                  <a:latin typeface="Times New Roman" panose="02020603050405020304" pitchFamily="18" charset="0"/>
                  <a:ea typeface="PMingLiU" panose="02020500000000000000" pitchFamily="18" charset="-120"/>
                </a:rPr>
                <a:t>state</a:t>
              </a:r>
              <a:endParaRPr lang="en-US" altLang="zh-TW" sz="1620">
                <a:solidFill>
                  <a:schemeClr val="tx2"/>
                </a:solidFill>
                <a:ea typeface="PMingLiU" panose="02020500000000000000" pitchFamily="18" charset="-120"/>
              </a:endParaRPr>
            </a:p>
          </p:txBody>
        </p:sp>
        <p:grpSp>
          <p:nvGrpSpPr>
            <p:cNvPr id="27" name="Group 49"/>
            <p:cNvGrpSpPr/>
            <p:nvPr/>
          </p:nvGrpSpPr>
          <p:grpSpPr bwMode="auto">
            <a:xfrm>
              <a:off x="1570" y="2573"/>
              <a:ext cx="85" cy="407"/>
              <a:chOff x="1570" y="2573"/>
              <a:chExt cx="85" cy="407"/>
            </a:xfrm>
          </p:grpSpPr>
          <p:sp>
            <p:nvSpPr>
              <p:cNvPr id="76" name="Rectangle 50"/>
              <p:cNvSpPr>
                <a:spLocks noChangeArrowheads="1"/>
              </p:cNvSpPr>
              <p:nvPr/>
            </p:nvSpPr>
            <p:spPr bwMode="auto">
              <a:xfrm>
                <a:off x="1603" y="2573"/>
                <a:ext cx="19" cy="333"/>
              </a:xfrm>
              <a:prstGeom prst="rect">
                <a:avLst/>
              </a:prstGeom>
              <a:solidFill>
                <a:srgbClr val="000000"/>
              </a:solidFill>
              <a:ln>
                <a:noFill/>
              </a:ln>
            </p:spPr>
            <p:txBody>
              <a:bodyPr/>
              <a:lstStyle/>
              <a:p>
                <a:endParaRPr lang="zh-CN" altLang="en-US" sz="2520">
                  <a:solidFill>
                    <a:srgbClr val="00A77E"/>
                  </a:solidFill>
                </a:endParaRPr>
              </a:p>
            </p:txBody>
          </p:sp>
          <p:sp>
            <p:nvSpPr>
              <p:cNvPr id="77" name="Freeform 51"/>
              <p:cNvSpPr/>
              <p:nvPr/>
            </p:nvSpPr>
            <p:spPr bwMode="auto">
              <a:xfrm>
                <a:off x="1570" y="2905"/>
                <a:ext cx="85" cy="75"/>
              </a:xfrm>
              <a:custGeom>
                <a:avLst/>
                <a:gdLst>
                  <a:gd name="T0" fmla="*/ 0 w 171"/>
                  <a:gd name="T1" fmla="*/ 0 h 152"/>
                  <a:gd name="T2" fmla="*/ 0 w 171"/>
                  <a:gd name="T3" fmla="*/ 0 h 152"/>
                  <a:gd name="T4" fmla="*/ 0 w 171"/>
                  <a:gd name="T5" fmla="*/ 0 h 152"/>
                  <a:gd name="T6" fmla="*/ 0 w 171"/>
                  <a:gd name="T7" fmla="*/ 0 h 152"/>
                  <a:gd name="T8" fmla="*/ 0 60000 65536"/>
                  <a:gd name="T9" fmla="*/ 0 60000 65536"/>
                  <a:gd name="T10" fmla="*/ 0 60000 65536"/>
                  <a:gd name="T11" fmla="*/ 0 60000 65536"/>
                  <a:gd name="T12" fmla="*/ 0 w 171"/>
                  <a:gd name="T13" fmla="*/ 0 h 152"/>
                  <a:gd name="T14" fmla="*/ 171 w 171"/>
                  <a:gd name="T15" fmla="*/ 152 h 152"/>
                </a:gdLst>
                <a:ahLst/>
                <a:cxnLst>
                  <a:cxn ang="T8">
                    <a:pos x="T0" y="T1"/>
                  </a:cxn>
                  <a:cxn ang="T9">
                    <a:pos x="T2" y="T3"/>
                  </a:cxn>
                  <a:cxn ang="T10">
                    <a:pos x="T4" y="T5"/>
                  </a:cxn>
                  <a:cxn ang="T11">
                    <a:pos x="T6" y="T7"/>
                  </a:cxn>
                </a:cxnLst>
                <a:rect l="T12" t="T13" r="T14" b="T15"/>
                <a:pathLst>
                  <a:path w="171" h="152">
                    <a:moveTo>
                      <a:pt x="0" y="0"/>
                    </a:moveTo>
                    <a:lnTo>
                      <a:pt x="87" y="152"/>
                    </a:lnTo>
                    <a:lnTo>
                      <a:pt x="171" y="0"/>
                    </a:lnTo>
                    <a:lnTo>
                      <a:pt x="0" y="0"/>
                    </a:lnTo>
                    <a:close/>
                  </a:path>
                </a:pathLst>
              </a:custGeom>
              <a:solidFill>
                <a:srgbClr val="000000"/>
              </a:solidFill>
              <a:ln>
                <a:noFill/>
              </a:ln>
            </p:spPr>
            <p:txBody>
              <a:bodyPr/>
              <a:lstStyle/>
              <a:p>
                <a:endParaRPr lang="zh-CN" altLang="en-US" sz="1620"/>
              </a:p>
            </p:txBody>
          </p:sp>
        </p:grpSp>
        <p:grpSp>
          <p:nvGrpSpPr>
            <p:cNvPr id="28" name="Group 52"/>
            <p:cNvGrpSpPr/>
            <p:nvPr/>
          </p:nvGrpSpPr>
          <p:grpSpPr bwMode="auto">
            <a:xfrm>
              <a:off x="2095" y="3602"/>
              <a:ext cx="230" cy="76"/>
              <a:chOff x="2095" y="3602"/>
              <a:chExt cx="230" cy="76"/>
            </a:xfrm>
          </p:grpSpPr>
          <p:sp>
            <p:nvSpPr>
              <p:cNvPr id="74" name="Rectangle 53"/>
              <p:cNvSpPr>
                <a:spLocks noChangeArrowheads="1"/>
              </p:cNvSpPr>
              <p:nvPr/>
            </p:nvSpPr>
            <p:spPr bwMode="auto">
              <a:xfrm>
                <a:off x="2095" y="3631"/>
                <a:ext cx="146" cy="17"/>
              </a:xfrm>
              <a:prstGeom prst="rect">
                <a:avLst/>
              </a:prstGeom>
              <a:solidFill>
                <a:srgbClr val="000000"/>
              </a:solidFill>
              <a:ln>
                <a:noFill/>
              </a:ln>
            </p:spPr>
            <p:txBody>
              <a:bodyPr/>
              <a:lstStyle/>
              <a:p>
                <a:endParaRPr lang="zh-CN" altLang="en-US" sz="2520">
                  <a:solidFill>
                    <a:srgbClr val="00A77E"/>
                  </a:solidFill>
                </a:endParaRPr>
              </a:p>
            </p:txBody>
          </p:sp>
          <p:sp>
            <p:nvSpPr>
              <p:cNvPr id="75" name="Freeform 54"/>
              <p:cNvSpPr/>
              <p:nvPr/>
            </p:nvSpPr>
            <p:spPr bwMode="auto">
              <a:xfrm>
                <a:off x="2240" y="3602"/>
                <a:ext cx="85" cy="76"/>
              </a:xfrm>
              <a:custGeom>
                <a:avLst/>
                <a:gdLst>
                  <a:gd name="T0" fmla="*/ 0 w 171"/>
                  <a:gd name="T1" fmla="*/ 1 h 151"/>
                  <a:gd name="T2" fmla="*/ 0 w 171"/>
                  <a:gd name="T3" fmla="*/ 1 h 151"/>
                  <a:gd name="T4" fmla="*/ 0 w 171"/>
                  <a:gd name="T5" fmla="*/ 0 h 151"/>
                  <a:gd name="T6" fmla="*/ 0 w 171"/>
                  <a:gd name="T7" fmla="*/ 1 h 151"/>
                  <a:gd name="T8" fmla="*/ 0 60000 65536"/>
                  <a:gd name="T9" fmla="*/ 0 60000 65536"/>
                  <a:gd name="T10" fmla="*/ 0 60000 65536"/>
                  <a:gd name="T11" fmla="*/ 0 60000 65536"/>
                  <a:gd name="T12" fmla="*/ 0 w 171"/>
                  <a:gd name="T13" fmla="*/ 0 h 151"/>
                  <a:gd name="T14" fmla="*/ 171 w 171"/>
                  <a:gd name="T15" fmla="*/ 151 h 151"/>
                </a:gdLst>
                <a:ahLst/>
                <a:cxnLst>
                  <a:cxn ang="T8">
                    <a:pos x="T0" y="T1"/>
                  </a:cxn>
                  <a:cxn ang="T9">
                    <a:pos x="T2" y="T3"/>
                  </a:cxn>
                  <a:cxn ang="T10">
                    <a:pos x="T4" y="T5"/>
                  </a:cxn>
                  <a:cxn ang="T11">
                    <a:pos x="T6" y="T7"/>
                  </a:cxn>
                </a:cxnLst>
                <a:rect l="T12" t="T13" r="T14" b="T15"/>
                <a:pathLst>
                  <a:path w="171" h="151">
                    <a:moveTo>
                      <a:pt x="0" y="151"/>
                    </a:moveTo>
                    <a:lnTo>
                      <a:pt x="171" y="75"/>
                    </a:lnTo>
                    <a:lnTo>
                      <a:pt x="0" y="0"/>
                    </a:lnTo>
                    <a:lnTo>
                      <a:pt x="0" y="151"/>
                    </a:lnTo>
                    <a:close/>
                  </a:path>
                </a:pathLst>
              </a:custGeom>
              <a:solidFill>
                <a:srgbClr val="000000"/>
              </a:solidFill>
              <a:ln>
                <a:noFill/>
              </a:ln>
            </p:spPr>
            <p:txBody>
              <a:bodyPr/>
              <a:lstStyle/>
              <a:p>
                <a:endParaRPr lang="zh-CN" altLang="en-US" sz="1620"/>
              </a:p>
            </p:txBody>
          </p:sp>
        </p:grpSp>
        <p:sp>
          <p:nvSpPr>
            <p:cNvPr id="29" name="Rectangle 55"/>
            <p:cNvSpPr>
              <a:spLocks noChangeArrowheads="1"/>
            </p:cNvSpPr>
            <p:nvPr/>
          </p:nvSpPr>
          <p:spPr bwMode="auto">
            <a:xfrm>
              <a:off x="1635" y="1758"/>
              <a:ext cx="263" cy="177"/>
            </a:xfrm>
            <a:prstGeom prst="rect">
              <a:avLst/>
            </a:prstGeom>
            <a:noFill/>
            <a:ln>
              <a:noFill/>
            </a:ln>
          </p:spPr>
          <p:txBody>
            <a:bodyPr/>
            <a:lstStyle/>
            <a:p>
              <a:endParaRPr lang="zh-CN" altLang="en-US" sz="2520">
                <a:solidFill>
                  <a:srgbClr val="00A77E"/>
                </a:solidFill>
              </a:endParaRPr>
            </a:p>
          </p:txBody>
        </p:sp>
        <p:sp>
          <p:nvSpPr>
            <p:cNvPr id="30" name="Rectangle 56"/>
            <p:cNvSpPr>
              <a:spLocks noChangeArrowheads="1"/>
            </p:cNvSpPr>
            <p:nvPr/>
          </p:nvSpPr>
          <p:spPr bwMode="auto">
            <a:xfrm>
              <a:off x="1681" y="1787"/>
              <a:ext cx="150" cy="163"/>
            </a:xfrm>
            <a:prstGeom prst="rect">
              <a:avLst/>
            </a:prstGeom>
            <a:noFill/>
            <a:ln>
              <a:noFill/>
            </a:ln>
          </p:spPr>
          <p:txBody>
            <a:bodyPr wrap="none" lIns="0" tIns="0" rIns="0" bIns="0">
              <a:spAutoFit/>
            </a:bodyPr>
            <a:lstStyle/>
            <a:p>
              <a:pPr defTabSz="685800">
                <a:spcBef>
                  <a:spcPct val="50000"/>
                </a:spcBef>
              </a:pPr>
              <a:r>
                <a:rPr lang="en-US" altLang="zh-TW" sz="1260">
                  <a:solidFill>
                    <a:srgbClr val="000000"/>
                  </a:solidFill>
                  <a:latin typeface="Times New Roman" panose="02020603050405020304" pitchFamily="18" charset="0"/>
                  <a:ea typeface="PMingLiU" panose="02020500000000000000" pitchFamily="18" charset="-120"/>
                </a:rPr>
                <a:t>init</a:t>
              </a:r>
              <a:endParaRPr lang="en-US" altLang="zh-TW" sz="1620">
                <a:solidFill>
                  <a:schemeClr val="tx2"/>
                </a:solidFill>
                <a:ea typeface="PMingLiU" panose="02020500000000000000" pitchFamily="18" charset="-120"/>
              </a:endParaRPr>
            </a:p>
          </p:txBody>
        </p:sp>
        <p:sp>
          <p:nvSpPr>
            <p:cNvPr id="31" name="Rectangle 57"/>
            <p:cNvSpPr>
              <a:spLocks noChangeArrowheads="1"/>
            </p:cNvSpPr>
            <p:nvPr/>
          </p:nvSpPr>
          <p:spPr bwMode="auto">
            <a:xfrm>
              <a:off x="1635" y="2709"/>
              <a:ext cx="398" cy="177"/>
            </a:xfrm>
            <a:prstGeom prst="rect">
              <a:avLst/>
            </a:prstGeom>
            <a:noFill/>
            <a:ln>
              <a:noFill/>
            </a:ln>
          </p:spPr>
          <p:txBody>
            <a:bodyPr/>
            <a:lstStyle/>
            <a:p>
              <a:endParaRPr lang="zh-CN" altLang="en-US" sz="2520">
                <a:solidFill>
                  <a:srgbClr val="00A77E"/>
                </a:solidFill>
              </a:endParaRPr>
            </a:p>
          </p:txBody>
        </p:sp>
        <p:sp>
          <p:nvSpPr>
            <p:cNvPr id="32" name="Rectangle 58"/>
            <p:cNvSpPr>
              <a:spLocks noChangeArrowheads="1"/>
            </p:cNvSpPr>
            <p:nvPr/>
          </p:nvSpPr>
          <p:spPr bwMode="auto">
            <a:xfrm>
              <a:off x="1681" y="2738"/>
              <a:ext cx="270" cy="163"/>
            </a:xfrm>
            <a:prstGeom prst="rect">
              <a:avLst/>
            </a:prstGeom>
            <a:noFill/>
            <a:ln>
              <a:noFill/>
            </a:ln>
          </p:spPr>
          <p:txBody>
            <a:bodyPr wrap="none" lIns="0" tIns="0" rIns="0" bIns="0">
              <a:spAutoFit/>
            </a:bodyPr>
            <a:lstStyle/>
            <a:p>
              <a:pPr defTabSz="685800">
                <a:spcBef>
                  <a:spcPct val="50000"/>
                </a:spcBef>
              </a:pPr>
              <a:r>
                <a:rPr lang="en-US" altLang="zh-TW" sz="1260">
                  <a:solidFill>
                    <a:srgbClr val="000000"/>
                  </a:solidFill>
                  <a:latin typeface="Times New Roman" panose="02020603050405020304" pitchFamily="18" charset="0"/>
                  <a:ea typeface="PMingLiU" panose="02020500000000000000" pitchFamily="18" charset="-120"/>
                </a:rPr>
                <a:t>delete</a:t>
              </a:r>
              <a:endParaRPr lang="en-US" altLang="zh-TW" sz="1620">
                <a:solidFill>
                  <a:schemeClr val="tx2"/>
                </a:solidFill>
                <a:ea typeface="PMingLiU" panose="02020500000000000000" pitchFamily="18" charset="-120"/>
              </a:endParaRPr>
            </a:p>
          </p:txBody>
        </p:sp>
        <p:grpSp>
          <p:nvGrpSpPr>
            <p:cNvPr id="33" name="Group 59"/>
            <p:cNvGrpSpPr/>
            <p:nvPr/>
          </p:nvGrpSpPr>
          <p:grpSpPr bwMode="auto">
            <a:xfrm>
              <a:off x="1942" y="2196"/>
              <a:ext cx="881" cy="75"/>
              <a:chOff x="1942" y="2196"/>
              <a:chExt cx="881" cy="75"/>
            </a:xfrm>
          </p:grpSpPr>
          <p:sp>
            <p:nvSpPr>
              <p:cNvPr id="72" name="Rectangle 60"/>
              <p:cNvSpPr>
                <a:spLocks noChangeArrowheads="1"/>
              </p:cNvSpPr>
              <p:nvPr/>
            </p:nvSpPr>
            <p:spPr bwMode="auto">
              <a:xfrm>
                <a:off x="1942" y="2225"/>
                <a:ext cx="797" cy="17"/>
              </a:xfrm>
              <a:prstGeom prst="rect">
                <a:avLst/>
              </a:prstGeom>
              <a:solidFill>
                <a:srgbClr val="000000"/>
              </a:solidFill>
              <a:ln>
                <a:noFill/>
              </a:ln>
            </p:spPr>
            <p:txBody>
              <a:bodyPr/>
              <a:lstStyle/>
              <a:p>
                <a:endParaRPr lang="zh-CN" altLang="en-US" sz="2520">
                  <a:solidFill>
                    <a:srgbClr val="00A77E"/>
                  </a:solidFill>
                </a:endParaRPr>
              </a:p>
            </p:txBody>
          </p:sp>
          <p:sp>
            <p:nvSpPr>
              <p:cNvPr id="73" name="Freeform 61"/>
              <p:cNvSpPr/>
              <p:nvPr/>
            </p:nvSpPr>
            <p:spPr bwMode="auto">
              <a:xfrm>
                <a:off x="2738" y="2196"/>
                <a:ext cx="85" cy="75"/>
              </a:xfrm>
              <a:custGeom>
                <a:avLst/>
                <a:gdLst>
                  <a:gd name="T0" fmla="*/ 0 w 171"/>
                  <a:gd name="T1" fmla="*/ 0 h 152"/>
                  <a:gd name="T2" fmla="*/ 0 w 171"/>
                  <a:gd name="T3" fmla="*/ 0 h 152"/>
                  <a:gd name="T4" fmla="*/ 0 w 171"/>
                  <a:gd name="T5" fmla="*/ 0 h 152"/>
                  <a:gd name="T6" fmla="*/ 0 w 171"/>
                  <a:gd name="T7" fmla="*/ 0 h 152"/>
                  <a:gd name="T8" fmla="*/ 0 60000 65536"/>
                  <a:gd name="T9" fmla="*/ 0 60000 65536"/>
                  <a:gd name="T10" fmla="*/ 0 60000 65536"/>
                  <a:gd name="T11" fmla="*/ 0 60000 65536"/>
                  <a:gd name="T12" fmla="*/ 0 w 171"/>
                  <a:gd name="T13" fmla="*/ 0 h 152"/>
                  <a:gd name="T14" fmla="*/ 171 w 171"/>
                  <a:gd name="T15" fmla="*/ 152 h 152"/>
                </a:gdLst>
                <a:ahLst/>
                <a:cxnLst>
                  <a:cxn ang="T8">
                    <a:pos x="T0" y="T1"/>
                  </a:cxn>
                  <a:cxn ang="T9">
                    <a:pos x="T2" y="T3"/>
                  </a:cxn>
                  <a:cxn ang="T10">
                    <a:pos x="T4" y="T5"/>
                  </a:cxn>
                  <a:cxn ang="T11">
                    <a:pos x="T6" y="T7"/>
                  </a:cxn>
                </a:cxnLst>
                <a:rect l="T12" t="T13" r="T14" b="T15"/>
                <a:pathLst>
                  <a:path w="171" h="152">
                    <a:moveTo>
                      <a:pt x="0" y="152"/>
                    </a:moveTo>
                    <a:lnTo>
                      <a:pt x="171" y="75"/>
                    </a:lnTo>
                    <a:lnTo>
                      <a:pt x="0" y="0"/>
                    </a:lnTo>
                    <a:lnTo>
                      <a:pt x="0" y="152"/>
                    </a:lnTo>
                    <a:close/>
                  </a:path>
                </a:pathLst>
              </a:custGeom>
              <a:solidFill>
                <a:srgbClr val="000000"/>
              </a:solidFill>
              <a:ln>
                <a:noFill/>
              </a:ln>
            </p:spPr>
            <p:txBody>
              <a:bodyPr/>
              <a:lstStyle/>
              <a:p>
                <a:endParaRPr lang="zh-CN" altLang="en-US" sz="1620"/>
              </a:p>
            </p:txBody>
          </p:sp>
        </p:grpSp>
        <p:grpSp>
          <p:nvGrpSpPr>
            <p:cNvPr id="34" name="Group 62"/>
            <p:cNvGrpSpPr/>
            <p:nvPr/>
          </p:nvGrpSpPr>
          <p:grpSpPr bwMode="auto">
            <a:xfrm>
              <a:off x="3513" y="2196"/>
              <a:ext cx="881" cy="75"/>
              <a:chOff x="3513" y="2196"/>
              <a:chExt cx="881" cy="75"/>
            </a:xfrm>
          </p:grpSpPr>
          <p:sp>
            <p:nvSpPr>
              <p:cNvPr id="70" name="Rectangle 63"/>
              <p:cNvSpPr>
                <a:spLocks noChangeArrowheads="1"/>
              </p:cNvSpPr>
              <p:nvPr/>
            </p:nvSpPr>
            <p:spPr bwMode="auto">
              <a:xfrm>
                <a:off x="3513" y="2225"/>
                <a:ext cx="797" cy="17"/>
              </a:xfrm>
              <a:prstGeom prst="rect">
                <a:avLst/>
              </a:prstGeom>
              <a:solidFill>
                <a:srgbClr val="000000"/>
              </a:solidFill>
              <a:ln>
                <a:noFill/>
              </a:ln>
            </p:spPr>
            <p:txBody>
              <a:bodyPr/>
              <a:lstStyle/>
              <a:p>
                <a:endParaRPr lang="zh-CN" altLang="en-US" sz="2520">
                  <a:solidFill>
                    <a:srgbClr val="00A77E"/>
                  </a:solidFill>
                </a:endParaRPr>
              </a:p>
            </p:txBody>
          </p:sp>
          <p:sp>
            <p:nvSpPr>
              <p:cNvPr id="71" name="Freeform 64"/>
              <p:cNvSpPr/>
              <p:nvPr/>
            </p:nvSpPr>
            <p:spPr bwMode="auto">
              <a:xfrm>
                <a:off x="4309" y="2196"/>
                <a:ext cx="85" cy="75"/>
              </a:xfrm>
              <a:custGeom>
                <a:avLst/>
                <a:gdLst>
                  <a:gd name="T0" fmla="*/ 0 w 170"/>
                  <a:gd name="T1" fmla="*/ 0 h 152"/>
                  <a:gd name="T2" fmla="*/ 1 w 170"/>
                  <a:gd name="T3" fmla="*/ 0 h 152"/>
                  <a:gd name="T4" fmla="*/ 0 w 170"/>
                  <a:gd name="T5" fmla="*/ 0 h 152"/>
                  <a:gd name="T6" fmla="*/ 0 w 170"/>
                  <a:gd name="T7" fmla="*/ 0 h 152"/>
                  <a:gd name="T8" fmla="*/ 0 60000 65536"/>
                  <a:gd name="T9" fmla="*/ 0 60000 65536"/>
                  <a:gd name="T10" fmla="*/ 0 60000 65536"/>
                  <a:gd name="T11" fmla="*/ 0 60000 65536"/>
                  <a:gd name="T12" fmla="*/ 0 w 170"/>
                  <a:gd name="T13" fmla="*/ 0 h 152"/>
                  <a:gd name="T14" fmla="*/ 170 w 170"/>
                  <a:gd name="T15" fmla="*/ 152 h 152"/>
                </a:gdLst>
                <a:ahLst/>
                <a:cxnLst>
                  <a:cxn ang="T8">
                    <a:pos x="T0" y="T1"/>
                  </a:cxn>
                  <a:cxn ang="T9">
                    <a:pos x="T2" y="T3"/>
                  </a:cxn>
                  <a:cxn ang="T10">
                    <a:pos x="T4" y="T5"/>
                  </a:cxn>
                  <a:cxn ang="T11">
                    <a:pos x="T6" y="T7"/>
                  </a:cxn>
                </a:cxnLst>
                <a:rect l="T12" t="T13" r="T14" b="T15"/>
                <a:pathLst>
                  <a:path w="170" h="152">
                    <a:moveTo>
                      <a:pt x="0" y="152"/>
                    </a:moveTo>
                    <a:lnTo>
                      <a:pt x="170" y="75"/>
                    </a:lnTo>
                    <a:lnTo>
                      <a:pt x="0" y="0"/>
                    </a:lnTo>
                    <a:lnTo>
                      <a:pt x="0" y="152"/>
                    </a:lnTo>
                    <a:close/>
                  </a:path>
                </a:pathLst>
              </a:custGeom>
              <a:solidFill>
                <a:srgbClr val="000000"/>
              </a:solidFill>
              <a:ln>
                <a:noFill/>
              </a:ln>
            </p:spPr>
            <p:txBody>
              <a:bodyPr/>
              <a:lstStyle/>
              <a:p>
                <a:endParaRPr lang="zh-CN" altLang="en-US" sz="1620"/>
              </a:p>
            </p:txBody>
          </p:sp>
        </p:grpSp>
        <p:grpSp>
          <p:nvGrpSpPr>
            <p:cNvPr id="35" name="Group 65"/>
            <p:cNvGrpSpPr/>
            <p:nvPr/>
          </p:nvGrpSpPr>
          <p:grpSpPr bwMode="auto">
            <a:xfrm>
              <a:off x="1942" y="2365"/>
              <a:ext cx="881" cy="76"/>
              <a:chOff x="1942" y="2365"/>
              <a:chExt cx="881" cy="76"/>
            </a:xfrm>
          </p:grpSpPr>
          <p:sp>
            <p:nvSpPr>
              <p:cNvPr id="68" name="Rectangle 66"/>
              <p:cNvSpPr>
                <a:spLocks noChangeArrowheads="1"/>
              </p:cNvSpPr>
              <p:nvPr/>
            </p:nvSpPr>
            <p:spPr bwMode="auto">
              <a:xfrm>
                <a:off x="2026" y="2395"/>
                <a:ext cx="797" cy="17"/>
              </a:xfrm>
              <a:prstGeom prst="rect">
                <a:avLst/>
              </a:prstGeom>
              <a:solidFill>
                <a:srgbClr val="000000"/>
              </a:solidFill>
              <a:ln>
                <a:noFill/>
              </a:ln>
            </p:spPr>
            <p:txBody>
              <a:bodyPr/>
              <a:lstStyle/>
              <a:p>
                <a:endParaRPr lang="zh-CN" altLang="en-US" sz="2520">
                  <a:solidFill>
                    <a:srgbClr val="00A77E"/>
                  </a:solidFill>
                </a:endParaRPr>
              </a:p>
            </p:txBody>
          </p:sp>
          <p:sp>
            <p:nvSpPr>
              <p:cNvPr id="69" name="Freeform 67"/>
              <p:cNvSpPr/>
              <p:nvPr/>
            </p:nvSpPr>
            <p:spPr bwMode="auto">
              <a:xfrm>
                <a:off x="1942" y="2365"/>
                <a:ext cx="85" cy="76"/>
              </a:xfrm>
              <a:custGeom>
                <a:avLst/>
                <a:gdLst>
                  <a:gd name="T0" fmla="*/ 1 w 170"/>
                  <a:gd name="T1" fmla="*/ 0 h 151"/>
                  <a:gd name="T2" fmla="*/ 0 w 170"/>
                  <a:gd name="T3" fmla="*/ 1 h 151"/>
                  <a:gd name="T4" fmla="*/ 1 w 170"/>
                  <a:gd name="T5" fmla="*/ 1 h 151"/>
                  <a:gd name="T6" fmla="*/ 1 w 170"/>
                  <a:gd name="T7" fmla="*/ 0 h 151"/>
                  <a:gd name="T8" fmla="*/ 0 60000 65536"/>
                  <a:gd name="T9" fmla="*/ 0 60000 65536"/>
                  <a:gd name="T10" fmla="*/ 0 60000 65536"/>
                  <a:gd name="T11" fmla="*/ 0 60000 65536"/>
                  <a:gd name="T12" fmla="*/ 0 w 170"/>
                  <a:gd name="T13" fmla="*/ 0 h 151"/>
                  <a:gd name="T14" fmla="*/ 170 w 170"/>
                  <a:gd name="T15" fmla="*/ 151 h 151"/>
                </a:gdLst>
                <a:ahLst/>
                <a:cxnLst>
                  <a:cxn ang="T8">
                    <a:pos x="T0" y="T1"/>
                  </a:cxn>
                  <a:cxn ang="T9">
                    <a:pos x="T2" y="T3"/>
                  </a:cxn>
                  <a:cxn ang="T10">
                    <a:pos x="T4" y="T5"/>
                  </a:cxn>
                  <a:cxn ang="T11">
                    <a:pos x="T6" y="T7"/>
                  </a:cxn>
                </a:cxnLst>
                <a:rect l="T12" t="T13" r="T14" b="T15"/>
                <a:pathLst>
                  <a:path w="170" h="151">
                    <a:moveTo>
                      <a:pt x="170" y="0"/>
                    </a:moveTo>
                    <a:lnTo>
                      <a:pt x="0" y="76"/>
                    </a:lnTo>
                    <a:lnTo>
                      <a:pt x="170" y="151"/>
                    </a:lnTo>
                    <a:lnTo>
                      <a:pt x="170" y="0"/>
                    </a:lnTo>
                    <a:close/>
                  </a:path>
                </a:pathLst>
              </a:custGeom>
              <a:solidFill>
                <a:srgbClr val="000000"/>
              </a:solidFill>
              <a:ln>
                <a:noFill/>
              </a:ln>
            </p:spPr>
            <p:txBody>
              <a:bodyPr/>
              <a:lstStyle/>
              <a:p>
                <a:endParaRPr lang="zh-CN" altLang="en-US" sz="1620"/>
              </a:p>
            </p:txBody>
          </p:sp>
        </p:grpSp>
        <p:grpSp>
          <p:nvGrpSpPr>
            <p:cNvPr id="36" name="Group 68"/>
            <p:cNvGrpSpPr/>
            <p:nvPr/>
          </p:nvGrpSpPr>
          <p:grpSpPr bwMode="auto">
            <a:xfrm>
              <a:off x="3513" y="2365"/>
              <a:ext cx="881" cy="76"/>
              <a:chOff x="3513" y="2365"/>
              <a:chExt cx="881" cy="76"/>
            </a:xfrm>
          </p:grpSpPr>
          <p:sp>
            <p:nvSpPr>
              <p:cNvPr id="66" name="Rectangle 69"/>
              <p:cNvSpPr>
                <a:spLocks noChangeArrowheads="1"/>
              </p:cNvSpPr>
              <p:nvPr/>
            </p:nvSpPr>
            <p:spPr bwMode="auto">
              <a:xfrm>
                <a:off x="3597" y="2395"/>
                <a:ext cx="797" cy="17"/>
              </a:xfrm>
              <a:prstGeom prst="rect">
                <a:avLst/>
              </a:prstGeom>
              <a:solidFill>
                <a:srgbClr val="000000"/>
              </a:solidFill>
              <a:ln>
                <a:noFill/>
              </a:ln>
            </p:spPr>
            <p:txBody>
              <a:bodyPr/>
              <a:lstStyle/>
              <a:p>
                <a:endParaRPr lang="zh-CN" altLang="en-US" sz="2520">
                  <a:solidFill>
                    <a:srgbClr val="00A77E"/>
                  </a:solidFill>
                </a:endParaRPr>
              </a:p>
            </p:txBody>
          </p:sp>
          <p:sp>
            <p:nvSpPr>
              <p:cNvPr id="67" name="Freeform 70"/>
              <p:cNvSpPr/>
              <p:nvPr/>
            </p:nvSpPr>
            <p:spPr bwMode="auto">
              <a:xfrm>
                <a:off x="3513" y="2365"/>
                <a:ext cx="85" cy="76"/>
              </a:xfrm>
              <a:custGeom>
                <a:avLst/>
                <a:gdLst>
                  <a:gd name="T0" fmla="*/ 0 w 171"/>
                  <a:gd name="T1" fmla="*/ 0 h 151"/>
                  <a:gd name="T2" fmla="*/ 0 w 171"/>
                  <a:gd name="T3" fmla="*/ 1 h 151"/>
                  <a:gd name="T4" fmla="*/ 0 w 171"/>
                  <a:gd name="T5" fmla="*/ 1 h 151"/>
                  <a:gd name="T6" fmla="*/ 0 w 171"/>
                  <a:gd name="T7" fmla="*/ 0 h 151"/>
                  <a:gd name="T8" fmla="*/ 0 60000 65536"/>
                  <a:gd name="T9" fmla="*/ 0 60000 65536"/>
                  <a:gd name="T10" fmla="*/ 0 60000 65536"/>
                  <a:gd name="T11" fmla="*/ 0 60000 65536"/>
                  <a:gd name="T12" fmla="*/ 0 w 171"/>
                  <a:gd name="T13" fmla="*/ 0 h 151"/>
                  <a:gd name="T14" fmla="*/ 171 w 171"/>
                  <a:gd name="T15" fmla="*/ 151 h 151"/>
                </a:gdLst>
                <a:ahLst/>
                <a:cxnLst>
                  <a:cxn ang="T8">
                    <a:pos x="T0" y="T1"/>
                  </a:cxn>
                  <a:cxn ang="T9">
                    <a:pos x="T2" y="T3"/>
                  </a:cxn>
                  <a:cxn ang="T10">
                    <a:pos x="T4" y="T5"/>
                  </a:cxn>
                  <a:cxn ang="T11">
                    <a:pos x="T6" y="T7"/>
                  </a:cxn>
                </a:cxnLst>
                <a:rect l="T12" t="T13" r="T14" b="T15"/>
                <a:pathLst>
                  <a:path w="171" h="151">
                    <a:moveTo>
                      <a:pt x="171" y="0"/>
                    </a:moveTo>
                    <a:lnTo>
                      <a:pt x="0" y="76"/>
                    </a:lnTo>
                    <a:lnTo>
                      <a:pt x="171" y="151"/>
                    </a:lnTo>
                    <a:lnTo>
                      <a:pt x="171" y="0"/>
                    </a:lnTo>
                    <a:close/>
                  </a:path>
                </a:pathLst>
              </a:custGeom>
              <a:solidFill>
                <a:srgbClr val="000000"/>
              </a:solidFill>
              <a:ln>
                <a:noFill/>
              </a:ln>
            </p:spPr>
            <p:txBody>
              <a:bodyPr/>
              <a:lstStyle/>
              <a:p>
                <a:endParaRPr lang="zh-CN" altLang="en-US" sz="1620"/>
              </a:p>
            </p:txBody>
          </p:sp>
        </p:grpSp>
        <p:sp>
          <p:nvSpPr>
            <p:cNvPr id="37" name="Rectangle 71"/>
            <p:cNvSpPr>
              <a:spLocks noChangeArrowheads="1"/>
            </p:cNvSpPr>
            <p:nvPr/>
          </p:nvSpPr>
          <p:spPr bwMode="auto">
            <a:xfrm>
              <a:off x="2210" y="2029"/>
              <a:ext cx="334" cy="178"/>
            </a:xfrm>
            <a:prstGeom prst="rect">
              <a:avLst/>
            </a:prstGeom>
            <a:noFill/>
            <a:ln>
              <a:noFill/>
            </a:ln>
          </p:spPr>
          <p:txBody>
            <a:bodyPr/>
            <a:lstStyle/>
            <a:p>
              <a:endParaRPr lang="zh-CN" altLang="en-US" sz="2520">
                <a:solidFill>
                  <a:srgbClr val="00A77E"/>
                </a:solidFill>
              </a:endParaRPr>
            </a:p>
          </p:txBody>
        </p:sp>
        <p:sp>
          <p:nvSpPr>
            <p:cNvPr id="38" name="Rectangle 72"/>
            <p:cNvSpPr>
              <a:spLocks noChangeArrowheads="1"/>
            </p:cNvSpPr>
            <p:nvPr/>
          </p:nvSpPr>
          <p:spPr bwMode="auto">
            <a:xfrm>
              <a:off x="2256" y="2059"/>
              <a:ext cx="212" cy="163"/>
            </a:xfrm>
            <a:prstGeom prst="rect">
              <a:avLst/>
            </a:prstGeom>
            <a:noFill/>
            <a:ln>
              <a:noFill/>
            </a:ln>
          </p:spPr>
          <p:txBody>
            <a:bodyPr wrap="none" lIns="0" tIns="0" rIns="0" bIns="0">
              <a:spAutoFit/>
            </a:bodyPr>
            <a:lstStyle/>
            <a:p>
              <a:pPr defTabSz="685800">
                <a:spcBef>
                  <a:spcPct val="50000"/>
                </a:spcBef>
              </a:pPr>
              <a:r>
                <a:rPr lang="en-US" altLang="zh-TW" sz="1260">
                  <a:solidFill>
                    <a:srgbClr val="000000"/>
                  </a:solidFill>
                  <a:latin typeface="Times New Roman" panose="02020603050405020304" pitchFamily="18" charset="0"/>
                  <a:ea typeface="PMingLiU" panose="02020500000000000000" pitchFamily="18" charset="-120"/>
                </a:rPr>
                <a:t>push</a:t>
              </a:r>
              <a:endParaRPr lang="en-US" altLang="zh-TW" sz="1620">
                <a:solidFill>
                  <a:schemeClr val="tx2"/>
                </a:solidFill>
                <a:ea typeface="PMingLiU" panose="02020500000000000000" pitchFamily="18" charset="-120"/>
              </a:endParaRPr>
            </a:p>
          </p:txBody>
        </p:sp>
        <p:sp>
          <p:nvSpPr>
            <p:cNvPr id="39" name="Rectangle 73"/>
            <p:cNvSpPr>
              <a:spLocks noChangeArrowheads="1"/>
            </p:cNvSpPr>
            <p:nvPr/>
          </p:nvSpPr>
          <p:spPr bwMode="auto">
            <a:xfrm>
              <a:off x="1984" y="2437"/>
              <a:ext cx="878" cy="178"/>
            </a:xfrm>
            <a:prstGeom prst="rect">
              <a:avLst/>
            </a:prstGeom>
            <a:noFill/>
            <a:ln>
              <a:noFill/>
            </a:ln>
          </p:spPr>
          <p:txBody>
            <a:bodyPr/>
            <a:lstStyle/>
            <a:p>
              <a:endParaRPr lang="zh-CN" altLang="en-US" sz="2520">
                <a:solidFill>
                  <a:srgbClr val="00A77E"/>
                </a:solidFill>
              </a:endParaRPr>
            </a:p>
          </p:txBody>
        </p:sp>
        <p:sp>
          <p:nvSpPr>
            <p:cNvPr id="40" name="Rectangle 74"/>
            <p:cNvSpPr>
              <a:spLocks noChangeArrowheads="1"/>
            </p:cNvSpPr>
            <p:nvPr/>
          </p:nvSpPr>
          <p:spPr bwMode="auto">
            <a:xfrm>
              <a:off x="2030" y="2466"/>
              <a:ext cx="168" cy="163"/>
            </a:xfrm>
            <a:prstGeom prst="rect">
              <a:avLst/>
            </a:prstGeom>
            <a:noFill/>
            <a:ln>
              <a:noFill/>
            </a:ln>
          </p:spPr>
          <p:txBody>
            <a:bodyPr wrap="none" lIns="0" tIns="0" rIns="0" bIns="0">
              <a:spAutoFit/>
            </a:bodyPr>
            <a:lstStyle/>
            <a:p>
              <a:pPr defTabSz="685800">
                <a:spcBef>
                  <a:spcPct val="50000"/>
                </a:spcBef>
              </a:pPr>
              <a:r>
                <a:rPr lang="en-US" altLang="zh-TW" sz="1260">
                  <a:solidFill>
                    <a:srgbClr val="000000"/>
                  </a:solidFill>
                  <a:latin typeface="Times New Roman" panose="02020603050405020304" pitchFamily="18" charset="0"/>
                  <a:ea typeface="PMingLiU" panose="02020500000000000000" pitchFamily="18" charset="-120"/>
                </a:rPr>
                <a:t>pop</a:t>
              </a:r>
              <a:endParaRPr lang="en-US" altLang="zh-TW" sz="1620">
                <a:solidFill>
                  <a:schemeClr val="tx2"/>
                </a:solidFill>
                <a:ea typeface="PMingLiU" panose="02020500000000000000" pitchFamily="18" charset="-120"/>
              </a:endParaRPr>
            </a:p>
          </p:txBody>
        </p:sp>
        <p:sp>
          <p:nvSpPr>
            <p:cNvPr id="41" name="Rectangle 75"/>
            <p:cNvSpPr>
              <a:spLocks noChangeArrowheads="1"/>
            </p:cNvSpPr>
            <p:nvPr/>
          </p:nvSpPr>
          <p:spPr bwMode="auto">
            <a:xfrm>
              <a:off x="2222" y="2466"/>
              <a:ext cx="534" cy="163"/>
            </a:xfrm>
            <a:prstGeom prst="rect">
              <a:avLst/>
            </a:prstGeom>
            <a:noFill/>
            <a:ln>
              <a:noFill/>
            </a:ln>
          </p:spPr>
          <p:txBody>
            <a:bodyPr wrap="none" lIns="0" tIns="0" rIns="0" bIns="0">
              <a:spAutoFit/>
            </a:bodyPr>
            <a:lstStyle/>
            <a:p>
              <a:pPr defTabSz="685800">
                <a:spcBef>
                  <a:spcPct val="50000"/>
                </a:spcBef>
              </a:pPr>
              <a:r>
                <a:rPr lang="zh-TW" altLang="en-US" sz="1260">
                  <a:solidFill>
                    <a:srgbClr val="000000"/>
                  </a:solidFill>
                  <a:latin typeface="Times New Roman" panose="02020603050405020304" pitchFamily="18" charset="0"/>
                  <a:ea typeface="PMingLiU" panose="02020500000000000000" pitchFamily="18" charset="-120"/>
                </a:rPr>
                <a:t> </a:t>
              </a:r>
              <a:r>
                <a:rPr lang="en-US" altLang="zh-TW" sz="1260">
                  <a:solidFill>
                    <a:srgbClr val="000000"/>
                  </a:solidFill>
                  <a:latin typeface="Times New Roman" panose="02020603050405020304" pitchFamily="18" charset="0"/>
                  <a:ea typeface="PMingLiU" panose="02020500000000000000" pitchFamily="18" charset="-120"/>
                </a:rPr>
                <a:t>[height= 1]</a:t>
              </a:r>
              <a:endParaRPr lang="en-US" altLang="zh-TW" sz="1620">
                <a:solidFill>
                  <a:schemeClr val="tx2"/>
                </a:solidFill>
                <a:ea typeface="PMingLiU" panose="02020500000000000000" pitchFamily="18" charset="-120"/>
              </a:endParaRPr>
            </a:p>
          </p:txBody>
        </p:sp>
        <p:sp>
          <p:nvSpPr>
            <p:cNvPr id="42" name="Rectangle 76"/>
            <p:cNvSpPr>
              <a:spLocks noChangeArrowheads="1"/>
            </p:cNvSpPr>
            <p:nvPr/>
          </p:nvSpPr>
          <p:spPr bwMode="auto">
            <a:xfrm>
              <a:off x="3771" y="2437"/>
              <a:ext cx="285" cy="178"/>
            </a:xfrm>
            <a:prstGeom prst="rect">
              <a:avLst/>
            </a:prstGeom>
            <a:noFill/>
            <a:ln>
              <a:noFill/>
            </a:ln>
          </p:spPr>
          <p:txBody>
            <a:bodyPr/>
            <a:lstStyle/>
            <a:p>
              <a:endParaRPr lang="zh-CN" altLang="en-US" sz="2520">
                <a:solidFill>
                  <a:srgbClr val="00A77E"/>
                </a:solidFill>
              </a:endParaRPr>
            </a:p>
          </p:txBody>
        </p:sp>
        <p:sp>
          <p:nvSpPr>
            <p:cNvPr id="43" name="Rectangle 77"/>
            <p:cNvSpPr>
              <a:spLocks noChangeArrowheads="1"/>
            </p:cNvSpPr>
            <p:nvPr/>
          </p:nvSpPr>
          <p:spPr bwMode="auto">
            <a:xfrm>
              <a:off x="3817" y="2466"/>
              <a:ext cx="168" cy="163"/>
            </a:xfrm>
            <a:prstGeom prst="rect">
              <a:avLst/>
            </a:prstGeom>
            <a:noFill/>
            <a:ln>
              <a:noFill/>
            </a:ln>
          </p:spPr>
          <p:txBody>
            <a:bodyPr wrap="none" lIns="0" tIns="0" rIns="0" bIns="0">
              <a:spAutoFit/>
            </a:bodyPr>
            <a:lstStyle/>
            <a:p>
              <a:pPr defTabSz="685800">
                <a:spcBef>
                  <a:spcPct val="50000"/>
                </a:spcBef>
              </a:pPr>
              <a:r>
                <a:rPr lang="en-US" altLang="zh-TW" sz="1260">
                  <a:solidFill>
                    <a:srgbClr val="000000"/>
                  </a:solidFill>
                  <a:latin typeface="Times New Roman" panose="02020603050405020304" pitchFamily="18" charset="0"/>
                  <a:ea typeface="PMingLiU" panose="02020500000000000000" pitchFamily="18" charset="-120"/>
                </a:rPr>
                <a:t>pop</a:t>
              </a:r>
              <a:endParaRPr lang="en-US" altLang="zh-TW" sz="1620">
                <a:solidFill>
                  <a:schemeClr val="tx2"/>
                </a:solidFill>
                <a:ea typeface="PMingLiU" panose="02020500000000000000" pitchFamily="18" charset="-120"/>
              </a:endParaRPr>
            </a:p>
          </p:txBody>
        </p:sp>
        <p:sp>
          <p:nvSpPr>
            <p:cNvPr id="44" name="Rectangle 78"/>
            <p:cNvSpPr>
              <a:spLocks noChangeArrowheads="1"/>
            </p:cNvSpPr>
            <p:nvPr/>
          </p:nvSpPr>
          <p:spPr bwMode="auto">
            <a:xfrm>
              <a:off x="3475" y="1894"/>
              <a:ext cx="930" cy="313"/>
            </a:xfrm>
            <a:prstGeom prst="rect">
              <a:avLst/>
            </a:prstGeom>
            <a:noFill/>
            <a:ln>
              <a:noFill/>
            </a:ln>
          </p:spPr>
          <p:txBody>
            <a:bodyPr/>
            <a:lstStyle/>
            <a:p>
              <a:endParaRPr lang="zh-CN" altLang="en-US" sz="2520">
                <a:solidFill>
                  <a:srgbClr val="00A77E"/>
                </a:solidFill>
              </a:endParaRPr>
            </a:p>
          </p:txBody>
        </p:sp>
        <p:sp>
          <p:nvSpPr>
            <p:cNvPr id="45" name="Rectangle 79"/>
            <p:cNvSpPr>
              <a:spLocks noChangeArrowheads="1"/>
            </p:cNvSpPr>
            <p:nvPr/>
          </p:nvSpPr>
          <p:spPr bwMode="auto">
            <a:xfrm>
              <a:off x="3803" y="1923"/>
              <a:ext cx="240" cy="163"/>
            </a:xfrm>
            <a:prstGeom prst="rect">
              <a:avLst/>
            </a:prstGeom>
            <a:noFill/>
            <a:ln>
              <a:noFill/>
            </a:ln>
          </p:spPr>
          <p:txBody>
            <a:bodyPr wrap="none" lIns="0" tIns="0" rIns="0" bIns="0">
              <a:spAutoFit/>
            </a:bodyPr>
            <a:lstStyle/>
            <a:p>
              <a:pPr defTabSz="685800">
                <a:spcBef>
                  <a:spcPct val="50000"/>
                </a:spcBef>
              </a:pPr>
              <a:r>
                <a:rPr lang="en-US" altLang="zh-TW" sz="1260">
                  <a:solidFill>
                    <a:srgbClr val="000000"/>
                  </a:solidFill>
                  <a:latin typeface="Times New Roman" panose="02020603050405020304" pitchFamily="18" charset="0"/>
                  <a:ea typeface="PMingLiU" panose="02020500000000000000" pitchFamily="18" charset="-120"/>
                </a:rPr>
                <a:t>push </a:t>
              </a:r>
              <a:endParaRPr lang="en-US" altLang="zh-TW" sz="1620">
                <a:solidFill>
                  <a:schemeClr val="tx2"/>
                </a:solidFill>
                <a:ea typeface="PMingLiU" panose="02020500000000000000" pitchFamily="18" charset="-120"/>
              </a:endParaRPr>
            </a:p>
          </p:txBody>
        </p:sp>
        <p:sp>
          <p:nvSpPr>
            <p:cNvPr id="46" name="Rectangle 80"/>
            <p:cNvSpPr>
              <a:spLocks noChangeArrowheads="1"/>
            </p:cNvSpPr>
            <p:nvPr/>
          </p:nvSpPr>
          <p:spPr bwMode="auto">
            <a:xfrm>
              <a:off x="3521" y="2059"/>
              <a:ext cx="766" cy="163"/>
            </a:xfrm>
            <a:prstGeom prst="rect">
              <a:avLst/>
            </a:prstGeom>
            <a:noFill/>
            <a:ln>
              <a:noFill/>
            </a:ln>
          </p:spPr>
          <p:txBody>
            <a:bodyPr wrap="none" lIns="0" tIns="0" rIns="0" bIns="0">
              <a:spAutoFit/>
            </a:bodyPr>
            <a:lstStyle/>
            <a:p>
              <a:pPr defTabSz="685800">
                <a:spcBef>
                  <a:spcPct val="50000"/>
                </a:spcBef>
              </a:pPr>
              <a:r>
                <a:rPr lang="en-US" altLang="zh-TW" sz="1260">
                  <a:solidFill>
                    <a:srgbClr val="000000"/>
                  </a:solidFill>
                  <a:latin typeface="Times New Roman" panose="02020603050405020304" pitchFamily="18" charset="0"/>
                  <a:ea typeface="PMingLiU" panose="02020500000000000000" pitchFamily="18" charset="-120"/>
                </a:rPr>
                <a:t>[height = max-1]</a:t>
              </a:r>
              <a:endParaRPr lang="en-US" altLang="zh-TW" sz="1620">
                <a:solidFill>
                  <a:schemeClr val="tx2"/>
                </a:solidFill>
                <a:ea typeface="PMingLiU" panose="02020500000000000000" pitchFamily="18" charset="-120"/>
              </a:endParaRPr>
            </a:p>
          </p:txBody>
        </p:sp>
        <p:sp>
          <p:nvSpPr>
            <p:cNvPr id="47" name="Rectangle 81"/>
            <p:cNvSpPr>
              <a:spLocks noChangeArrowheads="1"/>
            </p:cNvSpPr>
            <p:nvPr/>
          </p:nvSpPr>
          <p:spPr bwMode="auto">
            <a:xfrm>
              <a:off x="2785" y="1275"/>
              <a:ext cx="878" cy="178"/>
            </a:xfrm>
            <a:prstGeom prst="rect">
              <a:avLst/>
            </a:prstGeom>
            <a:noFill/>
            <a:ln>
              <a:noFill/>
            </a:ln>
          </p:spPr>
          <p:txBody>
            <a:bodyPr/>
            <a:lstStyle/>
            <a:p>
              <a:endParaRPr lang="zh-CN" altLang="en-US" sz="2520">
                <a:solidFill>
                  <a:srgbClr val="00A77E"/>
                </a:solidFill>
              </a:endParaRPr>
            </a:p>
          </p:txBody>
        </p:sp>
        <p:sp>
          <p:nvSpPr>
            <p:cNvPr id="48" name="Rectangle 82"/>
            <p:cNvSpPr>
              <a:spLocks noChangeArrowheads="1"/>
            </p:cNvSpPr>
            <p:nvPr/>
          </p:nvSpPr>
          <p:spPr bwMode="auto">
            <a:xfrm>
              <a:off x="2831" y="1305"/>
              <a:ext cx="168" cy="163"/>
            </a:xfrm>
            <a:prstGeom prst="rect">
              <a:avLst/>
            </a:prstGeom>
            <a:noFill/>
            <a:ln>
              <a:noFill/>
            </a:ln>
          </p:spPr>
          <p:txBody>
            <a:bodyPr wrap="none" lIns="0" tIns="0" rIns="0" bIns="0">
              <a:spAutoFit/>
            </a:bodyPr>
            <a:lstStyle/>
            <a:p>
              <a:pPr defTabSz="685800">
                <a:spcBef>
                  <a:spcPct val="50000"/>
                </a:spcBef>
              </a:pPr>
              <a:r>
                <a:rPr lang="en-US" altLang="zh-TW" sz="1260">
                  <a:solidFill>
                    <a:srgbClr val="000000"/>
                  </a:solidFill>
                  <a:latin typeface="Times New Roman" panose="02020603050405020304" pitchFamily="18" charset="0"/>
                  <a:ea typeface="PMingLiU" panose="02020500000000000000" pitchFamily="18" charset="-120"/>
                </a:rPr>
                <a:t>pop</a:t>
              </a:r>
              <a:endParaRPr lang="en-US" altLang="zh-TW" sz="1620">
                <a:solidFill>
                  <a:schemeClr val="tx2"/>
                </a:solidFill>
                <a:ea typeface="PMingLiU" panose="02020500000000000000" pitchFamily="18" charset="-120"/>
              </a:endParaRPr>
            </a:p>
          </p:txBody>
        </p:sp>
        <p:sp>
          <p:nvSpPr>
            <p:cNvPr id="49" name="Rectangle 83"/>
            <p:cNvSpPr>
              <a:spLocks noChangeArrowheads="1"/>
            </p:cNvSpPr>
            <p:nvPr/>
          </p:nvSpPr>
          <p:spPr bwMode="auto">
            <a:xfrm>
              <a:off x="3023" y="1305"/>
              <a:ext cx="534" cy="163"/>
            </a:xfrm>
            <a:prstGeom prst="rect">
              <a:avLst/>
            </a:prstGeom>
            <a:noFill/>
            <a:ln>
              <a:noFill/>
            </a:ln>
          </p:spPr>
          <p:txBody>
            <a:bodyPr wrap="none" lIns="0" tIns="0" rIns="0" bIns="0">
              <a:spAutoFit/>
            </a:bodyPr>
            <a:lstStyle/>
            <a:p>
              <a:pPr defTabSz="685800">
                <a:spcBef>
                  <a:spcPct val="50000"/>
                </a:spcBef>
              </a:pPr>
              <a:r>
                <a:rPr lang="zh-TW" altLang="en-US" sz="1260">
                  <a:solidFill>
                    <a:srgbClr val="000000"/>
                  </a:solidFill>
                  <a:latin typeface="Times New Roman" panose="02020603050405020304" pitchFamily="18" charset="0"/>
                  <a:ea typeface="PMingLiU" panose="02020500000000000000" pitchFamily="18" charset="-120"/>
                </a:rPr>
                <a:t> </a:t>
              </a:r>
              <a:r>
                <a:rPr lang="en-US" altLang="zh-TW" sz="1260">
                  <a:solidFill>
                    <a:srgbClr val="000000"/>
                  </a:solidFill>
                  <a:latin typeface="Times New Roman" panose="02020603050405020304" pitchFamily="18" charset="0"/>
                  <a:ea typeface="PMingLiU" panose="02020500000000000000" pitchFamily="18" charset="-120"/>
                </a:rPr>
                <a:t>[height&gt; 1]</a:t>
              </a:r>
              <a:endParaRPr lang="en-US" altLang="zh-TW" sz="1620">
                <a:solidFill>
                  <a:schemeClr val="tx2"/>
                </a:solidFill>
                <a:ea typeface="PMingLiU" panose="02020500000000000000" pitchFamily="18" charset="-120"/>
              </a:endParaRPr>
            </a:p>
          </p:txBody>
        </p:sp>
        <p:sp>
          <p:nvSpPr>
            <p:cNvPr id="50" name="Rectangle 84"/>
            <p:cNvSpPr>
              <a:spLocks noChangeArrowheads="1"/>
            </p:cNvSpPr>
            <p:nvPr/>
          </p:nvSpPr>
          <p:spPr bwMode="auto">
            <a:xfrm>
              <a:off x="2623" y="1445"/>
              <a:ext cx="1204" cy="178"/>
            </a:xfrm>
            <a:prstGeom prst="rect">
              <a:avLst/>
            </a:prstGeom>
            <a:noFill/>
            <a:ln>
              <a:noFill/>
            </a:ln>
          </p:spPr>
          <p:txBody>
            <a:bodyPr/>
            <a:lstStyle/>
            <a:p>
              <a:endParaRPr lang="zh-CN" altLang="en-US" sz="2520">
                <a:solidFill>
                  <a:srgbClr val="00A77E"/>
                </a:solidFill>
              </a:endParaRPr>
            </a:p>
          </p:txBody>
        </p:sp>
        <p:sp>
          <p:nvSpPr>
            <p:cNvPr id="51" name="Rectangle 85"/>
            <p:cNvSpPr>
              <a:spLocks noChangeArrowheads="1"/>
            </p:cNvSpPr>
            <p:nvPr/>
          </p:nvSpPr>
          <p:spPr bwMode="auto">
            <a:xfrm>
              <a:off x="2669" y="1475"/>
              <a:ext cx="212" cy="163"/>
            </a:xfrm>
            <a:prstGeom prst="rect">
              <a:avLst/>
            </a:prstGeom>
            <a:noFill/>
            <a:ln>
              <a:noFill/>
            </a:ln>
          </p:spPr>
          <p:txBody>
            <a:bodyPr wrap="none" lIns="0" tIns="0" rIns="0" bIns="0">
              <a:spAutoFit/>
            </a:bodyPr>
            <a:lstStyle/>
            <a:p>
              <a:pPr defTabSz="685800">
                <a:spcBef>
                  <a:spcPct val="50000"/>
                </a:spcBef>
              </a:pPr>
              <a:r>
                <a:rPr lang="en-US" altLang="zh-TW" sz="1260">
                  <a:solidFill>
                    <a:srgbClr val="000000"/>
                  </a:solidFill>
                  <a:latin typeface="Times New Roman" panose="02020603050405020304" pitchFamily="18" charset="0"/>
                  <a:ea typeface="PMingLiU" panose="02020500000000000000" pitchFamily="18" charset="-120"/>
                </a:rPr>
                <a:t>push</a:t>
              </a:r>
              <a:endParaRPr lang="en-US" altLang="zh-TW" sz="1620">
                <a:solidFill>
                  <a:schemeClr val="tx2"/>
                </a:solidFill>
                <a:ea typeface="PMingLiU" panose="02020500000000000000" pitchFamily="18" charset="-120"/>
              </a:endParaRPr>
            </a:p>
          </p:txBody>
        </p:sp>
        <p:sp>
          <p:nvSpPr>
            <p:cNvPr id="52" name="Rectangle 86"/>
            <p:cNvSpPr>
              <a:spLocks noChangeArrowheads="1"/>
            </p:cNvSpPr>
            <p:nvPr/>
          </p:nvSpPr>
          <p:spPr bwMode="auto">
            <a:xfrm>
              <a:off x="2910" y="1475"/>
              <a:ext cx="794" cy="163"/>
            </a:xfrm>
            <a:prstGeom prst="rect">
              <a:avLst/>
            </a:prstGeom>
            <a:noFill/>
            <a:ln>
              <a:noFill/>
            </a:ln>
          </p:spPr>
          <p:txBody>
            <a:bodyPr wrap="none" lIns="0" tIns="0" rIns="0" bIns="0">
              <a:spAutoFit/>
            </a:bodyPr>
            <a:lstStyle/>
            <a:p>
              <a:pPr defTabSz="685800">
                <a:spcBef>
                  <a:spcPct val="50000"/>
                </a:spcBef>
              </a:pPr>
              <a:r>
                <a:rPr lang="zh-TW" altLang="en-US" sz="1260">
                  <a:solidFill>
                    <a:srgbClr val="000000"/>
                  </a:solidFill>
                  <a:latin typeface="Times New Roman" panose="02020603050405020304" pitchFamily="18" charset="0"/>
                  <a:ea typeface="PMingLiU" panose="02020500000000000000" pitchFamily="18" charset="-120"/>
                </a:rPr>
                <a:t> </a:t>
              </a:r>
              <a:r>
                <a:rPr lang="en-US" altLang="zh-TW" sz="1260">
                  <a:solidFill>
                    <a:srgbClr val="000000"/>
                  </a:solidFill>
                  <a:latin typeface="Times New Roman" panose="02020603050405020304" pitchFamily="18" charset="0"/>
                  <a:ea typeface="PMingLiU" panose="02020500000000000000" pitchFamily="18" charset="-120"/>
                </a:rPr>
                <a:t>[height &lt; max-1]</a:t>
              </a:r>
              <a:endParaRPr lang="en-US" altLang="zh-TW" sz="1620">
                <a:solidFill>
                  <a:schemeClr val="tx2"/>
                </a:solidFill>
                <a:ea typeface="PMingLiU" panose="02020500000000000000" pitchFamily="18" charset="-120"/>
              </a:endParaRPr>
            </a:p>
          </p:txBody>
        </p:sp>
        <p:sp>
          <p:nvSpPr>
            <p:cNvPr id="53" name="Rectangle 87"/>
            <p:cNvSpPr>
              <a:spLocks noChangeArrowheads="1"/>
            </p:cNvSpPr>
            <p:nvPr/>
          </p:nvSpPr>
          <p:spPr bwMode="auto">
            <a:xfrm>
              <a:off x="3104" y="1105"/>
              <a:ext cx="256" cy="178"/>
            </a:xfrm>
            <a:prstGeom prst="rect">
              <a:avLst/>
            </a:prstGeom>
            <a:noFill/>
            <a:ln>
              <a:noFill/>
            </a:ln>
          </p:spPr>
          <p:txBody>
            <a:bodyPr/>
            <a:lstStyle/>
            <a:p>
              <a:endParaRPr lang="zh-CN" altLang="en-US" sz="2520">
                <a:solidFill>
                  <a:srgbClr val="00A77E"/>
                </a:solidFill>
              </a:endParaRPr>
            </a:p>
          </p:txBody>
        </p:sp>
        <p:sp>
          <p:nvSpPr>
            <p:cNvPr id="54" name="Rectangle 88"/>
            <p:cNvSpPr>
              <a:spLocks noChangeArrowheads="1"/>
            </p:cNvSpPr>
            <p:nvPr/>
          </p:nvSpPr>
          <p:spPr bwMode="auto">
            <a:xfrm>
              <a:off x="3150" y="1135"/>
              <a:ext cx="144" cy="163"/>
            </a:xfrm>
            <a:prstGeom prst="rect">
              <a:avLst/>
            </a:prstGeom>
            <a:noFill/>
            <a:ln>
              <a:noFill/>
            </a:ln>
          </p:spPr>
          <p:txBody>
            <a:bodyPr wrap="none" lIns="0" tIns="0" rIns="0" bIns="0">
              <a:spAutoFit/>
            </a:bodyPr>
            <a:lstStyle/>
            <a:p>
              <a:pPr defTabSz="685800">
                <a:spcBef>
                  <a:spcPct val="50000"/>
                </a:spcBef>
              </a:pPr>
              <a:r>
                <a:rPr lang="en-US" altLang="zh-TW" sz="1260">
                  <a:solidFill>
                    <a:srgbClr val="000000"/>
                  </a:solidFill>
                  <a:latin typeface="Times New Roman" panose="02020603050405020304" pitchFamily="18" charset="0"/>
                  <a:ea typeface="PMingLiU" panose="02020500000000000000" pitchFamily="18" charset="-120"/>
                </a:rPr>
                <a:t>top</a:t>
              </a:r>
              <a:endParaRPr lang="en-US" altLang="zh-TW" sz="1620">
                <a:solidFill>
                  <a:schemeClr val="tx2"/>
                </a:solidFill>
                <a:ea typeface="PMingLiU" panose="02020500000000000000" pitchFamily="18" charset="-120"/>
              </a:endParaRPr>
            </a:p>
          </p:txBody>
        </p:sp>
        <p:sp>
          <p:nvSpPr>
            <p:cNvPr id="55" name="Rectangle 89"/>
            <p:cNvSpPr>
              <a:spLocks noChangeArrowheads="1"/>
            </p:cNvSpPr>
            <p:nvPr/>
          </p:nvSpPr>
          <p:spPr bwMode="auto">
            <a:xfrm>
              <a:off x="4586" y="1445"/>
              <a:ext cx="256" cy="178"/>
            </a:xfrm>
            <a:prstGeom prst="rect">
              <a:avLst/>
            </a:prstGeom>
            <a:noFill/>
            <a:ln>
              <a:noFill/>
            </a:ln>
          </p:spPr>
          <p:txBody>
            <a:bodyPr/>
            <a:lstStyle/>
            <a:p>
              <a:endParaRPr lang="zh-CN" altLang="en-US" sz="2520">
                <a:solidFill>
                  <a:srgbClr val="00A77E"/>
                </a:solidFill>
              </a:endParaRPr>
            </a:p>
          </p:txBody>
        </p:sp>
        <p:sp>
          <p:nvSpPr>
            <p:cNvPr id="56" name="Rectangle 90"/>
            <p:cNvSpPr>
              <a:spLocks noChangeArrowheads="1"/>
            </p:cNvSpPr>
            <p:nvPr/>
          </p:nvSpPr>
          <p:spPr bwMode="auto">
            <a:xfrm>
              <a:off x="4632" y="1475"/>
              <a:ext cx="144" cy="163"/>
            </a:xfrm>
            <a:prstGeom prst="rect">
              <a:avLst/>
            </a:prstGeom>
            <a:noFill/>
            <a:ln>
              <a:noFill/>
            </a:ln>
          </p:spPr>
          <p:txBody>
            <a:bodyPr wrap="none" lIns="0" tIns="0" rIns="0" bIns="0">
              <a:spAutoFit/>
            </a:bodyPr>
            <a:lstStyle/>
            <a:p>
              <a:pPr defTabSz="685800">
                <a:spcBef>
                  <a:spcPct val="50000"/>
                </a:spcBef>
              </a:pPr>
              <a:r>
                <a:rPr lang="en-US" altLang="zh-TW" sz="1260">
                  <a:solidFill>
                    <a:srgbClr val="000000"/>
                  </a:solidFill>
                  <a:latin typeface="Times New Roman" panose="02020603050405020304" pitchFamily="18" charset="0"/>
                  <a:ea typeface="PMingLiU" panose="02020500000000000000" pitchFamily="18" charset="-120"/>
                </a:rPr>
                <a:t>top</a:t>
              </a:r>
              <a:endParaRPr lang="en-US" altLang="zh-TW" sz="1620">
                <a:solidFill>
                  <a:schemeClr val="tx2"/>
                </a:solidFill>
                <a:ea typeface="PMingLiU" panose="02020500000000000000" pitchFamily="18" charset="-120"/>
              </a:endParaRPr>
            </a:p>
          </p:txBody>
        </p:sp>
        <p:sp>
          <p:nvSpPr>
            <p:cNvPr id="57" name="Rectangle 91"/>
            <p:cNvSpPr>
              <a:spLocks noChangeArrowheads="1"/>
            </p:cNvSpPr>
            <p:nvPr/>
          </p:nvSpPr>
          <p:spPr bwMode="auto">
            <a:xfrm>
              <a:off x="1290" y="3422"/>
              <a:ext cx="475" cy="151"/>
            </a:xfrm>
            <a:prstGeom prst="rect">
              <a:avLst/>
            </a:prstGeom>
            <a:noFill/>
            <a:ln>
              <a:noFill/>
            </a:ln>
          </p:spPr>
          <p:txBody>
            <a:bodyPr/>
            <a:lstStyle/>
            <a:p>
              <a:endParaRPr lang="zh-CN" altLang="en-US" sz="2520">
                <a:solidFill>
                  <a:srgbClr val="00A77E"/>
                </a:solidFill>
              </a:endParaRPr>
            </a:p>
          </p:txBody>
        </p:sp>
        <p:sp>
          <p:nvSpPr>
            <p:cNvPr id="58" name="Rectangle 92"/>
            <p:cNvSpPr>
              <a:spLocks noChangeArrowheads="1"/>
            </p:cNvSpPr>
            <p:nvPr/>
          </p:nvSpPr>
          <p:spPr bwMode="auto">
            <a:xfrm>
              <a:off x="1337" y="3449"/>
              <a:ext cx="177" cy="128"/>
            </a:xfrm>
            <a:prstGeom prst="rect">
              <a:avLst/>
            </a:prstGeom>
            <a:noFill/>
            <a:ln>
              <a:noFill/>
            </a:ln>
          </p:spPr>
          <p:txBody>
            <a:bodyPr wrap="none" lIns="0" tIns="0" rIns="0" bIns="0">
              <a:spAutoFit/>
            </a:bodyPr>
            <a:lstStyle/>
            <a:p>
              <a:pPr defTabSz="685800">
                <a:spcBef>
                  <a:spcPct val="50000"/>
                </a:spcBef>
              </a:pPr>
              <a:r>
                <a:rPr lang="zh-CN" altLang="en-US" sz="990">
                  <a:solidFill>
                    <a:srgbClr val="000000"/>
                  </a:solidFill>
                  <a:latin typeface="Times New Roman" panose="02020603050405020304" pitchFamily="18" charset="0"/>
                  <a:ea typeface="PMingLiU" panose="02020500000000000000" pitchFamily="18" charset="-120"/>
                </a:rPr>
                <a:t>说明</a:t>
              </a:r>
              <a:endParaRPr lang="en-US" altLang="zh-TW" sz="1620">
                <a:solidFill>
                  <a:schemeClr val="tx2"/>
                </a:solidFill>
                <a:ea typeface="PMingLiU" panose="02020500000000000000" pitchFamily="18" charset="-120"/>
              </a:endParaRPr>
            </a:p>
          </p:txBody>
        </p:sp>
        <p:sp>
          <p:nvSpPr>
            <p:cNvPr id="59" name="Rectangle 93"/>
            <p:cNvSpPr>
              <a:spLocks noChangeArrowheads="1"/>
            </p:cNvSpPr>
            <p:nvPr/>
          </p:nvSpPr>
          <p:spPr bwMode="auto">
            <a:xfrm>
              <a:off x="4533" y="1248"/>
              <a:ext cx="399" cy="178"/>
            </a:xfrm>
            <a:prstGeom prst="rect">
              <a:avLst/>
            </a:prstGeom>
            <a:noFill/>
            <a:ln>
              <a:noFill/>
            </a:ln>
          </p:spPr>
          <p:txBody>
            <a:bodyPr/>
            <a:lstStyle/>
            <a:p>
              <a:endParaRPr lang="zh-CN" altLang="en-US" sz="2520">
                <a:solidFill>
                  <a:srgbClr val="00A77E"/>
                </a:solidFill>
              </a:endParaRPr>
            </a:p>
          </p:txBody>
        </p:sp>
        <p:sp>
          <p:nvSpPr>
            <p:cNvPr id="60" name="Rectangle 94"/>
            <p:cNvSpPr>
              <a:spLocks noChangeArrowheads="1"/>
            </p:cNvSpPr>
            <p:nvPr/>
          </p:nvSpPr>
          <p:spPr bwMode="auto">
            <a:xfrm>
              <a:off x="4579" y="1278"/>
              <a:ext cx="212" cy="163"/>
            </a:xfrm>
            <a:prstGeom prst="rect">
              <a:avLst/>
            </a:prstGeom>
            <a:noFill/>
            <a:ln>
              <a:noFill/>
            </a:ln>
          </p:spPr>
          <p:txBody>
            <a:bodyPr wrap="none" lIns="0" tIns="0" rIns="0" bIns="0">
              <a:spAutoFit/>
            </a:bodyPr>
            <a:lstStyle/>
            <a:p>
              <a:pPr defTabSz="685800">
                <a:spcBef>
                  <a:spcPct val="50000"/>
                </a:spcBef>
              </a:pPr>
              <a:r>
                <a:rPr lang="en-US" altLang="zh-TW" sz="1260">
                  <a:solidFill>
                    <a:srgbClr val="000000"/>
                  </a:solidFill>
                  <a:latin typeface="Times New Roman" panose="02020603050405020304" pitchFamily="18" charset="0"/>
                  <a:ea typeface="PMingLiU" panose="02020500000000000000" pitchFamily="18" charset="-120"/>
                </a:rPr>
                <a:t>push</a:t>
              </a:r>
              <a:endParaRPr lang="en-US" altLang="zh-TW" sz="1620">
                <a:solidFill>
                  <a:schemeClr val="tx2"/>
                </a:solidFill>
                <a:ea typeface="PMingLiU" panose="02020500000000000000" pitchFamily="18" charset="-120"/>
              </a:endParaRPr>
            </a:p>
          </p:txBody>
        </p:sp>
        <p:sp>
          <p:nvSpPr>
            <p:cNvPr id="61" name="Rectangle 95"/>
            <p:cNvSpPr>
              <a:spLocks noChangeArrowheads="1"/>
            </p:cNvSpPr>
            <p:nvPr/>
          </p:nvSpPr>
          <p:spPr bwMode="auto">
            <a:xfrm>
              <a:off x="4821" y="1278"/>
              <a:ext cx="56" cy="163"/>
            </a:xfrm>
            <a:prstGeom prst="rect">
              <a:avLst/>
            </a:prstGeom>
            <a:noFill/>
            <a:ln>
              <a:noFill/>
            </a:ln>
          </p:spPr>
          <p:txBody>
            <a:bodyPr wrap="none" lIns="0" tIns="0" rIns="0" bIns="0">
              <a:spAutoFit/>
            </a:bodyPr>
            <a:lstStyle/>
            <a:p>
              <a:pPr defTabSz="685800">
                <a:spcBef>
                  <a:spcPct val="50000"/>
                </a:spcBef>
              </a:pPr>
              <a:r>
                <a:rPr lang="zh-TW" altLang="en-US" sz="1260">
                  <a:solidFill>
                    <a:srgbClr val="000000"/>
                  </a:solidFill>
                  <a:latin typeface="Times New Roman" panose="02020603050405020304" pitchFamily="18" charset="0"/>
                  <a:ea typeface="PMingLiU" panose="02020500000000000000" pitchFamily="18" charset="-120"/>
                </a:rPr>
                <a:t>*</a:t>
              </a:r>
              <a:endParaRPr lang="zh-TW" altLang="en-US" sz="1620">
                <a:solidFill>
                  <a:schemeClr val="tx2"/>
                </a:solidFill>
                <a:ea typeface="PMingLiU" panose="02020500000000000000" pitchFamily="18" charset="-120"/>
              </a:endParaRPr>
            </a:p>
          </p:txBody>
        </p:sp>
        <p:grpSp>
          <p:nvGrpSpPr>
            <p:cNvPr id="62" name="Group 96"/>
            <p:cNvGrpSpPr/>
            <p:nvPr/>
          </p:nvGrpSpPr>
          <p:grpSpPr bwMode="auto">
            <a:xfrm>
              <a:off x="1554" y="1690"/>
              <a:ext cx="85" cy="407"/>
              <a:chOff x="1554" y="1690"/>
              <a:chExt cx="85" cy="407"/>
            </a:xfrm>
          </p:grpSpPr>
          <p:sp>
            <p:nvSpPr>
              <p:cNvPr id="64" name="Rectangle 97"/>
              <p:cNvSpPr>
                <a:spLocks noChangeArrowheads="1"/>
              </p:cNvSpPr>
              <p:nvPr/>
            </p:nvSpPr>
            <p:spPr bwMode="auto">
              <a:xfrm>
                <a:off x="1587" y="1690"/>
                <a:ext cx="19" cy="333"/>
              </a:xfrm>
              <a:prstGeom prst="rect">
                <a:avLst/>
              </a:prstGeom>
              <a:solidFill>
                <a:srgbClr val="000000"/>
              </a:solidFill>
              <a:ln>
                <a:noFill/>
              </a:ln>
            </p:spPr>
            <p:txBody>
              <a:bodyPr/>
              <a:lstStyle/>
              <a:p>
                <a:endParaRPr lang="zh-CN" altLang="en-US" sz="2520">
                  <a:solidFill>
                    <a:srgbClr val="00A77E"/>
                  </a:solidFill>
                </a:endParaRPr>
              </a:p>
            </p:txBody>
          </p:sp>
          <p:sp>
            <p:nvSpPr>
              <p:cNvPr id="65" name="Freeform 98"/>
              <p:cNvSpPr/>
              <p:nvPr/>
            </p:nvSpPr>
            <p:spPr bwMode="auto">
              <a:xfrm>
                <a:off x="1554" y="2022"/>
                <a:ext cx="85" cy="75"/>
              </a:xfrm>
              <a:custGeom>
                <a:avLst/>
                <a:gdLst>
                  <a:gd name="T0" fmla="*/ 0 w 170"/>
                  <a:gd name="T1" fmla="*/ 0 h 152"/>
                  <a:gd name="T2" fmla="*/ 1 w 170"/>
                  <a:gd name="T3" fmla="*/ 0 h 152"/>
                  <a:gd name="T4" fmla="*/ 1 w 170"/>
                  <a:gd name="T5" fmla="*/ 0 h 152"/>
                  <a:gd name="T6" fmla="*/ 0 w 170"/>
                  <a:gd name="T7" fmla="*/ 0 h 152"/>
                  <a:gd name="T8" fmla="*/ 0 60000 65536"/>
                  <a:gd name="T9" fmla="*/ 0 60000 65536"/>
                  <a:gd name="T10" fmla="*/ 0 60000 65536"/>
                  <a:gd name="T11" fmla="*/ 0 60000 65536"/>
                  <a:gd name="T12" fmla="*/ 0 w 170"/>
                  <a:gd name="T13" fmla="*/ 0 h 152"/>
                  <a:gd name="T14" fmla="*/ 170 w 170"/>
                  <a:gd name="T15" fmla="*/ 152 h 152"/>
                </a:gdLst>
                <a:ahLst/>
                <a:cxnLst>
                  <a:cxn ang="T8">
                    <a:pos x="T0" y="T1"/>
                  </a:cxn>
                  <a:cxn ang="T9">
                    <a:pos x="T2" y="T3"/>
                  </a:cxn>
                  <a:cxn ang="T10">
                    <a:pos x="T4" y="T5"/>
                  </a:cxn>
                  <a:cxn ang="T11">
                    <a:pos x="T6" y="T7"/>
                  </a:cxn>
                </a:cxnLst>
                <a:rect l="T12" t="T13" r="T14" b="T15"/>
                <a:pathLst>
                  <a:path w="170" h="152">
                    <a:moveTo>
                      <a:pt x="0" y="0"/>
                    </a:moveTo>
                    <a:lnTo>
                      <a:pt x="86" y="152"/>
                    </a:lnTo>
                    <a:lnTo>
                      <a:pt x="170" y="0"/>
                    </a:lnTo>
                    <a:lnTo>
                      <a:pt x="0" y="0"/>
                    </a:lnTo>
                    <a:close/>
                  </a:path>
                </a:pathLst>
              </a:custGeom>
              <a:solidFill>
                <a:srgbClr val="000000"/>
              </a:solidFill>
              <a:ln>
                <a:noFill/>
              </a:ln>
            </p:spPr>
            <p:txBody>
              <a:bodyPr/>
              <a:lstStyle/>
              <a:p>
                <a:endParaRPr lang="zh-CN" altLang="en-US" sz="1620"/>
              </a:p>
            </p:txBody>
          </p:sp>
        </p:grpSp>
        <p:graphicFrame>
          <p:nvGraphicFramePr>
            <p:cNvPr id="63" name="Object 99"/>
            <p:cNvGraphicFramePr>
              <a:graphicFrameLocks noChangeAspect="1"/>
            </p:cNvGraphicFramePr>
            <p:nvPr/>
          </p:nvGraphicFramePr>
          <p:xfrm>
            <a:off x="617" y="1536"/>
            <a:ext cx="538" cy="1755"/>
          </p:xfrm>
          <a:graphic>
            <a:graphicData uri="http://schemas.openxmlformats.org/presentationml/2006/ole">
              <mc:AlternateContent xmlns:mc="http://schemas.openxmlformats.org/markup-compatibility/2006">
                <mc:Choice xmlns:v="urn:schemas-microsoft-com:vml" Requires="v">
                  <p:oleObj spid="_x0000_s3" name="Clip" r:id="rId2" imgW="586105" imgH="1910080" progId="">
                    <p:embed/>
                  </p:oleObj>
                </mc:Choice>
                <mc:Fallback>
                  <p:oleObj name="Clip" r:id="rId2" imgW="586105" imgH="1910080" progId="">
                    <p:embed/>
                    <p:pic>
                      <p:nvPicPr>
                        <p:cNvPr id="0" name="Object 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 y="1536"/>
                          <a:ext cx="538" cy="1755"/>
                        </a:xfrm>
                        <a:prstGeom prst="rect">
                          <a:avLst/>
                        </a:prstGeom>
                        <a:noFill/>
                        <a:ln>
                          <a:noFill/>
                        </a:ln>
                      </p:spPr>
                    </p:pic>
                  </p:oleObj>
                </mc:Fallback>
              </mc:AlternateContent>
            </a:graphicData>
          </a:graphic>
        </p:graphicFrame>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3823" y="290334"/>
            <a:ext cx="7357005" cy="523875"/>
          </a:xfrm>
        </p:spPr>
        <p:txBody>
          <a:bodyPr/>
          <a:lstStyle/>
          <a:p>
            <a:pPr>
              <a:spcAft>
                <a:spcPts val="0"/>
              </a:spcAft>
            </a:pPr>
            <a:r>
              <a:rPr kumimoji="1" lang="zh-CN" altLang="en-US" sz="2800" b="1" dirty="0">
                <a:solidFill>
                  <a:srgbClr val="0070C0"/>
                </a:solidFill>
                <a:latin typeface="微软雅黑" panose="020B0503020204020204" pitchFamily="34" charset="-122"/>
                <a:ea typeface="微软雅黑" panose="020B0503020204020204" pitchFamily="34" charset="-122"/>
              </a:rPr>
              <a:t>状态图转化为树结构、生成测试用例</a:t>
            </a:r>
            <a:endParaRPr kumimoji="1" lang="zh-CN" altLang="en-US" dirty="0"/>
          </a:p>
        </p:txBody>
      </p:sp>
      <p:grpSp>
        <p:nvGrpSpPr>
          <p:cNvPr id="4" name="组合 105"/>
          <p:cNvGrpSpPr/>
          <p:nvPr/>
        </p:nvGrpSpPr>
        <p:grpSpPr bwMode="auto">
          <a:xfrm>
            <a:off x="1623272" y="897278"/>
            <a:ext cx="5897455" cy="3726414"/>
            <a:chOff x="1447800" y="1506538"/>
            <a:chExt cx="6324600" cy="4443412"/>
          </a:xfrm>
        </p:grpSpPr>
        <p:sp>
          <p:nvSpPr>
            <p:cNvPr id="5" name="Rectangle 19"/>
            <p:cNvSpPr>
              <a:spLocks noChangeArrowheads="1"/>
            </p:cNvSpPr>
            <p:nvPr/>
          </p:nvSpPr>
          <p:spPr bwMode="auto">
            <a:xfrm>
              <a:off x="1447800" y="1506538"/>
              <a:ext cx="6324600" cy="4443412"/>
            </a:xfrm>
            <a:prstGeom prst="rect">
              <a:avLst/>
            </a:prstGeom>
            <a:solidFill>
              <a:srgbClr val="F2F2F2"/>
            </a:solidFill>
            <a:ln w="9525">
              <a:solidFill>
                <a:schemeClr val="tx2"/>
              </a:solidFill>
              <a:miter lim="800000"/>
            </a:ln>
            <a:effectLst>
              <a:outerShdw dist="107763" dir="2700000" algn="ctr" rotWithShape="0">
                <a:schemeClr val="bg2"/>
              </a:outerShdw>
            </a:effectLst>
          </p:spPr>
          <p:txBody>
            <a:bodyPr/>
            <a:lstStyle/>
            <a:p>
              <a:endParaRPr lang="zh-CN" altLang="en-US" sz="2520">
                <a:solidFill>
                  <a:srgbClr val="00A77E"/>
                </a:solidFill>
              </a:endParaRPr>
            </a:p>
          </p:txBody>
        </p:sp>
        <p:sp>
          <p:nvSpPr>
            <p:cNvPr id="6" name="Rectangle 20"/>
            <p:cNvSpPr>
              <a:spLocks noChangeArrowheads="1"/>
            </p:cNvSpPr>
            <p:nvPr/>
          </p:nvSpPr>
          <p:spPr bwMode="auto">
            <a:xfrm>
              <a:off x="4414838" y="1968500"/>
              <a:ext cx="382587" cy="288925"/>
            </a:xfrm>
            <a:prstGeom prst="rect">
              <a:avLst/>
            </a:prstGeom>
            <a:noFill/>
            <a:ln>
              <a:noFill/>
            </a:ln>
          </p:spPr>
          <p:txBody>
            <a:bodyPr/>
            <a:lstStyle/>
            <a:p>
              <a:endParaRPr lang="zh-CN" altLang="en-US" sz="2520">
                <a:solidFill>
                  <a:srgbClr val="00A77E"/>
                </a:solidFill>
              </a:endParaRPr>
            </a:p>
          </p:txBody>
        </p:sp>
        <p:sp>
          <p:nvSpPr>
            <p:cNvPr id="7" name="Rectangle 21"/>
            <p:cNvSpPr>
              <a:spLocks noChangeArrowheads="1"/>
            </p:cNvSpPr>
            <p:nvPr>
              <p:custDataLst>
                <p:tags r:id="rId1"/>
              </p:custDataLst>
            </p:nvPr>
          </p:nvSpPr>
          <p:spPr bwMode="auto">
            <a:xfrm>
              <a:off x="4256112" y="1987225"/>
              <a:ext cx="197698" cy="198177"/>
            </a:xfrm>
            <a:prstGeom prst="rect">
              <a:avLst/>
            </a:prstGeom>
            <a:noFill/>
            <a:ln>
              <a:noFill/>
            </a:ln>
          </p:spPr>
          <p:txBody>
            <a:bodyPr wrap="none" lIns="0" tIns="0" rIns="0" bIns="0">
              <a:spAutoFit/>
            </a:bodyPr>
            <a:lstStyle/>
            <a:p>
              <a:pPr defTabSz="685800">
                <a:spcBef>
                  <a:spcPct val="50000"/>
                </a:spcBef>
              </a:pPr>
              <a:r>
                <a:rPr lang="en-US" altLang="zh-TW" sz="1080" dirty="0" err="1">
                  <a:solidFill>
                    <a:srgbClr val="000000"/>
                  </a:solidFill>
                  <a:latin typeface="Times New Roman" panose="02020603050405020304" pitchFamily="18" charset="0"/>
                  <a:ea typeface="PMingLiU" panose="02020500000000000000" pitchFamily="18" charset="-120"/>
                </a:rPr>
                <a:t>init</a:t>
              </a:r>
              <a:endParaRPr lang="en-US" altLang="zh-TW" sz="1620" dirty="0">
                <a:solidFill>
                  <a:schemeClr val="tx2"/>
                </a:solidFill>
                <a:ea typeface="PMingLiU" panose="02020500000000000000" pitchFamily="18" charset="-120"/>
              </a:endParaRPr>
            </a:p>
          </p:txBody>
        </p:sp>
        <p:sp>
          <p:nvSpPr>
            <p:cNvPr id="8" name="Rectangle 22"/>
            <p:cNvSpPr>
              <a:spLocks noChangeArrowheads="1"/>
            </p:cNvSpPr>
            <p:nvPr/>
          </p:nvSpPr>
          <p:spPr bwMode="auto">
            <a:xfrm>
              <a:off x="4191000" y="2854325"/>
              <a:ext cx="487363" cy="290513"/>
            </a:xfrm>
            <a:prstGeom prst="rect">
              <a:avLst/>
            </a:prstGeom>
            <a:noFill/>
            <a:ln>
              <a:noFill/>
            </a:ln>
          </p:spPr>
          <p:txBody>
            <a:bodyPr/>
            <a:lstStyle/>
            <a:p>
              <a:endParaRPr lang="zh-CN" altLang="en-US" sz="2520">
                <a:solidFill>
                  <a:srgbClr val="00A77E"/>
                </a:solidFill>
              </a:endParaRPr>
            </a:p>
          </p:txBody>
        </p:sp>
        <p:sp>
          <p:nvSpPr>
            <p:cNvPr id="9" name="Rectangle 23"/>
            <p:cNvSpPr>
              <a:spLocks noChangeArrowheads="1"/>
            </p:cNvSpPr>
            <p:nvPr>
              <p:custDataLst>
                <p:tags r:id="rId2"/>
              </p:custDataLst>
            </p:nvPr>
          </p:nvSpPr>
          <p:spPr bwMode="auto">
            <a:xfrm>
              <a:off x="4259263" y="2903537"/>
              <a:ext cx="280215" cy="198177"/>
            </a:xfrm>
            <a:prstGeom prst="rect">
              <a:avLst/>
            </a:prstGeom>
            <a:noFill/>
            <a:ln>
              <a:noFill/>
            </a:ln>
          </p:spPr>
          <p:txBody>
            <a:bodyPr wrap="none" lIns="0" tIns="0" rIns="0" bIns="0">
              <a:spAutoFit/>
            </a:bodyPr>
            <a:lstStyle/>
            <a:p>
              <a:pPr defTabSz="685800">
                <a:spcBef>
                  <a:spcPct val="50000"/>
                </a:spcBef>
              </a:pPr>
              <a:r>
                <a:rPr lang="en-US" altLang="zh-TW" sz="1080">
                  <a:solidFill>
                    <a:srgbClr val="000000"/>
                  </a:solidFill>
                  <a:latin typeface="Times New Roman" panose="02020603050405020304" pitchFamily="18" charset="0"/>
                  <a:ea typeface="PMingLiU" panose="02020500000000000000" pitchFamily="18" charset="-120"/>
                </a:rPr>
                <a:t>push</a:t>
              </a:r>
              <a:endParaRPr lang="en-US" altLang="zh-TW" sz="1620">
                <a:solidFill>
                  <a:schemeClr val="tx2"/>
                </a:solidFill>
                <a:ea typeface="PMingLiU" panose="02020500000000000000" pitchFamily="18" charset="-120"/>
              </a:endParaRPr>
            </a:p>
          </p:txBody>
        </p:sp>
        <p:sp>
          <p:nvSpPr>
            <p:cNvPr id="10" name="Rectangle 24"/>
            <p:cNvSpPr>
              <a:spLocks noChangeArrowheads="1"/>
            </p:cNvSpPr>
            <p:nvPr/>
          </p:nvSpPr>
          <p:spPr bwMode="auto">
            <a:xfrm>
              <a:off x="2795588" y="2678113"/>
              <a:ext cx="414337" cy="288925"/>
            </a:xfrm>
            <a:prstGeom prst="rect">
              <a:avLst/>
            </a:prstGeom>
            <a:noFill/>
            <a:ln>
              <a:noFill/>
            </a:ln>
          </p:spPr>
          <p:txBody>
            <a:bodyPr/>
            <a:lstStyle/>
            <a:p>
              <a:endParaRPr lang="zh-CN" altLang="en-US" sz="2520">
                <a:solidFill>
                  <a:srgbClr val="00A77E"/>
                </a:solidFill>
              </a:endParaRPr>
            </a:p>
          </p:txBody>
        </p:sp>
        <p:sp>
          <p:nvSpPr>
            <p:cNvPr id="11" name="Oval 26"/>
            <p:cNvSpPr>
              <a:spLocks noChangeArrowheads="1"/>
            </p:cNvSpPr>
            <p:nvPr/>
          </p:nvSpPr>
          <p:spPr bwMode="auto">
            <a:xfrm>
              <a:off x="3632200" y="1635126"/>
              <a:ext cx="1008063" cy="352100"/>
            </a:xfrm>
            <a:prstGeom prst="ellipse">
              <a:avLst/>
            </a:prstGeom>
            <a:solidFill>
              <a:srgbClr val="D9D9D9"/>
            </a:solidFill>
            <a:ln w="4763">
              <a:solidFill>
                <a:srgbClr val="000000"/>
              </a:solidFill>
              <a:round/>
            </a:ln>
          </p:spPr>
          <p:txBody>
            <a:bodyPr/>
            <a:lstStyle/>
            <a:p>
              <a:endParaRPr lang="zh-CN" altLang="en-US" sz="2520">
                <a:solidFill>
                  <a:srgbClr val="00A77E"/>
                </a:solidFill>
              </a:endParaRPr>
            </a:p>
          </p:txBody>
        </p:sp>
        <p:sp>
          <p:nvSpPr>
            <p:cNvPr id="12" name="Rectangle 27"/>
            <p:cNvSpPr>
              <a:spLocks noChangeArrowheads="1"/>
            </p:cNvSpPr>
            <p:nvPr>
              <p:custDataLst>
                <p:tags r:id="rId3"/>
              </p:custDataLst>
            </p:nvPr>
          </p:nvSpPr>
          <p:spPr bwMode="auto">
            <a:xfrm>
              <a:off x="3875088" y="1628775"/>
              <a:ext cx="446968" cy="231207"/>
            </a:xfrm>
            <a:prstGeom prst="rect">
              <a:avLst/>
            </a:prstGeom>
            <a:noFill/>
            <a:ln>
              <a:noFill/>
            </a:ln>
          </p:spPr>
          <p:txBody>
            <a:bodyPr wrap="none" lIns="0" tIns="0" rIns="0" bIns="0">
              <a:spAutoFit/>
            </a:bodyPr>
            <a:lstStyle/>
            <a:p>
              <a:pPr defTabSz="685800">
                <a:spcBef>
                  <a:spcPct val="50000"/>
                </a:spcBef>
              </a:pPr>
              <a:r>
                <a:rPr lang="zh-TW" altLang="en-US" sz="1260">
                  <a:solidFill>
                    <a:srgbClr val="000000"/>
                  </a:solidFill>
                  <a:latin typeface="Times New Roman" panose="02020603050405020304" pitchFamily="18" charset="0"/>
                  <a:ea typeface="PMingLiU" panose="02020500000000000000" pitchFamily="18" charset="-120"/>
                </a:rPr>
                <a:t> </a:t>
              </a:r>
              <a:r>
                <a:rPr lang="en-US" altLang="zh-TW" sz="1260">
                  <a:solidFill>
                    <a:srgbClr val="000000"/>
                  </a:solidFill>
                  <a:latin typeface="Times New Roman" panose="02020603050405020304" pitchFamily="18" charset="0"/>
                  <a:ea typeface="PMingLiU" panose="02020500000000000000" pitchFamily="18" charset="-120"/>
                </a:rPr>
                <a:t>initial</a:t>
              </a:r>
              <a:endParaRPr lang="en-US" altLang="zh-TW" sz="1260">
                <a:solidFill>
                  <a:srgbClr val="000000"/>
                </a:solidFill>
                <a:latin typeface="Times New Roman" panose="02020603050405020304" pitchFamily="18" charset="0"/>
                <a:ea typeface="PMingLiU" panose="02020500000000000000" pitchFamily="18" charset="-120"/>
              </a:endParaRPr>
            </a:p>
          </p:txBody>
        </p:sp>
        <p:sp>
          <p:nvSpPr>
            <p:cNvPr id="13" name="Oval 28"/>
            <p:cNvSpPr>
              <a:spLocks noChangeArrowheads="1"/>
            </p:cNvSpPr>
            <p:nvPr/>
          </p:nvSpPr>
          <p:spPr bwMode="auto">
            <a:xfrm>
              <a:off x="3632200" y="2244725"/>
              <a:ext cx="1008063" cy="555625"/>
            </a:xfrm>
            <a:prstGeom prst="ellipse">
              <a:avLst/>
            </a:prstGeom>
            <a:solidFill>
              <a:srgbClr val="D9D9D9"/>
            </a:solidFill>
            <a:ln w="4763">
              <a:solidFill>
                <a:srgbClr val="000000"/>
              </a:solidFill>
              <a:round/>
            </a:ln>
          </p:spPr>
          <p:txBody>
            <a:bodyPr/>
            <a:lstStyle/>
            <a:p>
              <a:endParaRPr lang="zh-CN" altLang="en-US" sz="2520">
                <a:solidFill>
                  <a:srgbClr val="00A77E"/>
                </a:solidFill>
              </a:endParaRPr>
            </a:p>
          </p:txBody>
        </p:sp>
        <p:sp>
          <p:nvSpPr>
            <p:cNvPr id="14" name="Rectangle 29"/>
            <p:cNvSpPr>
              <a:spLocks noChangeArrowheads="1"/>
            </p:cNvSpPr>
            <p:nvPr>
              <p:custDataLst>
                <p:tags r:id="rId4"/>
              </p:custDataLst>
            </p:nvPr>
          </p:nvSpPr>
          <p:spPr bwMode="auto">
            <a:xfrm>
              <a:off x="3922713" y="2405064"/>
              <a:ext cx="560429" cy="231207"/>
            </a:xfrm>
            <a:prstGeom prst="rect">
              <a:avLst/>
            </a:prstGeom>
            <a:noFill/>
            <a:ln>
              <a:noFill/>
            </a:ln>
          </p:spPr>
          <p:txBody>
            <a:bodyPr wrap="none" lIns="0" tIns="0" rIns="0" bIns="0">
              <a:spAutoFit/>
            </a:bodyPr>
            <a:lstStyle/>
            <a:p>
              <a:pPr defTabSz="685800">
                <a:spcBef>
                  <a:spcPct val="50000"/>
                </a:spcBef>
              </a:pPr>
              <a:r>
                <a:rPr lang="en-US" altLang="zh-TW" sz="1260">
                  <a:solidFill>
                    <a:srgbClr val="000000"/>
                  </a:solidFill>
                  <a:latin typeface="Times New Roman" panose="02020603050405020304" pitchFamily="18" charset="0"/>
                  <a:ea typeface="PMingLiU" panose="02020500000000000000" pitchFamily="18" charset="-120"/>
                </a:rPr>
                <a:t>empty   </a:t>
              </a:r>
              <a:endParaRPr lang="en-US" altLang="zh-TW" sz="1620">
                <a:solidFill>
                  <a:schemeClr val="tx2"/>
                </a:solidFill>
                <a:ea typeface="PMingLiU" panose="02020500000000000000" pitchFamily="18" charset="-120"/>
              </a:endParaRPr>
            </a:p>
          </p:txBody>
        </p:sp>
        <p:sp>
          <p:nvSpPr>
            <p:cNvPr id="15" name="Oval 30"/>
            <p:cNvSpPr>
              <a:spLocks noChangeArrowheads="1"/>
            </p:cNvSpPr>
            <p:nvPr/>
          </p:nvSpPr>
          <p:spPr bwMode="auto">
            <a:xfrm>
              <a:off x="1620838" y="4240213"/>
              <a:ext cx="1006475" cy="555625"/>
            </a:xfrm>
            <a:prstGeom prst="ellipse">
              <a:avLst/>
            </a:prstGeom>
            <a:solidFill>
              <a:srgbClr val="D9D9D9"/>
            </a:solidFill>
            <a:ln w="4763">
              <a:solidFill>
                <a:srgbClr val="000000"/>
              </a:solidFill>
              <a:round/>
            </a:ln>
          </p:spPr>
          <p:txBody>
            <a:bodyPr/>
            <a:lstStyle/>
            <a:p>
              <a:endParaRPr lang="zh-CN" altLang="en-US" sz="2520">
                <a:solidFill>
                  <a:srgbClr val="00A77E"/>
                </a:solidFill>
              </a:endParaRPr>
            </a:p>
          </p:txBody>
        </p:sp>
        <p:sp>
          <p:nvSpPr>
            <p:cNvPr id="16" name="Rectangle 31"/>
            <p:cNvSpPr>
              <a:spLocks noChangeArrowheads="1"/>
            </p:cNvSpPr>
            <p:nvPr>
              <p:custDataLst>
                <p:tags r:id="rId5"/>
              </p:custDataLst>
            </p:nvPr>
          </p:nvSpPr>
          <p:spPr bwMode="auto">
            <a:xfrm>
              <a:off x="1935163" y="4400550"/>
              <a:ext cx="517451" cy="231207"/>
            </a:xfrm>
            <a:prstGeom prst="rect">
              <a:avLst/>
            </a:prstGeom>
            <a:noFill/>
            <a:ln>
              <a:noFill/>
            </a:ln>
          </p:spPr>
          <p:txBody>
            <a:bodyPr wrap="none" lIns="0" tIns="0" rIns="0" bIns="0">
              <a:spAutoFit/>
            </a:bodyPr>
            <a:lstStyle/>
            <a:p>
              <a:pPr defTabSz="685800">
                <a:spcBef>
                  <a:spcPct val="50000"/>
                </a:spcBef>
              </a:pPr>
              <a:r>
                <a:rPr lang="en-US" altLang="zh-TW" sz="1260">
                  <a:solidFill>
                    <a:srgbClr val="000000"/>
                  </a:solidFill>
                  <a:latin typeface="Times New Roman" panose="02020603050405020304" pitchFamily="18" charset="0"/>
                  <a:ea typeface="PMingLiU" panose="02020500000000000000" pitchFamily="18" charset="-120"/>
                </a:rPr>
                <a:t>empty  </a:t>
              </a:r>
              <a:endParaRPr lang="en-US" altLang="zh-TW" sz="1620">
                <a:solidFill>
                  <a:schemeClr val="tx2"/>
                </a:solidFill>
                <a:ea typeface="PMingLiU" panose="02020500000000000000" pitchFamily="18" charset="-120"/>
              </a:endParaRPr>
            </a:p>
          </p:txBody>
        </p:sp>
        <p:sp>
          <p:nvSpPr>
            <p:cNvPr id="17" name="Oval 32"/>
            <p:cNvSpPr>
              <a:spLocks noChangeArrowheads="1"/>
            </p:cNvSpPr>
            <p:nvPr/>
          </p:nvSpPr>
          <p:spPr bwMode="auto">
            <a:xfrm>
              <a:off x="4973638" y="2743200"/>
              <a:ext cx="1006475" cy="555625"/>
            </a:xfrm>
            <a:prstGeom prst="ellipse">
              <a:avLst/>
            </a:prstGeom>
            <a:solidFill>
              <a:srgbClr val="D9D9D9"/>
            </a:solidFill>
            <a:ln w="4763">
              <a:solidFill>
                <a:srgbClr val="000000"/>
              </a:solidFill>
              <a:round/>
            </a:ln>
          </p:spPr>
          <p:txBody>
            <a:bodyPr/>
            <a:lstStyle/>
            <a:p>
              <a:endParaRPr lang="zh-CN" altLang="en-US" sz="2520">
                <a:solidFill>
                  <a:srgbClr val="00A77E"/>
                </a:solidFill>
              </a:endParaRPr>
            </a:p>
          </p:txBody>
        </p:sp>
        <p:sp>
          <p:nvSpPr>
            <p:cNvPr id="18" name="Rectangle 33"/>
            <p:cNvSpPr>
              <a:spLocks noChangeArrowheads="1"/>
            </p:cNvSpPr>
            <p:nvPr>
              <p:custDataLst>
                <p:tags r:id="rId6"/>
              </p:custDataLst>
            </p:nvPr>
          </p:nvSpPr>
          <p:spPr bwMode="auto">
            <a:xfrm>
              <a:off x="5105400" y="2903537"/>
              <a:ext cx="586216" cy="231207"/>
            </a:xfrm>
            <a:prstGeom prst="rect">
              <a:avLst/>
            </a:prstGeom>
            <a:noFill/>
            <a:ln>
              <a:noFill/>
            </a:ln>
          </p:spPr>
          <p:txBody>
            <a:bodyPr wrap="none" lIns="0" tIns="0" rIns="0" bIns="0">
              <a:spAutoFit/>
            </a:bodyPr>
            <a:lstStyle/>
            <a:p>
              <a:pPr defTabSz="685800">
                <a:spcBef>
                  <a:spcPct val="50000"/>
                </a:spcBef>
              </a:pPr>
              <a:r>
                <a:rPr lang="zh-TW" altLang="en-US" sz="1260">
                  <a:solidFill>
                    <a:srgbClr val="000000"/>
                  </a:solidFill>
                  <a:latin typeface="Times New Roman" panose="02020603050405020304" pitchFamily="18" charset="0"/>
                  <a:ea typeface="PMingLiU" panose="02020500000000000000" pitchFamily="18" charset="-120"/>
                </a:rPr>
                <a:t>  </a:t>
              </a:r>
              <a:r>
                <a:rPr lang="en-US" altLang="zh-TW" sz="1260">
                  <a:solidFill>
                    <a:srgbClr val="000000"/>
                  </a:solidFill>
                  <a:latin typeface="Times New Roman" panose="02020603050405020304" pitchFamily="18" charset="0"/>
                  <a:ea typeface="PMingLiU" panose="02020500000000000000" pitchFamily="18" charset="-120"/>
                </a:rPr>
                <a:t>deleted</a:t>
              </a:r>
              <a:endParaRPr lang="en-US" altLang="zh-TW" sz="1620">
                <a:solidFill>
                  <a:schemeClr val="tx2"/>
                </a:solidFill>
                <a:ea typeface="PMingLiU" panose="02020500000000000000" pitchFamily="18" charset="-120"/>
              </a:endParaRPr>
            </a:p>
          </p:txBody>
        </p:sp>
        <p:sp>
          <p:nvSpPr>
            <p:cNvPr id="19" name="Oval 34"/>
            <p:cNvSpPr>
              <a:spLocks noChangeArrowheads="1"/>
            </p:cNvSpPr>
            <p:nvPr/>
          </p:nvSpPr>
          <p:spPr bwMode="auto">
            <a:xfrm>
              <a:off x="2905125" y="4240213"/>
              <a:ext cx="1008063" cy="555625"/>
            </a:xfrm>
            <a:prstGeom prst="ellipse">
              <a:avLst/>
            </a:prstGeom>
            <a:solidFill>
              <a:srgbClr val="D9D9D9"/>
            </a:solidFill>
            <a:ln w="4763">
              <a:solidFill>
                <a:srgbClr val="000000"/>
              </a:solidFill>
              <a:round/>
            </a:ln>
          </p:spPr>
          <p:txBody>
            <a:bodyPr/>
            <a:lstStyle/>
            <a:p>
              <a:endParaRPr lang="zh-CN" altLang="en-US" sz="2520">
                <a:solidFill>
                  <a:srgbClr val="00A77E"/>
                </a:solidFill>
              </a:endParaRPr>
            </a:p>
          </p:txBody>
        </p:sp>
        <p:sp>
          <p:nvSpPr>
            <p:cNvPr id="20" name="Rectangle 35"/>
            <p:cNvSpPr>
              <a:spLocks noChangeArrowheads="1"/>
            </p:cNvSpPr>
            <p:nvPr>
              <p:custDataLst>
                <p:tags r:id="rId7"/>
              </p:custDataLst>
            </p:nvPr>
          </p:nvSpPr>
          <p:spPr bwMode="auto">
            <a:xfrm>
              <a:off x="3119438" y="4400550"/>
              <a:ext cx="452125" cy="231207"/>
            </a:xfrm>
            <a:prstGeom prst="rect">
              <a:avLst/>
            </a:prstGeom>
            <a:noFill/>
            <a:ln>
              <a:noFill/>
            </a:ln>
          </p:spPr>
          <p:txBody>
            <a:bodyPr wrap="none" lIns="0" tIns="0" rIns="0" bIns="0">
              <a:spAutoFit/>
            </a:bodyPr>
            <a:lstStyle/>
            <a:p>
              <a:pPr defTabSz="685800">
                <a:spcBef>
                  <a:spcPct val="50000"/>
                </a:spcBef>
              </a:pPr>
              <a:r>
                <a:rPr lang="zh-TW" altLang="en-US" sz="1260">
                  <a:solidFill>
                    <a:srgbClr val="000000"/>
                  </a:solidFill>
                  <a:latin typeface="Times New Roman" panose="02020603050405020304" pitchFamily="18" charset="0"/>
                  <a:ea typeface="PMingLiU" panose="02020500000000000000" pitchFamily="18" charset="-120"/>
                </a:rPr>
                <a:t>  </a:t>
              </a:r>
              <a:r>
                <a:rPr lang="en-US" altLang="zh-TW" sz="1260">
                  <a:solidFill>
                    <a:srgbClr val="000000"/>
                  </a:solidFill>
                  <a:latin typeface="Times New Roman" panose="02020603050405020304" pitchFamily="18" charset="0"/>
                  <a:ea typeface="PMingLiU" panose="02020500000000000000" pitchFamily="18" charset="-120"/>
                </a:rPr>
                <a:t>filled</a:t>
              </a:r>
              <a:endParaRPr lang="en-US" altLang="zh-TW" sz="1620">
                <a:solidFill>
                  <a:schemeClr val="tx2"/>
                </a:solidFill>
                <a:ea typeface="PMingLiU" panose="02020500000000000000" pitchFamily="18" charset="-120"/>
              </a:endParaRPr>
            </a:p>
          </p:txBody>
        </p:sp>
        <p:sp>
          <p:nvSpPr>
            <p:cNvPr id="21" name="Oval 36"/>
            <p:cNvSpPr>
              <a:spLocks noChangeArrowheads="1"/>
            </p:cNvSpPr>
            <p:nvPr/>
          </p:nvSpPr>
          <p:spPr bwMode="auto">
            <a:xfrm>
              <a:off x="5476875" y="4240213"/>
              <a:ext cx="1006475" cy="555625"/>
            </a:xfrm>
            <a:prstGeom prst="ellipse">
              <a:avLst/>
            </a:prstGeom>
            <a:solidFill>
              <a:srgbClr val="D9D9D9"/>
            </a:solidFill>
            <a:ln w="4763">
              <a:solidFill>
                <a:srgbClr val="000000"/>
              </a:solidFill>
              <a:round/>
            </a:ln>
          </p:spPr>
          <p:txBody>
            <a:bodyPr/>
            <a:lstStyle/>
            <a:p>
              <a:endParaRPr lang="zh-CN" altLang="en-US" sz="2520">
                <a:solidFill>
                  <a:srgbClr val="00A77E"/>
                </a:solidFill>
              </a:endParaRPr>
            </a:p>
          </p:txBody>
        </p:sp>
        <p:sp>
          <p:nvSpPr>
            <p:cNvPr id="22" name="Rectangle 37"/>
            <p:cNvSpPr>
              <a:spLocks noChangeArrowheads="1"/>
            </p:cNvSpPr>
            <p:nvPr>
              <p:custDataLst>
                <p:tags r:id="rId8"/>
              </p:custDataLst>
            </p:nvPr>
          </p:nvSpPr>
          <p:spPr bwMode="auto">
            <a:xfrm>
              <a:off x="5688013" y="4400550"/>
              <a:ext cx="409148" cy="231207"/>
            </a:xfrm>
            <a:prstGeom prst="rect">
              <a:avLst/>
            </a:prstGeom>
            <a:noFill/>
            <a:ln>
              <a:noFill/>
            </a:ln>
          </p:spPr>
          <p:txBody>
            <a:bodyPr wrap="none" lIns="0" tIns="0" rIns="0" bIns="0">
              <a:spAutoFit/>
            </a:bodyPr>
            <a:lstStyle/>
            <a:p>
              <a:pPr defTabSz="685800">
                <a:spcBef>
                  <a:spcPct val="50000"/>
                </a:spcBef>
              </a:pPr>
              <a:r>
                <a:rPr lang="zh-TW" altLang="en-US" sz="1260">
                  <a:solidFill>
                    <a:srgbClr val="000000"/>
                  </a:solidFill>
                  <a:latin typeface="Times New Roman" panose="02020603050405020304" pitchFamily="18" charset="0"/>
                  <a:ea typeface="PMingLiU" panose="02020500000000000000" pitchFamily="18" charset="-120"/>
                </a:rPr>
                <a:t> </a:t>
              </a:r>
              <a:r>
                <a:rPr lang="en-US" altLang="zh-TW" sz="1260">
                  <a:solidFill>
                    <a:srgbClr val="000000"/>
                  </a:solidFill>
                  <a:latin typeface="Times New Roman" panose="02020603050405020304" pitchFamily="18" charset="0"/>
                  <a:ea typeface="PMingLiU" panose="02020500000000000000" pitchFamily="18" charset="-120"/>
                </a:rPr>
                <a:t>filled</a:t>
              </a:r>
              <a:endParaRPr lang="en-US" altLang="zh-TW" sz="1260">
                <a:solidFill>
                  <a:srgbClr val="000000"/>
                </a:solidFill>
                <a:latin typeface="Times New Roman" panose="02020603050405020304" pitchFamily="18" charset="0"/>
                <a:ea typeface="PMingLiU" panose="02020500000000000000" pitchFamily="18" charset="-120"/>
              </a:endParaRPr>
            </a:p>
          </p:txBody>
        </p:sp>
        <p:sp>
          <p:nvSpPr>
            <p:cNvPr id="23" name="Oval 38"/>
            <p:cNvSpPr>
              <a:spLocks noChangeArrowheads="1"/>
            </p:cNvSpPr>
            <p:nvPr/>
          </p:nvSpPr>
          <p:spPr bwMode="auto">
            <a:xfrm>
              <a:off x="6704013" y="4240213"/>
              <a:ext cx="1008062" cy="555625"/>
            </a:xfrm>
            <a:prstGeom prst="ellipse">
              <a:avLst/>
            </a:prstGeom>
            <a:solidFill>
              <a:srgbClr val="D9D9D9"/>
            </a:solidFill>
            <a:ln w="4763">
              <a:solidFill>
                <a:srgbClr val="000000"/>
              </a:solidFill>
              <a:round/>
            </a:ln>
          </p:spPr>
          <p:txBody>
            <a:bodyPr/>
            <a:lstStyle/>
            <a:p>
              <a:endParaRPr lang="zh-CN" altLang="en-US" sz="2520">
                <a:solidFill>
                  <a:srgbClr val="00A77E"/>
                </a:solidFill>
              </a:endParaRPr>
            </a:p>
          </p:txBody>
        </p:sp>
        <p:sp>
          <p:nvSpPr>
            <p:cNvPr id="24" name="Rectangle 39"/>
            <p:cNvSpPr>
              <a:spLocks noChangeArrowheads="1"/>
            </p:cNvSpPr>
            <p:nvPr>
              <p:custDataLst>
                <p:tags r:id="rId9"/>
              </p:custDataLst>
            </p:nvPr>
          </p:nvSpPr>
          <p:spPr bwMode="auto">
            <a:xfrm>
              <a:off x="6916738" y="4400550"/>
              <a:ext cx="409148" cy="231207"/>
            </a:xfrm>
            <a:prstGeom prst="rect">
              <a:avLst/>
            </a:prstGeom>
            <a:noFill/>
            <a:ln>
              <a:noFill/>
            </a:ln>
          </p:spPr>
          <p:txBody>
            <a:bodyPr wrap="none" lIns="0" tIns="0" rIns="0" bIns="0">
              <a:spAutoFit/>
            </a:bodyPr>
            <a:lstStyle/>
            <a:p>
              <a:pPr defTabSz="685800">
                <a:spcBef>
                  <a:spcPct val="50000"/>
                </a:spcBef>
              </a:pPr>
              <a:r>
                <a:rPr lang="zh-TW" altLang="en-US" sz="1260">
                  <a:solidFill>
                    <a:srgbClr val="000000"/>
                  </a:solidFill>
                  <a:latin typeface="Times New Roman" panose="02020603050405020304" pitchFamily="18" charset="0"/>
                  <a:ea typeface="PMingLiU" panose="02020500000000000000" pitchFamily="18" charset="-120"/>
                </a:rPr>
                <a:t> </a:t>
              </a:r>
              <a:r>
                <a:rPr lang="en-US" altLang="zh-TW" sz="1260">
                  <a:solidFill>
                    <a:srgbClr val="000000"/>
                  </a:solidFill>
                  <a:latin typeface="Times New Roman" panose="02020603050405020304" pitchFamily="18" charset="0"/>
                  <a:ea typeface="PMingLiU" panose="02020500000000000000" pitchFamily="18" charset="-120"/>
                </a:rPr>
                <a:t>filled</a:t>
              </a:r>
              <a:endParaRPr lang="en-US" altLang="zh-TW" sz="1260">
                <a:solidFill>
                  <a:srgbClr val="000000"/>
                </a:solidFill>
                <a:latin typeface="Times New Roman" panose="02020603050405020304" pitchFamily="18" charset="0"/>
                <a:ea typeface="PMingLiU" panose="02020500000000000000" pitchFamily="18" charset="-120"/>
              </a:endParaRPr>
            </a:p>
          </p:txBody>
        </p:sp>
        <p:sp>
          <p:nvSpPr>
            <p:cNvPr id="25" name="Oval 40"/>
            <p:cNvSpPr>
              <a:spLocks noChangeArrowheads="1"/>
            </p:cNvSpPr>
            <p:nvPr/>
          </p:nvSpPr>
          <p:spPr bwMode="auto">
            <a:xfrm>
              <a:off x="2740025" y="5348288"/>
              <a:ext cx="1004888" cy="554037"/>
            </a:xfrm>
            <a:prstGeom prst="ellipse">
              <a:avLst/>
            </a:prstGeom>
            <a:solidFill>
              <a:srgbClr val="D9D9D9"/>
            </a:solidFill>
            <a:ln w="4763">
              <a:solidFill>
                <a:srgbClr val="000000"/>
              </a:solidFill>
              <a:round/>
            </a:ln>
          </p:spPr>
          <p:txBody>
            <a:bodyPr/>
            <a:lstStyle/>
            <a:p>
              <a:endParaRPr lang="zh-CN" altLang="en-US" sz="2520">
                <a:solidFill>
                  <a:srgbClr val="00A77E"/>
                </a:solidFill>
              </a:endParaRPr>
            </a:p>
          </p:txBody>
        </p:sp>
        <p:sp>
          <p:nvSpPr>
            <p:cNvPr id="26" name="Rectangle 41"/>
            <p:cNvSpPr>
              <a:spLocks noChangeArrowheads="1"/>
            </p:cNvSpPr>
            <p:nvPr>
              <p:custDataLst>
                <p:tags r:id="rId10"/>
              </p:custDataLst>
            </p:nvPr>
          </p:nvSpPr>
          <p:spPr bwMode="auto">
            <a:xfrm>
              <a:off x="3068638" y="5508625"/>
              <a:ext cx="240674" cy="231207"/>
            </a:xfrm>
            <a:prstGeom prst="rect">
              <a:avLst/>
            </a:prstGeom>
            <a:noFill/>
            <a:ln>
              <a:noFill/>
            </a:ln>
          </p:spPr>
          <p:txBody>
            <a:bodyPr wrap="none" lIns="0" tIns="0" rIns="0" bIns="0">
              <a:spAutoFit/>
            </a:bodyPr>
            <a:lstStyle/>
            <a:p>
              <a:pPr defTabSz="685800">
                <a:spcBef>
                  <a:spcPct val="50000"/>
                </a:spcBef>
              </a:pPr>
              <a:r>
                <a:rPr lang="en-US" altLang="zh-TW" sz="1260">
                  <a:solidFill>
                    <a:srgbClr val="000000"/>
                  </a:solidFill>
                  <a:latin typeface="Times New Roman" panose="02020603050405020304" pitchFamily="18" charset="0"/>
                  <a:ea typeface="PMingLiU" panose="02020500000000000000" pitchFamily="18" charset="-120"/>
                </a:rPr>
                <a:t>full</a:t>
              </a:r>
              <a:endParaRPr lang="en-US" altLang="zh-TW" sz="1260">
                <a:solidFill>
                  <a:srgbClr val="000000"/>
                </a:solidFill>
                <a:latin typeface="Times New Roman" panose="02020603050405020304" pitchFamily="18" charset="0"/>
                <a:ea typeface="PMingLiU" panose="02020500000000000000" pitchFamily="18" charset="-120"/>
              </a:endParaRPr>
            </a:p>
          </p:txBody>
        </p:sp>
        <p:sp>
          <p:nvSpPr>
            <p:cNvPr id="27" name="Oval 42"/>
            <p:cNvSpPr>
              <a:spLocks noChangeArrowheads="1"/>
            </p:cNvSpPr>
            <p:nvPr/>
          </p:nvSpPr>
          <p:spPr bwMode="auto">
            <a:xfrm>
              <a:off x="4022725" y="5348288"/>
              <a:ext cx="1006475" cy="554037"/>
            </a:xfrm>
            <a:prstGeom prst="ellipse">
              <a:avLst/>
            </a:prstGeom>
            <a:solidFill>
              <a:srgbClr val="D9D9D9"/>
            </a:solidFill>
            <a:ln w="4763">
              <a:solidFill>
                <a:srgbClr val="000000"/>
              </a:solidFill>
              <a:round/>
            </a:ln>
          </p:spPr>
          <p:txBody>
            <a:bodyPr/>
            <a:lstStyle/>
            <a:p>
              <a:endParaRPr lang="zh-CN" altLang="en-US" sz="2520">
                <a:solidFill>
                  <a:srgbClr val="00A77E"/>
                </a:solidFill>
              </a:endParaRPr>
            </a:p>
          </p:txBody>
        </p:sp>
        <p:sp>
          <p:nvSpPr>
            <p:cNvPr id="28" name="Rectangle 43"/>
            <p:cNvSpPr>
              <a:spLocks noChangeArrowheads="1"/>
            </p:cNvSpPr>
            <p:nvPr>
              <p:custDataLst>
                <p:tags r:id="rId11"/>
              </p:custDataLst>
            </p:nvPr>
          </p:nvSpPr>
          <p:spPr bwMode="auto">
            <a:xfrm>
              <a:off x="4352925" y="5508625"/>
              <a:ext cx="240674" cy="231207"/>
            </a:xfrm>
            <a:prstGeom prst="rect">
              <a:avLst/>
            </a:prstGeom>
            <a:noFill/>
            <a:ln>
              <a:noFill/>
            </a:ln>
          </p:spPr>
          <p:txBody>
            <a:bodyPr wrap="none" lIns="0" tIns="0" rIns="0" bIns="0">
              <a:spAutoFit/>
            </a:bodyPr>
            <a:lstStyle/>
            <a:p>
              <a:pPr defTabSz="685800">
                <a:spcBef>
                  <a:spcPct val="50000"/>
                </a:spcBef>
              </a:pPr>
              <a:r>
                <a:rPr lang="en-US" altLang="zh-TW" sz="1260">
                  <a:solidFill>
                    <a:srgbClr val="000000"/>
                  </a:solidFill>
                  <a:latin typeface="Times New Roman" panose="02020603050405020304" pitchFamily="18" charset="0"/>
                  <a:ea typeface="PMingLiU" panose="02020500000000000000" pitchFamily="18" charset="-120"/>
                </a:rPr>
                <a:t>full</a:t>
              </a:r>
              <a:endParaRPr lang="en-US" altLang="zh-TW" sz="1260">
                <a:solidFill>
                  <a:srgbClr val="000000"/>
                </a:solidFill>
                <a:latin typeface="Times New Roman" panose="02020603050405020304" pitchFamily="18" charset="0"/>
                <a:ea typeface="PMingLiU" panose="02020500000000000000" pitchFamily="18" charset="-120"/>
              </a:endParaRPr>
            </a:p>
          </p:txBody>
        </p:sp>
        <p:sp>
          <p:nvSpPr>
            <p:cNvPr id="29" name="Oval 44"/>
            <p:cNvSpPr>
              <a:spLocks noChangeArrowheads="1"/>
            </p:cNvSpPr>
            <p:nvPr/>
          </p:nvSpPr>
          <p:spPr bwMode="auto">
            <a:xfrm>
              <a:off x="5308600" y="5348288"/>
              <a:ext cx="1006475" cy="554037"/>
            </a:xfrm>
            <a:prstGeom prst="ellipse">
              <a:avLst/>
            </a:prstGeom>
            <a:solidFill>
              <a:srgbClr val="D9D9D9"/>
            </a:solidFill>
            <a:ln w="4763">
              <a:solidFill>
                <a:srgbClr val="000000"/>
              </a:solidFill>
              <a:round/>
            </a:ln>
          </p:spPr>
          <p:txBody>
            <a:bodyPr/>
            <a:lstStyle/>
            <a:p>
              <a:endParaRPr lang="zh-CN" altLang="en-US" sz="2520">
                <a:solidFill>
                  <a:srgbClr val="00A77E"/>
                </a:solidFill>
              </a:endParaRPr>
            </a:p>
          </p:txBody>
        </p:sp>
        <p:sp>
          <p:nvSpPr>
            <p:cNvPr id="30" name="Rectangle 45"/>
            <p:cNvSpPr>
              <a:spLocks noChangeArrowheads="1"/>
            </p:cNvSpPr>
            <p:nvPr>
              <p:custDataLst>
                <p:tags r:id="rId12"/>
              </p:custDataLst>
            </p:nvPr>
          </p:nvSpPr>
          <p:spPr bwMode="auto">
            <a:xfrm>
              <a:off x="5519738" y="5508625"/>
              <a:ext cx="366170" cy="231207"/>
            </a:xfrm>
            <a:prstGeom prst="rect">
              <a:avLst/>
            </a:prstGeom>
            <a:noFill/>
            <a:ln>
              <a:noFill/>
            </a:ln>
          </p:spPr>
          <p:txBody>
            <a:bodyPr wrap="none" lIns="0" tIns="0" rIns="0" bIns="0">
              <a:spAutoFit/>
            </a:bodyPr>
            <a:lstStyle/>
            <a:p>
              <a:pPr defTabSz="685800">
                <a:spcBef>
                  <a:spcPct val="50000"/>
                </a:spcBef>
              </a:pPr>
              <a:r>
                <a:rPr lang="en-US" altLang="zh-TW" sz="1260">
                  <a:solidFill>
                    <a:srgbClr val="000000"/>
                  </a:solidFill>
                  <a:latin typeface="Times New Roman" panose="02020603050405020304" pitchFamily="18" charset="0"/>
                  <a:ea typeface="PMingLiU" panose="02020500000000000000" pitchFamily="18" charset="-120"/>
                </a:rPr>
                <a:t>filled</a:t>
              </a:r>
              <a:endParaRPr lang="en-US" altLang="zh-TW" sz="1260">
                <a:solidFill>
                  <a:srgbClr val="000000"/>
                </a:solidFill>
                <a:latin typeface="Times New Roman" panose="02020603050405020304" pitchFamily="18" charset="0"/>
                <a:ea typeface="PMingLiU" panose="02020500000000000000" pitchFamily="18" charset="-120"/>
              </a:endParaRPr>
            </a:p>
          </p:txBody>
        </p:sp>
        <p:sp>
          <p:nvSpPr>
            <p:cNvPr id="31" name="Rectangle 46"/>
            <p:cNvSpPr>
              <a:spLocks noChangeArrowheads="1"/>
            </p:cNvSpPr>
            <p:nvPr>
              <p:custDataLst>
                <p:tags r:id="rId13"/>
              </p:custDataLst>
            </p:nvPr>
          </p:nvSpPr>
          <p:spPr bwMode="auto">
            <a:xfrm>
              <a:off x="4121150" y="2798763"/>
              <a:ext cx="28575" cy="268287"/>
            </a:xfrm>
            <a:prstGeom prst="rect">
              <a:avLst/>
            </a:prstGeom>
            <a:solidFill>
              <a:srgbClr val="000000"/>
            </a:solidFill>
            <a:ln>
              <a:noFill/>
            </a:ln>
          </p:spPr>
          <p:txBody>
            <a:bodyPr/>
            <a:lstStyle/>
            <a:p>
              <a:endParaRPr lang="zh-CN" altLang="en-US" sz="2520">
                <a:solidFill>
                  <a:srgbClr val="00A77E"/>
                </a:solidFill>
              </a:endParaRPr>
            </a:p>
          </p:txBody>
        </p:sp>
        <p:sp>
          <p:nvSpPr>
            <p:cNvPr id="32" name="Freeform 47"/>
            <p:cNvSpPr/>
            <p:nvPr>
              <p:custDataLst>
                <p:tags r:id="rId14"/>
              </p:custDataLst>
            </p:nvPr>
          </p:nvSpPr>
          <p:spPr bwMode="auto">
            <a:xfrm>
              <a:off x="4073525" y="3062288"/>
              <a:ext cx="123825" cy="123825"/>
            </a:xfrm>
            <a:custGeom>
              <a:avLst/>
              <a:gdLst>
                <a:gd name="T0" fmla="*/ 0 w 125"/>
                <a:gd name="T1" fmla="*/ 0 h 123"/>
                <a:gd name="T2" fmla="*/ 2147483647 w 125"/>
                <a:gd name="T3" fmla="*/ 2147483647 h 123"/>
                <a:gd name="T4" fmla="*/ 2147483647 w 125"/>
                <a:gd name="T5" fmla="*/ 0 h 123"/>
                <a:gd name="T6" fmla="*/ 0 w 125"/>
                <a:gd name="T7" fmla="*/ 0 h 123"/>
                <a:gd name="T8" fmla="*/ 0 60000 65536"/>
                <a:gd name="T9" fmla="*/ 0 60000 65536"/>
                <a:gd name="T10" fmla="*/ 0 60000 65536"/>
                <a:gd name="T11" fmla="*/ 0 60000 65536"/>
                <a:gd name="T12" fmla="*/ 0 w 125"/>
                <a:gd name="T13" fmla="*/ 0 h 123"/>
                <a:gd name="T14" fmla="*/ 125 w 125"/>
                <a:gd name="T15" fmla="*/ 123 h 123"/>
              </a:gdLst>
              <a:ahLst/>
              <a:cxnLst>
                <a:cxn ang="T8">
                  <a:pos x="T0" y="T1"/>
                </a:cxn>
                <a:cxn ang="T9">
                  <a:pos x="T2" y="T3"/>
                </a:cxn>
                <a:cxn ang="T10">
                  <a:pos x="T4" y="T5"/>
                </a:cxn>
                <a:cxn ang="T11">
                  <a:pos x="T6" y="T7"/>
                </a:cxn>
              </a:cxnLst>
              <a:rect l="T12" t="T13" r="T14" b="T15"/>
              <a:pathLst>
                <a:path w="125" h="123">
                  <a:moveTo>
                    <a:pt x="0" y="0"/>
                  </a:moveTo>
                  <a:lnTo>
                    <a:pt x="63" y="123"/>
                  </a:lnTo>
                  <a:lnTo>
                    <a:pt x="125" y="0"/>
                  </a:lnTo>
                  <a:lnTo>
                    <a:pt x="0" y="0"/>
                  </a:lnTo>
                  <a:close/>
                </a:path>
              </a:pathLst>
            </a:custGeom>
            <a:solidFill>
              <a:srgbClr val="000000"/>
            </a:solidFill>
            <a:ln>
              <a:noFill/>
            </a:ln>
          </p:spPr>
          <p:txBody>
            <a:bodyPr/>
            <a:lstStyle/>
            <a:p>
              <a:endParaRPr lang="zh-CN" altLang="en-US" sz="1620"/>
            </a:p>
          </p:txBody>
        </p:sp>
        <p:sp>
          <p:nvSpPr>
            <p:cNvPr id="33" name="Freeform 48"/>
            <p:cNvSpPr/>
            <p:nvPr>
              <p:custDataLst>
                <p:tags r:id="rId15"/>
              </p:custDataLst>
            </p:nvPr>
          </p:nvSpPr>
          <p:spPr bwMode="auto">
            <a:xfrm>
              <a:off x="4576763" y="2620963"/>
              <a:ext cx="350837" cy="190500"/>
            </a:xfrm>
            <a:custGeom>
              <a:avLst/>
              <a:gdLst>
                <a:gd name="T0" fmla="*/ 2147483647 w 351"/>
                <a:gd name="T1" fmla="*/ 0 h 191"/>
                <a:gd name="T2" fmla="*/ 0 w 351"/>
                <a:gd name="T3" fmla="*/ 0 h 191"/>
                <a:gd name="T4" fmla="*/ 2147483647 w 351"/>
                <a:gd name="T5" fmla="*/ 2147483647 h 191"/>
                <a:gd name="T6" fmla="*/ 2147483647 w 351"/>
                <a:gd name="T7" fmla="*/ 2147483647 h 191"/>
                <a:gd name="T8" fmla="*/ 2147483647 w 351"/>
                <a:gd name="T9" fmla="*/ 0 h 191"/>
                <a:gd name="T10" fmla="*/ 0 60000 65536"/>
                <a:gd name="T11" fmla="*/ 0 60000 65536"/>
                <a:gd name="T12" fmla="*/ 0 60000 65536"/>
                <a:gd name="T13" fmla="*/ 0 60000 65536"/>
                <a:gd name="T14" fmla="*/ 0 60000 65536"/>
                <a:gd name="T15" fmla="*/ 0 w 351"/>
                <a:gd name="T16" fmla="*/ 0 h 191"/>
                <a:gd name="T17" fmla="*/ 351 w 351"/>
                <a:gd name="T18" fmla="*/ 191 h 191"/>
              </a:gdLst>
              <a:ahLst/>
              <a:cxnLst>
                <a:cxn ang="T10">
                  <a:pos x="T0" y="T1"/>
                </a:cxn>
                <a:cxn ang="T11">
                  <a:pos x="T2" y="T3"/>
                </a:cxn>
                <a:cxn ang="T12">
                  <a:pos x="T4" y="T5"/>
                </a:cxn>
                <a:cxn ang="T13">
                  <a:pos x="T6" y="T7"/>
                </a:cxn>
                <a:cxn ang="T14">
                  <a:pos x="T8" y="T9"/>
                </a:cxn>
              </a:cxnLst>
              <a:rect l="T15" t="T16" r="T17" b="T18"/>
              <a:pathLst>
                <a:path w="351" h="191">
                  <a:moveTo>
                    <a:pt x="13" y="0"/>
                  </a:moveTo>
                  <a:lnTo>
                    <a:pt x="0" y="24"/>
                  </a:lnTo>
                  <a:lnTo>
                    <a:pt x="338" y="191"/>
                  </a:lnTo>
                  <a:lnTo>
                    <a:pt x="351" y="166"/>
                  </a:lnTo>
                  <a:lnTo>
                    <a:pt x="13" y="0"/>
                  </a:lnTo>
                  <a:close/>
                </a:path>
              </a:pathLst>
            </a:custGeom>
            <a:solidFill>
              <a:srgbClr val="000000"/>
            </a:solidFill>
            <a:ln>
              <a:noFill/>
            </a:ln>
          </p:spPr>
          <p:txBody>
            <a:bodyPr/>
            <a:lstStyle/>
            <a:p>
              <a:endParaRPr lang="zh-CN" altLang="en-US" sz="1620"/>
            </a:p>
          </p:txBody>
        </p:sp>
        <p:sp>
          <p:nvSpPr>
            <p:cNvPr id="34" name="Freeform 49"/>
            <p:cNvSpPr/>
            <p:nvPr>
              <p:custDataLst>
                <p:tags r:id="rId16"/>
              </p:custDataLst>
            </p:nvPr>
          </p:nvSpPr>
          <p:spPr bwMode="auto">
            <a:xfrm>
              <a:off x="4889500" y="2744788"/>
              <a:ext cx="139700" cy="109537"/>
            </a:xfrm>
            <a:custGeom>
              <a:avLst/>
              <a:gdLst>
                <a:gd name="T0" fmla="*/ 0 w 140"/>
                <a:gd name="T1" fmla="*/ 2147483647 h 109"/>
                <a:gd name="T2" fmla="*/ 2147483647 w 140"/>
                <a:gd name="T3" fmla="*/ 2147483647 h 109"/>
                <a:gd name="T4" fmla="*/ 2147483647 w 140"/>
                <a:gd name="T5" fmla="*/ 0 h 109"/>
                <a:gd name="T6" fmla="*/ 0 w 140"/>
                <a:gd name="T7" fmla="*/ 2147483647 h 109"/>
                <a:gd name="T8" fmla="*/ 0 60000 65536"/>
                <a:gd name="T9" fmla="*/ 0 60000 65536"/>
                <a:gd name="T10" fmla="*/ 0 60000 65536"/>
                <a:gd name="T11" fmla="*/ 0 60000 65536"/>
                <a:gd name="T12" fmla="*/ 0 w 140"/>
                <a:gd name="T13" fmla="*/ 0 h 109"/>
                <a:gd name="T14" fmla="*/ 140 w 140"/>
                <a:gd name="T15" fmla="*/ 109 h 109"/>
              </a:gdLst>
              <a:ahLst/>
              <a:cxnLst>
                <a:cxn ang="T8">
                  <a:pos x="T0" y="T1"/>
                </a:cxn>
                <a:cxn ang="T9">
                  <a:pos x="T2" y="T3"/>
                </a:cxn>
                <a:cxn ang="T10">
                  <a:pos x="T4" y="T5"/>
                </a:cxn>
                <a:cxn ang="T11">
                  <a:pos x="T6" y="T7"/>
                </a:cxn>
              </a:cxnLst>
              <a:rect l="T12" t="T13" r="T14" b="T15"/>
              <a:pathLst>
                <a:path w="140" h="109">
                  <a:moveTo>
                    <a:pt x="0" y="109"/>
                  </a:moveTo>
                  <a:lnTo>
                    <a:pt x="140" y="109"/>
                  </a:lnTo>
                  <a:lnTo>
                    <a:pt x="56" y="0"/>
                  </a:lnTo>
                  <a:lnTo>
                    <a:pt x="0" y="109"/>
                  </a:lnTo>
                  <a:close/>
                </a:path>
              </a:pathLst>
            </a:custGeom>
            <a:solidFill>
              <a:srgbClr val="000000"/>
            </a:solidFill>
            <a:ln>
              <a:noFill/>
            </a:ln>
          </p:spPr>
          <p:txBody>
            <a:bodyPr/>
            <a:lstStyle/>
            <a:p>
              <a:endParaRPr lang="zh-CN" altLang="en-US" sz="1620"/>
            </a:p>
          </p:txBody>
        </p:sp>
        <p:sp>
          <p:nvSpPr>
            <p:cNvPr id="35" name="Freeform 50"/>
            <p:cNvSpPr/>
            <p:nvPr>
              <p:custDataLst>
                <p:tags r:id="rId17"/>
              </p:custDataLst>
            </p:nvPr>
          </p:nvSpPr>
          <p:spPr bwMode="auto">
            <a:xfrm>
              <a:off x="4235450" y="3679825"/>
              <a:ext cx="296863" cy="461963"/>
            </a:xfrm>
            <a:custGeom>
              <a:avLst/>
              <a:gdLst>
                <a:gd name="T0" fmla="*/ 2147483647 w 297"/>
                <a:gd name="T1" fmla="*/ 0 h 465"/>
                <a:gd name="T2" fmla="*/ 0 w 297"/>
                <a:gd name="T3" fmla="*/ 0 h 465"/>
                <a:gd name="T4" fmla="*/ 2147483647 w 297"/>
                <a:gd name="T5" fmla="*/ 2147483647 h 465"/>
                <a:gd name="T6" fmla="*/ 2147483647 w 297"/>
                <a:gd name="T7" fmla="*/ 2147483647 h 465"/>
                <a:gd name="T8" fmla="*/ 2147483647 w 297"/>
                <a:gd name="T9" fmla="*/ 0 h 465"/>
                <a:gd name="T10" fmla="*/ 0 60000 65536"/>
                <a:gd name="T11" fmla="*/ 0 60000 65536"/>
                <a:gd name="T12" fmla="*/ 0 60000 65536"/>
                <a:gd name="T13" fmla="*/ 0 60000 65536"/>
                <a:gd name="T14" fmla="*/ 0 60000 65536"/>
                <a:gd name="T15" fmla="*/ 0 w 297"/>
                <a:gd name="T16" fmla="*/ 0 h 465"/>
                <a:gd name="T17" fmla="*/ 297 w 297"/>
                <a:gd name="T18" fmla="*/ 465 h 465"/>
              </a:gdLst>
              <a:ahLst/>
              <a:cxnLst>
                <a:cxn ang="T10">
                  <a:pos x="T0" y="T1"/>
                </a:cxn>
                <a:cxn ang="T11">
                  <a:pos x="T2" y="T3"/>
                </a:cxn>
                <a:cxn ang="T12">
                  <a:pos x="T4" y="T5"/>
                </a:cxn>
                <a:cxn ang="T13">
                  <a:pos x="T6" y="T7"/>
                </a:cxn>
                <a:cxn ang="T14">
                  <a:pos x="T8" y="T9"/>
                </a:cxn>
              </a:cxnLst>
              <a:rect l="T15" t="T16" r="T17" b="T18"/>
              <a:pathLst>
                <a:path w="297" h="465">
                  <a:moveTo>
                    <a:pt x="23" y="0"/>
                  </a:moveTo>
                  <a:lnTo>
                    <a:pt x="0" y="14"/>
                  </a:lnTo>
                  <a:lnTo>
                    <a:pt x="274" y="465"/>
                  </a:lnTo>
                  <a:lnTo>
                    <a:pt x="297" y="451"/>
                  </a:lnTo>
                  <a:lnTo>
                    <a:pt x="23" y="0"/>
                  </a:lnTo>
                  <a:close/>
                </a:path>
              </a:pathLst>
            </a:custGeom>
            <a:solidFill>
              <a:srgbClr val="000000"/>
            </a:solidFill>
            <a:ln>
              <a:noFill/>
            </a:ln>
          </p:spPr>
          <p:txBody>
            <a:bodyPr/>
            <a:lstStyle/>
            <a:p>
              <a:endParaRPr lang="zh-CN" altLang="en-US" sz="1620"/>
            </a:p>
          </p:txBody>
        </p:sp>
        <p:sp>
          <p:nvSpPr>
            <p:cNvPr id="36" name="Freeform 51"/>
            <p:cNvSpPr/>
            <p:nvPr>
              <p:custDataLst>
                <p:tags r:id="rId18"/>
              </p:custDataLst>
            </p:nvPr>
          </p:nvSpPr>
          <p:spPr bwMode="auto">
            <a:xfrm>
              <a:off x="4464050" y="4102100"/>
              <a:ext cx="117475" cy="138113"/>
            </a:xfrm>
            <a:custGeom>
              <a:avLst/>
              <a:gdLst>
                <a:gd name="T0" fmla="*/ 0 w 118"/>
                <a:gd name="T1" fmla="*/ 2147483647 h 138"/>
                <a:gd name="T2" fmla="*/ 2147483647 w 118"/>
                <a:gd name="T3" fmla="*/ 2147483647 h 138"/>
                <a:gd name="T4" fmla="*/ 2147483647 w 118"/>
                <a:gd name="T5" fmla="*/ 0 h 138"/>
                <a:gd name="T6" fmla="*/ 0 w 118"/>
                <a:gd name="T7" fmla="*/ 2147483647 h 138"/>
                <a:gd name="T8" fmla="*/ 0 60000 65536"/>
                <a:gd name="T9" fmla="*/ 0 60000 65536"/>
                <a:gd name="T10" fmla="*/ 0 60000 65536"/>
                <a:gd name="T11" fmla="*/ 0 60000 65536"/>
                <a:gd name="T12" fmla="*/ 0 w 118"/>
                <a:gd name="T13" fmla="*/ 0 h 138"/>
                <a:gd name="T14" fmla="*/ 118 w 118"/>
                <a:gd name="T15" fmla="*/ 138 h 138"/>
              </a:gdLst>
              <a:ahLst/>
              <a:cxnLst>
                <a:cxn ang="T8">
                  <a:pos x="T0" y="T1"/>
                </a:cxn>
                <a:cxn ang="T9">
                  <a:pos x="T2" y="T3"/>
                </a:cxn>
                <a:cxn ang="T10">
                  <a:pos x="T4" y="T5"/>
                </a:cxn>
                <a:cxn ang="T11">
                  <a:pos x="T6" y="T7"/>
                </a:cxn>
              </a:cxnLst>
              <a:rect l="T12" t="T13" r="T14" b="T15"/>
              <a:pathLst>
                <a:path w="118" h="138">
                  <a:moveTo>
                    <a:pt x="0" y="64"/>
                  </a:moveTo>
                  <a:lnTo>
                    <a:pt x="118" y="138"/>
                  </a:lnTo>
                  <a:lnTo>
                    <a:pt x="108" y="0"/>
                  </a:lnTo>
                  <a:lnTo>
                    <a:pt x="0" y="64"/>
                  </a:lnTo>
                  <a:close/>
                </a:path>
              </a:pathLst>
            </a:custGeom>
            <a:solidFill>
              <a:srgbClr val="000000"/>
            </a:solidFill>
            <a:ln>
              <a:noFill/>
            </a:ln>
          </p:spPr>
          <p:txBody>
            <a:bodyPr/>
            <a:lstStyle/>
            <a:p>
              <a:endParaRPr lang="zh-CN" altLang="en-US" sz="1620"/>
            </a:p>
          </p:txBody>
        </p:sp>
        <p:sp>
          <p:nvSpPr>
            <p:cNvPr id="37" name="Freeform 52"/>
            <p:cNvSpPr/>
            <p:nvPr>
              <p:custDataLst>
                <p:tags r:id="rId19"/>
              </p:custDataLst>
            </p:nvPr>
          </p:nvSpPr>
          <p:spPr bwMode="auto">
            <a:xfrm>
              <a:off x="4462463" y="3563938"/>
              <a:ext cx="1033462" cy="730250"/>
            </a:xfrm>
            <a:custGeom>
              <a:avLst/>
              <a:gdLst>
                <a:gd name="T0" fmla="*/ 2147483647 w 1035"/>
                <a:gd name="T1" fmla="*/ 0 h 730"/>
                <a:gd name="T2" fmla="*/ 0 w 1035"/>
                <a:gd name="T3" fmla="*/ 2147483647 h 730"/>
                <a:gd name="T4" fmla="*/ 2147483647 w 1035"/>
                <a:gd name="T5" fmla="*/ 2147483647 h 730"/>
                <a:gd name="T6" fmla="*/ 2147483647 w 1035"/>
                <a:gd name="T7" fmla="*/ 2147483647 h 730"/>
                <a:gd name="T8" fmla="*/ 2147483647 w 1035"/>
                <a:gd name="T9" fmla="*/ 0 h 730"/>
                <a:gd name="T10" fmla="*/ 0 60000 65536"/>
                <a:gd name="T11" fmla="*/ 0 60000 65536"/>
                <a:gd name="T12" fmla="*/ 0 60000 65536"/>
                <a:gd name="T13" fmla="*/ 0 60000 65536"/>
                <a:gd name="T14" fmla="*/ 0 60000 65536"/>
                <a:gd name="T15" fmla="*/ 0 w 1035"/>
                <a:gd name="T16" fmla="*/ 0 h 730"/>
                <a:gd name="T17" fmla="*/ 1035 w 1035"/>
                <a:gd name="T18" fmla="*/ 730 h 730"/>
              </a:gdLst>
              <a:ahLst/>
              <a:cxnLst>
                <a:cxn ang="T10">
                  <a:pos x="T0" y="T1"/>
                </a:cxn>
                <a:cxn ang="T11">
                  <a:pos x="T2" y="T3"/>
                </a:cxn>
                <a:cxn ang="T12">
                  <a:pos x="T4" y="T5"/>
                </a:cxn>
                <a:cxn ang="T13">
                  <a:pos x="T6" y="T7"/>
                </a:cxn>
                <a:cxn ang="T14">
                  <a:pos x="T8" y="T9"/>
                </a:cxn>
              </a:cxnLst>
              <a:rect l="T15" t="T16" r="T17" b="T18"/>
              <a:pathLst>
                <a:path w="1035" h="730">
                  <a:moveTo>
                    <a:pt x="16" y="0"/>
                  </a:moveTo>
                  <a:lnTo>
                    <a:pt x="0" y="22"/>
                  </a:lnTo>
                  <a:lnTo>
                    <a:pt x="1019" y="730"/>
                  </a:lnTo>
                  <a:lnTo>
                    <a:pt x="1035" y="708"/>
                  </a:lnTo>
                  <a:lnTo>
                    <a:pt x="16" y="0"/>
                  </a:lnTo>
                  <a:close/>
                </a:path>
              </a:pathLst>
            </a:custGeom>
            <a:solidFill>
              <a:srgbClr val="000000"/>
            </a:solidFill>
            <a:ln>
              <a:noFill/>
            </a:ln>
          </p:spPr>
          <p:txBody>
            <a:bodyPr/>
            <a:lstStyle/>
            <a:p>
              <a:endParaRPr lang="zh-CN" altLang="en-US" sz="1620"/>
            </a:p>
          </p:txBody>
        </p:sp>
        <p:sp>
          <p:nvSpPr>
            <p:cNvPr id="38" name="Freeform 53"/>
            <p:cNvSpPr/>
            <p:nvPr>
              <p:custDataLst>
                <p:tags r:id="rId20"/>
              </p:custDataLst>
            </p:nvPr>
          </p:nvSpPr>
          <p:spPr bwMode="auto">
            <a:xfrm>
              <a:off x="5448300" y="4229100"/>
              <a:ext cx="139700" cy="120650"/>
            </a:xfrm>
            <a:custGeom>
              <a:avLst/>
              <a:gdLst>
                <a:gd name="T0" fmla="*/ 0 w 138"/>
                <a:gd name="T1" fmla="*/ 2147483647 h 121"/>
                <a:gd name="T2" fmla="*/ 2147483647 w 138"/>
                <a:gd name="T3" fmla="*/ 2147483647 h 121"/>
                <a:gd name="T4" fmla="*/ 2147483647 w 138"/>
                <a:gd name="T5" fmla="*/ 0 h 121"/>
                <a:gd name="T6" fmla="*/ 0 w 138"/>
                <a:gd name="T7" fmla="*/ 2147483647 h 121"/>
                <a:gd name="T8" fmla="*/ 0 60000 65536"/>
                <a:gd name="T9" fmla="*/ 0 60000 65536"/>
                <a:gd name="T10" fmla="*/ 0 60000 65536"/>
                <a:gd name="T11" fmla="*/ 0 60000 65536"/>
                <a:gd name="T12" fmla="*/ 0 w 138"/>
                <a:gd name="T13" fmla="*/ 0 h 121"/>
                <a:gd name="T14" fmla="*/ 138 w 138"/>
                <a:gd name="T15" fmla="*/ 121 h 121"/>
              </a:gdLst>
              <a:ahLst/>
              <a:cxnLst>
                <a:cxn ang="T8">
                  <a:pos x="T0" y="T1"/>
                </a:cxn>
                <a:cxn ang="T9">
                  <a:pos x="T2" y="T3"/>
                </a:cxn>
                <a:cxn ang="T10">
                  <a:pos x="T4" y="T5"/>
                </a:cxn>
                <a:cxn ang="T11">
                  <a:pos x="T6" y="T7"/>
                </a:cxn>
              </a:cxnLst>
              <a:rect l="T12" t="T13" r="T14" b="T15"/>
              <a:pathLst>
                <a:path w="138" h="121">
                  <a:moveTo>
                    <a:pt x="0" y="101"/>
                  </a:moveTo>
                  <a:lnTo>
                    <a:pt x="138" y="121"/>
                  </a:lnTo>
                  <a:lnTo>
                    <a:pt x="71" y="0"/>
                  </a:lnTo>
                  <a:lnTo>
                    <a:pt x="0" y="101"/>
                  </a:lnTo>
                  <a:close/>
                </a:path>
              </a:pathLst>
            </a:custGeom>
            <a:solidFill>
              <a:srgbClr val="000000"/>
            </a:solidFill>
            <a:ln>
              <a:noFill/>
            </a:ln>
          </p:spPr>
          <p:txBody>
            <a:bodyPr/>
            <a:lstStyle/>
            <a:p>
              <a:endParaRPr lang="zh-CN" altLang="en-US" sz="1620"/>
            </a:p>
          </p:txBody>
        </p:sp>
        <p:sp>
          <p:nvSpPr>
            <p:cNvPr id="39" name="Freeform 56"/>
            <p:cNvSpPr/>
            <p:nvPr>
              <p:custDataLst>
                <p:tags r:id="rId21"/>
              </p:custDataLst>
            </p:nvPr>
          </p:nvSpPr>
          <p:spPr bwMode="auto">
            <a:xfrm>
              <a:off x="2554288" y="3508375"/>
              <a:ext cx="1085850" cy="731838"/>
            </a:xfrm>
            <a:custGeom>
              <a:avLst/>
              <a:gdLst>
                <a:gd name="T0" fmla="*/ 2147483647 w 1089"/>
                <a:gd name="T1" fmla="*/ 2147483647 h 734"/>
                <a:gd name="T2" fmla="*/ 2147483647 w 1089"/>
                <a:gd name="T3" fmla="*/ 0 h 734"/>
                <a:gd name="T4" fmla="*/ 0 w 1089"/>
                <a:gd name="T5" fmla="*/ 2147483647 h 734"/>
                <a:gd name="T6" fmla="*/ 0 w 1089"/>
                <a:gd name="T7" fmla="*/ 2147483647 h 734"/>
                <a:gd name="T8" fmla="*/ 2147483647 w 1089"/>
                <a:gd name="T9" fmla="*/ 2147483647 h 734"/>
                <a:gd name="T10" fmla="*/ 0 60000 65536"/>
                <a:gd name="T11" fmla="*/ 0 60000 65536"/>
                <a:gd name="T12" fmla="*/ 0 60000 65536"/>
                <a:gd name="T13" fmla="*/ 0 60000 65536"/>
                <a:gd name="T14" fmla="*/ 0 60000 65536"/>
                <a:gd name="T15" fmla="*/ 0 w 1089"/>
                <a:gd name="T16" fmla="*/ 0 h 734"/>
                <a:gd name="T17" fmla="*/ 1089 w 1089"/>
                <a:gd name="T18" fmla="*/ 734 h 734"/>
              </a:gdLst>
              <a:ahLst/>
              <a:cxnLst>
                <a:cxn ang="T10">
                  <a:pos x="T0" y="T1"/>
                </a:cxn>
                <a:cxn ang="T11">
                  <a:pos x="T2" y="T3"/>
                </a:cxn>
                <a:cxn ang="T12">
                  <a:pos x="T4" y="T5"/>
                </a:cxn>
                <a:cxn ang="T13">
                  <a:pos x="T6" y="T7"/>
                </a:cxn>
                <a:cxn ang="T14">
                  <a:pos x="T8" y="T9"/>
                </a:cxn>
              </a:cxnLst>
              <a:rect l="T15" t="T16" r="T17" b="T18"/>
              <a:pathLst>
                <a:path w="1089" h="734">
                  <a:moveTo>
                    <a:pt x="1089" y="23"/>
                  </a:moveTo>
                  <a:lnTo>
                    <a:pt x="1074" y="0"/>
                  </a:lnTo>
                  <a:lnTo>
                    <a:pt x="0" y="711"/>
                  </a:lnTo>
                  <a:lnTo>
                    <a:pt x="15" y="734"/>
                  </a:lnTo>
                  <a:lnTo>
                    <a:pt x="1089" y="23"/>
                  </a:lnTo>
                  <a:close/>
                </a:path>
              </a:pathLst>
            </a:custGeom>
            <a:solidFill>
              <a:srgbClr val="000000"/>
            </a:solidFill>
            <a:ln>
              <a:noFill/>
            </a:ln>
          </p:spPr>
          <p:txBody>
            <a:bodyPr/>
            <a:lstStyle/>
            <a:p>
              <a:endParaRPr lang="zh-CN" altLang="en-US" sz="1620"/>
            </a:p>
          </p:txBody>
        </p:sp>
        <p:sp>
          <p:nvSpPr>
            <p:cNvPr id="40" name="Freeform 57"/>
            <p:cNvSpPr/>
            <p:nvPr>
              <p:custDataLst>
                <p:tags r:id="rId22"/>
              </p:custDataLst>
            </p:nvPr>
          </p:nvSpPr>
          <p:spPr bwMode="auto">
            <a:xfrm>
              <a:off x="2460625" y="4175125"/>
              <a:ext cx="134938" cy="119063"/>
            </a:xfrm>
            <a:custGeom>
              <a:avLst/>
              <a:gdLst>
                <a:gd name="T0" fmla="*/ 2147483647 w 138"/>
                <a:gd name="T1" fmla="*/ 0 h 121"/>
                <a:gd name="T2" fmla="*/ 0 w 138"/>
                <a:gd name="T3" fmla="*/ 2147483647 h 121"/>
                <a:gd name="T4" fmla="*/ 2147483647 w 138"/>
                <a:gd name="T5" fmla="*/ 2147483647 h 121"/>
                <a:gd name="T6" fmla="*/ 2147483647 w 138"/>
                <a:gd name="T7" fmla="*/ 0 h 121"/>
                <a:gd name="T8" fmla="*/ 0 60000 65536"/>
                <a:gd name="T9" fmla="*/ 0 60000 65536"/>
                <a:gd name="T10" fmla="*/ 0 60000 65536"/>
                <a:gd name="T11" fmla="*/ 0 60000 65536"/>
                <a:gd name="T12" fmla="*/ 0 w 138"/>
                <a:gd name="T13" fmla="*/ 0 h 121"/>
                <a:gd name="T14" fmla="*/ 138 w 138"/>
                <a:gd name="T15" fmla="*/ 121 h 121"/>
              </a:gdLst>
              <a:ahLst/>
              <a:cxnLst>
                <a:cxn ang="T8">
                  <a:pos x="T0" y="T1"/>
                </a:cxn>
                <a:cxn ang="T9">
                  <a:pos x="T2" y="T3"/>
                </a:cxn>
                <a:cxn ang="T10">
                  <a:pos x="T4" y="T5"/>
                </a:cxn>
                <a:cxn ang="T11">
                  <a:pos x="T6" y="T7"/>
                </a:cxn>
              </a:cxnLst>
              <a:rect l="T12" t="T13" r="T14" b="T15"/>
              <a:pathLst>
                <a:path w="138" h="121">
                  <a:moveTo>
                    <a:pt x="69" y="0"/>
                  </a:moveTo>
                  <a:lnTo>
                    <a:pt x="0" y="121"/>
                  </a:lnTo>
                  <a:lnTo>
                    <a:pt x="138" y="103"/>
                  </a:lnTo>
                  <a:lnTo>
                    <a:pt x="69" y="0"/>
                  </a:lnTo>
                  <a:close/>
                </a:path>
              </a:pathLst>
            </a:custGeom>
            <a:solidFill>
              <a:srgbClr val="000000"/>
            </a:solidFill>
            <a:ln>
              <a:noFill/>
            </a:ln>
          </p:spPr>
          <p:txBody>
            <a:bodyPr/>
            <a:lstStyle/>
            <a:p>
              <a:endParaRPr lang="zh-CN" altLang="en-US" sz="1620"/>
            </a:p>
          </p:txBody>
        </p:sp>
        <p:sp>
          <p:nvSpPr>
            <p:cNvPr id="41" name="Freeform 58"/>
            <p:cNvSpPr/>
            <p:nvPr>
              <p:custDataLst>
                <p:tags r:id="rId23"/>
              </p:custDataLst>
            </p:nvPr>
          </p:nvSpPr>
          <p:spPr bwMode="auto">
            <a:xfrm>
              <a:off x="3633788" y="3676650"/>
              <a:ext cx="346075" cy="471488"/>
            </a:xfrm>
            <a:custGeom>
              <a:avLst/>
              <a:gdLst>
                <a:gd name="T0" fmla="*/ 2147483647 w 345"/>
                <a:gd name="T1" fmla="*/ 2147483647 h 472"/>
                <a:gd name="T2" fmla="*/ 2147483647 w 345"/>
                <a:gd name="T3" fmla="*/ 0 h 472"/>
                <a:gd name="T4" fmla="*/ 0 w 345"/>
                <a:gd name="T5" fmla="*/ 2147483647 h 472"/>
                <a:gd name="T6" fmla="*/ 2147483647 w 345"/>
                <a:gd name="T7" fmla="*/ 2147483647 h 472"/>
                <a:gd name="T8" fmla="*/ 2147483647 w 345"/>
                <a:gd name="T9" fmla="*/ 2147483647 h 472"/>
                <a:gd name="T10" fmla="*/ 0 60000 65536"/>
                <a:gd name="T11" fmla="*/ 0 60000 65536"/>
                <a:gd name="T12" fmla="*/ 0 60000 65536"/>
                <a:gd name="T13" fmla="*/ 0 60000 65536"/>
                <a:gd name="T14" fmla="*/ 0 60000 65536"/>
                <a:gd name="T15" fmla="*/ 0 w 345"/>
                <a:gd name="T16" fmla="*/ 0 h 472"/>
                <a:gd name="T17" fmla="*/ 345 w 345"/>
                <a:gd name="T18" fmla="*/ 472 h 472"/>
              </a:gdLst>
              <a:ahLst/>
              <a:cxnLst>
                <a:cxn ang="T10">
                  <a:pos x="T0" y="T1"/>
                </a:cxn>
                <a:cxn ang="T11">
                  <a:pos x="T2" y="T3"/>
                </a:cxn>
                <a:cxn ang="T12">
                  <a:pos x="T4" y="T5"/>
                </a:cxn>
                <a:cxn ang="T13">
                  <a:pos x="T6" y="T7"/>
                </a:cxn>
                <a:cxn ang="T14">
                  <a:pos x="T8" y="T9"/>
                </a:cxn>
              </a:cxnLst>
              <a:rect l="T15" t="T16" r="T17" b="T18"/>
              <a:pathLst>
                <a:path w="345" h="472">
                  <a:moveTo>
                    <a:pt x="345" y="16"/>
                  </a:moveTo>
                  <a:lnTo>
                    <a:pt x="323" y="0"/>
                  </a:lnTo>
                  <a:lnTo>
                    <a:pt x="0" y="456"/>
                  </a:lnTo>
                  <a:lnTo>
                    <a:pt x="22" y="472"/>
                  </a:lnTo>
                  <a:lnTo>
                    <a:pt x="345" y="16"/>
                  </a:lnTo>
                  <a:close/>
                </a:path>
              </a:pathLst>
            </a:custGeom>
            <a:solidFill>
              <a:srgbClr val="000000"/>
            </a:solidFill>
            <a:ln>
              <a:noFill/>
            </a:ln>
          </p:spPr>
          <p:txBody>
            <a:bodyPr/>
            <a:lstStyle/>
            <a:p>
              <a:endParaRPr lang="zh-CN" altLang="en-US" sz="1620"/>
            </a:p>
          </p:txBody>
        </p:sp>
        <p:sp>
          <p:nvSpPr>
            <p:cNvPr id="42" name="Freeform 59"/>
            <p:cNvSpPr/>
            <p:nvPr>
              <p:custDataLst>
                <p:tags r:id="rId24"/>
              </p:custDataLst>
            </p:nvPr>
          </p:nvSpPr>
          <p:spPr bwMode="auto">
            <a:xfrm>
              <a:off x="3576638" y="4102100"/>
              <a:ext cx="123825" cy="138113"/>
            </a:xfrm>
            <a:custGeom>
              <a:avLst/>
              <a:gdLst>
                <a:gd name="T0" fmla="*/ 2147483647 w 122"/>
                <a:gd name="T1" fmla="*/ 0 h 138"/>
                <a:gd name="T2" fmla="*/ 0 w 122"/>
                <a:gd name="T3" fmla="*/ 2147483647 h 138"/>
                <a:gd name="T4" fmla="*/ 2147483647 w 122"/>
                <a:gd name="T5" fmla="*/ 2147483647 h 138"/>
                <a:gd name="T6" fmla="*/ 2147483647 w 122"/>
                <a:gd name="T7" fmla="*/ 0 h 138"/>
                <a:gd name="T8" fmla="*/ 0 60000 65536"/>
                <a:gd name="T9" fmla="*/ 0 60000 65536"/>
                <a:gd name="T10" fmla="*/ 0 60000 65536"/>
                <a:gd name="T11" fmla="*/ 0 60000 65536"/>
                <a:gd name="T12" fmla="*/ 0 w 122"/>
                <a:gd name="T13" fmla="*/ 0 h 138"/>
                <a:gd name="T14" fmla="*/ 122 w 122"/>
                <a:gd name="T15" fmla="*/ 138 h 138"/>
              </a:gdLst>
              <a:ahLst/>
              <a:cxnLst>
                <a:cxn ang="T8">
                  <a:pos x="T0" y="T1"/>
                </a:cxn>
                <a:cxn ang="T9">
                  <a:pos x="T2" y="T3"/>
                </a:cxn>
                <a:cxn ang="T10">
                  <a:pos x="T4" y="T5"/>
                </a:cxn>
                <a:cxn ang="T11">
                  <a:pos x="T6" y="T7"/>
                </a:cxn>
              </a:cxnLst>
              <a:rect l="T12" t="T13" r="T14" b="T15"/>
              <a:pathLst>
                <a:path w="122" h="138">
                  <a:moveTo>
                    <a:pt x="19" y="0"/>
                  </a:moveTo>
                  <a:lnTo>
                    <a:pt x="0" y="138"/>
                  </a:lnTo>
                  <a:lnTo>
                    <a:pt x="122" y="71"/>
                  </a:lnTo>
                  <a:lnTo>
                    <a:pt x="19" y="0"/>
                  </a:lnTo>
                  <a:close/>
                </a:path>
              </a:pathLst>
            </a:custGeom>
            <a:solidFill>
              <a:srgbClr val="000000"/>
            </a:solidFill>
            <a:ln>
              <a:noFill/>
            </a:ln>
          </p:spPr>
          <p:txBody>
            <a:bodyPr/>
            <a:lstStyle/>
            <a:p>
              <a:endParaRPr lang="zh-CN" altLang="en-US" sz="1620"/>
            </a:p>
          </p:txBody>
        </p:sp>
        <p:sp>
          <p:nvSpPr>
            <p:cNvPr id="43" name="Freeform 60"/>
            <p:cNvSpPr/>
            <p:nvPr>
              <p:custDataLst>
                <p:tags r:id="rId25"/>
              </p:custDataLst>
            </p:nvPr>
          </p:nvSpPr>
          <p:spPr bwMode="auto">
            <a:xfrm>
              <a:off x="3657600" y="4726402"/>
              <a:ext cx="709247" cy="604423"/>
            </a:xfrm>
            <a:custGeom>
              <a:avLst/>
              <a:gdLst>
                <a:gd name="T0" fmla="*/ 2147483647 w 657"/>
                <a:gd name="T1" fmla="*/ 0 h 605"/>
                <a:gd name="T2" fmla="*/ 2147483647 w 657"/>
                <a:gd name="T3" fmla="*/ 0 h 605"/>
                <a:gd name="T4" fmla="*/ 0 w 657"/>
                <a:gd name="T5" fmla="*/ 2147483647 h 605"/>
                <a:gd name="T6" fmla="*/ 0 w 657"/>
                <a:gd name="T7" fmla="*/ 2147483647 h 605"/>
                <a:gd name="T8" fmla="*/ 2147483647 w 657"/>
                <a:gd name="T9" fmla="*/ 0 h 605"/>
                <a:gd name="T10" fmla="*/ 0 60000 65536"/>
                <a:gd name="T11" fmla="*/ 0 60000 65536"/>
                <a:gd name="T12" fmla="*/ 0 60000 65536"/>
                <a:gd name="T13" fmla="*/ 0 60000 65536"/>
                <a:gd name="T14" fmla="*/ 0 60000 65536"/>
                <a:gd name="T15" fmla="*/ 0 w 657"/>
                <a:gd name="T16" fmla="*/ 0 h 605"/>
                <a:gd name="T17" fmla="*/ 657 w 657"/>
                <a:gd name="T18" fmla="*/ 605 h 605"/>
              </a:gdLst>
              <a:ahLst/>
              <a:cxnLst>
                <a:cxn ang="T10">
                  <a:pos x="T0" y="T1"/>
                </a:cxn>
                <a:cxn ang="T11">
                  <a:pos x="T2" y="T3"/>
                </a:cxn>
                <a:cxn ang="T12">
                  <a:pos x="T4" y="T5"/>
                </a:cxn>
                <a:cxn ang="T13">
                  <a:pos x="T6" y="T7"/>
                </a:cxn>
                <a:cxn ang="T14">
                  <a:pos x="T8" y="T9"/>
                </a:cxn>
              </a:cxnLst>
              <a:rect l="T15" t="T16" r="T17" b="T18"/>
              <a:pathLst>
                <a:path w="657" h="605">
                  <a:moveTo>
                    <a:pt x="657" y="21"/>
                  </a:moveTo>
                  <a:lnTo>
                    <a:pt x="638" y="0"/>
                  </a:lnTo>
                  <a:lnTo>
                    <a:pt x="0" y="584"/>
                  </a:lnTo>
                  <a:lnTo>
                    <a:pt x="19" y="605"/>
                  </a:lnTo>
                  <a:lnTo>
                    <a:pt x="657" y="21"/>
                  </a:lnTo>
                  <a:close/>
                </a:path>
              </a:pathLst>
            </a:custGeom>
            <a:solidFill>
              <a:srgbClr val="000000"/>
            </a:solidFill>
            <a:ln>
              <a:noFill/>
            </a:ln>
          </p:spPr>
          <p:txBody>
            <a:bodyPr/>
            <a:lstStyle/>
            <a:p>
              <a:endParaRPr lang="zh-CN" altLang="en-US" sz="1620"/>
            </a:p>
          </p:txBody>
        </p:sp>
        <p:sp>
          <p:nvSpPr>
            <p:cNvPr id="44" name="Freeform 61"/>
            <p:cNvSpPr/>
            <p:nvPr>
              <p:custDataLst>
                <p:tags r:id="rId26"/>
              </p:custDataLst>
            </p:nvPr>
          </p:nvSpPr>
          <p:spPr bwMode="auto">
            <a:xfrm>
              <a:off x="3576638" y="5273675"/>
              <a:ext cx="133350" cy="128588"/>
            </a:xfrm>
            <a:custGeom>
              <a:avLst/>
              <a:gdLst>
                <a:gd name="T0" fmla="*/ 2147483647 w 134"/>
                <a:gd name="T1" fmla="*/ 0 h 130"/>
                <a:gd name="T2" fmla="*/ 0 w 134"/>
                <a:gd name="T3" fmla="*/ 2147483647 h 130"/>
                <a:gd name="T4" fmla="*/ 2147483647 w 134"/>
                <a:gd name="T5" fmla="*/ 2147483647 h 130"/>
                <a:gd name="T6" fmla="*/ 2147483647 w 134"/>
                <a:gd name="T7" fmla="*/ 0 h 130"/>
                <a:gd name="T8" fmla="*/ 0 60000 65536"/>
                <a:gd name="T9" fmla="*/ 0 60000 65536"/>
                <a:gd name="T10" fmla="*/ 0 60000 65536"/>
                <a:gd name="T11" fmla="*/ 0 60000 65536"/>
                <a:gd name="T12" fmla="*/ 0 w 134"/>
                <a:gd name="T13" fmla="*/ 0 h 130"/>
                <a:gd name="T14" fmla="*/ 134 w 134"/>
                <a:gd name="T15" fmla="*/ 130 h 130"/>
              </a:gdLst>
              <a:ahLst/>
              <a:cxnLst>
                <a:cxn ang="T8">
                  <a:pos x="T0" y="T1"/>
                </a:cxn>
                <a:cxn ang="T9">
                  <a:pos x="T2" y="T3"/>
                </a:cxn>
                <a:cxn ang="T10">
                  <a:pos x="T4" y="T5"/>
                </a:cxn>
                <a:cxn ang="T11">
                  <a:pos x="T6" y="T7"/>
                </a:cxn>
              </a:cxnLst>
              <a:rect l="T12" t="T13" r="T14" b="T15"/>
              <a:pathLst>
                <a:path w="134" h="130">
                  <a:moveTo>
                    <a:pt x="49" y="0"/>
                  </a:moveTo>
                  <a:lnTo>
                    <a:pt x="0" y="130"/>
                  </a:lnTo>
                  <a:lnTo>
                    <a:pt x="134" y="90"/>
                  </a:lnTo>
                  <a:lnTo>
                    <a:pt x="49" y="0"/>
                  </a:lnTo>
                  <a:close/>
                </a:path>
              </a:pathLst>
            </a:custGeom>
            <a:solidFill>
              <a:srgbClr val="000000"/>
            </a:solidFill>
            <a:ln>
              <a:noFill/>
            </a:ln>
          </p:spPr>
          <p:txBody>
            <a:bodyPr/>
            <a:lstStyle/>
            <a:p>
              <a:endParaRPr lang="zh-CN" altLang="en-US" sz="1620"/>
            </a:p>
          </p:txBody>
        </p:sp>
        <p:sp>
          <p:nvSpPr>
            <p:cNvPr id="45" name="Freeform 62"/>
            <p:cNvSpPr/>
            <p:nvPr>
              <p:custDataLst>
                <p:tags r:id="rId27"/>
              </p:custDataLst>
            </p:nvPr>
          </p:nvSpPr>
          <p:spPr bwMode="auto">
            <a:xfrm>
              <a:off x="4648200" y="4735513"/>
              <a:ext cx="115888" cy="495300"/>
            </a:xfrm>
            <a:custGeom>
              <a:avLst/>
              <a:gdLst>
                <a:gd name="T0" fmla="*/ 2147483647 w 117"/>
                <a:gd name="T1" fmla="*/ 2147483647 h 496"/>
                <a:gd name="T2" fmla="*/ 2147483647 w 117"/>
                <a:gd name="T3" fmla="*/ 0 h 496"/>
                <a:gd name="T4" fmla="*/ 0 w 117"/>
                <a:gd name="T5" fmla="*/ 2147483647 h 496"/>
                <a:gd name="T6" fmla="*/ 0 w 117"/>
                <a:gd name="T7" fmla="*/ 2147483647 h 496"/>
                <a:gd name="T8" fmla="*/ 2147483647 w 117"/>
                <a:gd name="T9" fmla="*/ 2147483647 h 496"/>
                <a:gd name="T10" fmla="*/ 0 60000 65536"/>
                <a:gd name="T11" fmla="*/ 0 60000 65536"/>
                <a:gd name="T12" fmla="*/ 0 60000 65536"/>
                <a:gd name="T13" fmla="*/ 0 60000 65536"/>
                <a:gd name="T14" fmla="*/ 0 60000 65536"/>
                <a:gd name="T15" fmla="*/ 0 w 117"/>
                <a:gd name="T16" fmla="*/ 0 h 496"/>
                <a:gd name="T17" fmla="*/ 117 w 117"/>
                <a:gd name="T18" fmla="*/ 496 h 496"/>
              </a:gdLst>
              <a:ahLst/>
              <a:cxnLst>
                <a:cxn ang="T10">
                  <a:pos x="T0" y="T1"/>
                </a:cxn>
                <a:cxn ang="T11">
                  <a:pos x="T2" y="T3"/>
                </a:cxn>
                <a:cxn ang="T12">
                  <a:pos x="T4" y="T5"/>
                </a:cxn>
                <a:cxn ang="T13">
                  <a:pos x="T6" y="T7"/>
                </a:cxn>
                <a:cxn ang="T14">
                  <a:pos x="T8" y="T9"/>
                </a:cxn>
              </a:cxnLst>
              <a:rect l="T15" t="T16" r="T17" b="T18"/>
              <a:pathLst>
                <a:path w="117" h="496">
                  <a:moveTo>
                    <a:pt x="117" y="5"/>
                  </a:moveTo>
                  <a:lnTo>
                    <a:pt x="90" y="0"/>
                  </a:lnTo>
                  <a:lnTo>
                    <a:pt x="0" y="492"/>
                  </a:lnTo>
                  <a:lnTo>
                    <a:pt x="27" y="496"/>
                  </a:lnTo>
                  <a:lnTo>
                    <a:pt x="117" y="5"/>
                  </a:lnTo>
                  <a:close/>
                </a:path>
              </a:pathLst>
            </a:custGeom>
            <a:solidFill>
              <a:srgbClr val="000000"/>
            </a:solidFill>
            <a:ln>
              <a:noFill/>
            </a:ln>
          </p:spPr>
          <p:txBody>
            <a:bodyPr/>
            <a:lstStyle/>
            <a:p>
              <a:endParaRPr lang="zh-CN" altLang="en-US" sz="1620"/>
            </a:p>
          </p:txBody>
        </p:sp>
        <p:sp>
          <p:nvSpPr>
            <p:cNvPr id="46" name="Freeform 63"/>
            <p:cNvSpPr/>
            <p:nvPr>
              <p:custDataLst>
                <p:tags r:id="rId28"/>
              </p:custDataLst>
            </p:nvPr>
          </p:nvSpPr>
          <p:spPr bwMode="auto">
            <a:xfrm>
              <a:off x="4597400" y="5214938"/>
              <a:ext cx="122238" cy="133350"/>
            </a:xfrm>
            <a:custGeom>
              <a:avLst/>
              <a:gdLst>
                <a:gd name="T0" fmla="*/ 0 w 123"/>
                <a:gd name="T1" fmla="*/ 0 h 133"/>
                <a:gd name="T2" fmla="*/ 2147483647 w 123"/>
                <a:gd name="T3" fmla="*/ 2147483647 h 133"/>
                <a:gd name="T4" fmla="*/ 2147483647 w 123"/>
                <a:gd name="T5" fmla="*/ 2147483647 h 133"/>
                <a:gd name="T6" fmla="*/ 0 w 123"/>
                <a:gd name="T7" fmla="*/ 0 h 133"/>
                <a:gd name="T8" fmla="*/ 0 60000 65536"/>
                <a:gd name="T9" fmla="*/ 0 60000 65536"/>
                <a:gd name="T10" fmla="*/ 0 60000 65536"/>
                <a:gd name="T11" fmla="*/ 0 60000 65536"/>
                <a:gd name="T12" fmla="*/ 0 w 123"/>
                <a:gd name="T13" fmla="*/ 0 h 133"/>
                <a:gd name="T14" fmla="*/ 123 w 123"/>
                <a:gd name="T15" fmla="*/ 133 h 133"/>
              </a:gdLst>
              <a:ahLst/>
              <a:cxnLst>
                <a:cxn ang="T8">
                  <a:pos x="T0" y="T1"/>
                </a:cxn>
                <a:cxn ang="T9">
                  <a:pos x="T2" y="T3"/>
                </a:cxn>
                <a:cxn ang="T10">
                  <a:pos x="T4" y="T5"/>
                </a:cxn>
                <a:cxn ang="T11">
                  <a:pos x="T6" y="T7"/>
                </a:cxn>
              </a:cxnLst>
              <a:rect l="T12" t="T13" r="T14" b="T15"/>
              <a:pathLst>
                <a:path w="123" h="133">
                  <a:moveTo>
                    <a:pt x="0" y="0"/>
                  </a:moveTo>
                  <a:lnTo>
                    <a:pt x="40" y="133"/>
                  </a:lnTo>
                  <a:lnTo>
                    <a:pt x="123" y="22"/>
                  </a:lnTo>
                  <a:lnTo>
                    <a:pt x="0" y="0"/>
                  </a:lnTo>
                  <a:close/>
                </a:path>
              </a:pathLst>
            </a:custGeom>
            <a:solidFill>
              <a:srgbClr val="000000"/>
            </a:solidFill>
            <a:ln>
              <a:noFill/>
            </a:ln>
          </p:spPr>
          <p:txBody>
            <a:bodyPr/>
            <a:lstStyle/>
            <a:p>
              <a:endParaRPr lang="zh-CN" altLang="en-US" sz="1620"/>
            </a:p>
          </p:txBody>
        </p:sp>
        <p:sp>
          <p:nvSpPr>
            <p:cNvPr id="47" name="Freeform 64"/>
            <p:cNvSpPr/>
            <p:nvPr>
              <p:custDataLst>
                <p:tags r:id="rId29"/>
              </p:custDataLst>
            </p:nvPr>
          </p:nvSpPr>
          <p:spPr bwMode="auto">
            <a:xfrm>
              <a:off x="4964113" y="4729163"/>
              <a:ext cx="450850" cy="585787"/>
            </a:xfrm>
            <a:custGeom>
              <a:avLst/>
              <a:gdLst>
                <a:gd name="T0" fmla="*/ 0 w 454"/>
                <a:gd name="T1" fmla="*/ 0 h 585"/>
                <a:gd name="T2" fmla="*/ 0 w 454"/>
                <a:gd name="T3" fmla="*/ 2147483647 h 585"/>
                <a:gd name="T4" fmla="*/ 2147483647 w 454"/>
                <a:gd name="T5" fmla="*/ 2147483647 h 585"/>
                <a:gd name="T6" fmla="*/ 2147483647 w 454"/>
                <a:gd name="T7" fmla="*/ 2147483647 h 585"/>
                <a:gd name="T8" fmla="*/ 0 w 454"/>
                <a:gd name="T9" fmla="*/ 0 h 585"/>
                <a:gd name="T10" fmla="*/ 0 60000 65536"/>
                <a:gd name="T11" fmla="*/ 0 60000 65536"/>
                <a:gd name="T12" fmla="*/ 0 60000 65536"/>
                <a:gd name="T13" fmla="*/ 0 60000 65536"/>
                <a:gd name="T14" fmla="*/ 0 60000 65536"/>
                <a:gd name="T15" fmla="*/ 0 w 454"/>
                <a:gd name="T16" fmla="*/ 0 h 585"/>
                <a:gd name="T17" fmla="*/ 454 w 454"/>
                <a:gd name="T18" fmla="*/ 585 h 585"/>
              </a:gdLst>
              <a:ahLst/>
              <a:cxnLst>
                <a:cxn ang="T10">
                  <a:pos x="T0" y="T1"/>
                </a:cxn>
                <a:cxn ang="T11">
                  <a:pos x="T2" y="T3"/>
                </a:cxn>
                <a:cxn ang="T12">
                  <a:pos x="T4" y="T5"/>
                </a:cxn>
                <a:cxn ang="T13">
                  <a:pos x="T6" y="T7"/>
                </a:cxn>
                <a:cxn ang="T14">
                  <a:pos x="T8" y="T9"/>
                </a:cxn>
              </a:cxnLst>
              <a:rect l="T15" t="T16" r="T17" b="T18"/>
              <a:pathLst>
                <a:path w="454" h="585">
                  <a:moveTo>
                    <a:pt x="22" y="0"/>
                  </a:moveTo>
                  <a:lnTo>
                    <a:pt x="0" y="16"/>
                  </a:lnTo>
                  <a:lnTo>
                    <a:pt x="432" y="585"/>
                  </a:lnTo>
                  <a:lnTo>
                    <a:pt x="454" y="568"/>
                  </a:lnTo>
                  <a:lnTo>
                    <a:pt x="22" y="0"/>
                  </a:lnTo>
                  <a:close/>
                </a:path>
              </a:pathLst>
            </a:custGeom>
            <a:solidFill>
              <a:srgbClr val="000000"/>
            </a:solidFill>
            <a:ln>
              <a:noFill/>
            </a:ln>
          </p:spPr>
          <p:txBody>
            <a:bodyPr/>
            <a:lstStyle/>
            <a:p>
              <a:endParaRPr lang="zh-CN" altLang="en-US" sz="1620"/>
            </a:p>
          </p:txBody>
        </p:sp>
        <p:sp>
          <p:nvSpPr>
            <p:cNvPr id="48" name="Freeform 65"/>
            <p:cNvSpPr/>
            <p:nvPr>
              <p:custDataLst>
                <p:tags r:id="rId30"/>
              </p:custDataLst>
            </p:nvPr>
          </p:nvSpPr>
          <p:spPr bwMode="auto">
            <a:xfrm>
              <a:off x="5351463" y="5268913"/>
              <a:ext cx="125412" cy="133350"/>
            </a:xfrm>
            <a:custGeom>
              <a:avLst/>
              <a:gdLst>
                <a:gd name="T0" fmla="*/ 0 w 124"/>
                <a:gd name="T1" fmla="*/ 2147483647 h 136"/>
                <a:gd name="T2" fmla="*/ 2147483647 w 124"/>
                <a:gd name="T3" fmla="*/ 2147483647 h 136"/>
                <a:gd name="T4" fmla="*/ 2147483647 w 124"/>
                <a:gd name="T5" fmla="*/ 0 h 136"/>
                <a:gd name="T6" fmla="*/ 0 w 124"/>
                <a:gd name="T7" fmla="*/ 2147483647 h 136"/>
                <a:gd name="T8" fmla="*/ 0 60000 65536"/>
                <a:gd name="T9" fmla="*/ 0 60000 65536"/>
                <a:gd name="T10" fmla="*/ 0 60000 65536"/>
                <a:gd name="T11" fmla="*/ 0 60000 65536"/>
                <a:gd name="T12" fmla="*/ 0 w 124"/>
                <a:gd name="T13" fmla="*/ 0 h 136"/>
                <a:gd name="T14" fmla="*/ 124 w 124"/>
                <a:gd name="T15" fmla="*/ 136 h 136"/>
              </a:gdLst>
              <a:ahLst/>
              <a:cxnLst>
                <a:cxn ang="T8">
                  <a:pos x="T0" y="T1"/>
                </a:cxn>
                <a:cxn ang="T9">
                  <a:pos x="T2" y="T3"/>
                </a:cxn>
                <a:cxn ang="T10">
                  <a:pos x="T4" y="T5"/>
                </a:cxn>
                <a:cxn ang="T11">
                  <a:pos x="T6" y="T7"/>
                </a:cxn>
              </a:cxnLst>
              <a:rect l="T12" t="T13" r="T14" b="T15"/>
              <a:pathLst>
                <a:path w="124" h="136">
                  <a:moveTo>
                    <a:pt x="0" y="73"/>
                  </a:moveTo>
                  <a:lnTo>
                    <a:pt x="124" y="136"/>
                  </a:lnTo>
                  <a:lnTo>
                    <a:pt x="100" y="0"/>
                  </a:lnTo>
                  <a:lnTo>
                    <a:pt x="0" y="73"/>
                  </a:lnTo>
                  <a:close/>
                </a:path>
              </a:pathLst>
            </a:custGeom>
            <a:solidFill>
              <a:srgbClr val="000000"/>
            </a:solidFill>
            <a:ln>
              <a:noFill/>
            </a:ln>
          </p:spPr>
          <p:txBody>
            <a:bodyPr/>
            <a:lstStyle/>
            <a:p>
              <a:endParaRPr lang="zh-CN" altLang="en-US" sz="1620"/>
            </a:p>
          </p:txBody>
        </p:sp>
        <p:sp>
          <p:nvSpPr>
            <p:cNvPr id="49" name="Oval 66"/>
            <p:cNvSpPr>
              <a:spLocks noChangeArrowheads="1"/>
            </p:cNvSpPr>
            <p:nvPr/>
          </p:nvSpPr>
          <p:spPr bwMode="auto">
            <a:xfrm>
              <a:off x="4191000" y="4240213"/>
              <a:ext cx="1006475" cy="555625"/>
            </a:xfrm>
            <a:prstGeom prst="ellipse">
              <a:avLst/>
            </a:prstGeom>
            <a:solidFill>
              <a:srgbClr val="D9D9D9"/>
            </a:solidFill>
            <a:ln w="4763">
              <a:solidFill>
                <a:srgbClr val="000000"/>
              </a:solidFill>
              <a:round/>
            </a:ln>
          </p:spPr>
          <p:txBody>
            <a:bodyPr/>
            <a:lstStyle/>
            <a:p>
              <a:endParaRPr lang="zh-CN" altLang="en-US" sz="2520">
                <a:solidFill>
                  <a:srgbClr val="00A77E"/>
                </a:solidFill>
              </a:endParaRPr>
            </a:p>
          </p:txBody>
        </p:sp>
        <p:sp>
          <p:nvSpPr>
            <p:cNvPr id="50" name="Rectangle 67"/>
            <p:cNvSpPr>
              <a:spLocks noChangeArrowheads="1"/>
            </p:cNvSpPr>
            <p:nvPr>
              <p:custDataLst>
                <p:tags r:id="rId31"/>
              </p:custDataLst>
            </p:nvPr>
          </p:nvSpPr>
          <p:spPr bwMode="auto">
            <a:xfrm>
              <a:off x="4519613" y="4400550"/>
              <a:ext cx="240674" cy="231207"/>
            </a:xfrm>
            <a:prstGeom prst="rect">
              <a:avLst/>
            </a:prstGeom>
            <a:noFill/>
            <a:ln>
              <a:noFill/>
            </a:ln>
          </p:spPr>
          <p:txBody>
            <a:bodyPr wrap="none" lIns="0" tIns="0" rIns="0" bIns="0">
              <a:spAutoFit/>
            </a:bodyPr>
            <a:lstStyle/>
            <a:p>
              <a:pPr defTabSz="685800">
                <a:spcBef>
                  <a:spcPct val="50000"/>
                </a:spcBef>
              </a:pPr>
              <a:r>
                <a:rPr lang="en-US" altLang="zh-TW" sz="1260">
                  <a:solidFill>
                    <a:srgbClr val="000000"/>
                  </a:solidFill>
                  <a:latin typeface="Times New Roman" panose="02020603050405020304" pitchFamily="18" charset="0"/>
                  <a:ea typeface="PMingLiU" panose="02020500000000000000" pitchFamily="18" charset="-120"/>
                </a:rPr>
                <a:t>full</a:t>
              </a:r>
              <a:endParaRPr lang="en-US" altLang="zh-TW" sz="1620">
                <a:solidFill>
                  <a:schemeClr val="tx2"/>
                </a:solidFill>
                <a:ea typeface="PMingLiU" panose="02020500000000000000" pitchFamily="18" charset="-120"/>
              </a:endParaRPr>
            </a:p>
          </p:txBody>
        </p:sp>
        <p:sp>
          <p:nvSpPr>
            <p:cNvPr id="51" name="Rectangle 68"/>
            <p:cNvSpPr>
              <a:spLocks noChangeArrowheads="1"/>
            </p:cNvSpPr>
            <p:nvPr/>
          </p:nvSpPr>
          <p:spPr bwMode="auto">
            <a:xfrm>
              <a:off x="4746625" y="2411413"/>
              <a:ext cx="579438" cy="290512"/>
            </a:xfrm>
            <a:prstGeom prst="rect">
              <a:avLst/>
            </a:prstGeom>
            <a:noFill/>
            <a:ln>
              <a:noFill/>
            </a:ln>
          </p:spPr>
          <p:txBody>
            <a:bodyPr/>
            <a:lstStyle/>
            <a:p>
              <a:endParaRPr lang="zh-CN" altLang="en-US" sz="2520">
                <a:solidFill>
                  <a:srgbClr val="00A77E"/>
                </a:solidFill>
              </a:endParaRPr>
            </a:p>
          </p:txBody>
        </p:sp>
        <p:sp>
          <p:nvSpPr>
            <p:cNvPr id="52" name="Rectangle 69"/>
            <p:cNvSpPr>
              <a:spLocks noChangeArrowheads="1"/>
            </p:cNvSpPr>
            <p:nvPr>
              <p:custDataLst>
                <p:tags r:id="rId32"/>
              </p:custDataLst>
            </p:nvPr>
          </p:nvSpPr>
          <p:spPr bwMode="auto">
            <a:xfrm>
              <a:off x="4813300" y="2457450"/>
              <a:ext cx="352417" cy="198177"/>
            </a:xfrm>
            <a:prstGeom prst="rect">
              <a:avLst/>
            </a:prstGeom>
            <a:noFill/>
            <a:ln>
              <a:noFill/>
            </a:ln>
          </p:spPr>
          <p:txBody>
            <a:bodyPr wrap="none" lIns="0" tIns="0" rIns="0" bIns="0">
              <a:spAutoFit/>
            </a:bodyPr>
            <a:lstStyle/>
            <a:p>
              <a:pPr defTabSz="685800">
                <a:spcBef>
                  <a:spcPct val="50000"/>
                </a:spcBef>
              </a:pPr>
              <a:r>
                <a:rPr lang="en-US" altLang="zh-TW" sz="1080">
                  <a:solidFill>
                    <a:srgbClr val="000000"/>
                  </a:solidFill>
                  <a:latin typeface="Times New Roman" panose="02020603050405020304" pitchFamily="18" charset="0"/>
                  <a:ea typeface="PMingLiU" panose="02020500000000000000" pitchFamily="18" charset="-120"/>
                </a:rPr>
                <a:t>delete</a:t>
              </a:r>
              <a:endParaRPr lang="en-US" altLang="zh-TW" sz="1620">
                <a:solidFill>
                  <a:schemeClr val="tx2"/>
                </a:solidFill>
                <a:ea typeface="PMingLiU" panose="02020500000000000000" pitchFamily="18" charset="-120"/>
              </a:endParaRPr>
            </a:p>
          </p:txBody>
        </p:sp>
        <p:sp>
          <p:nvSpPr>
            <p:cNvPr id="53" name="Rectangle 70"/>
            <p:cNvSpPr>
              <a:spLocks noChangeArrowheads="1"/>
            </p:cNvSpPr>
            <p:nvPr/>
          </p:nvSpPr>
          <p:spPr bwMode="auto">
            <a:xfrm>
              <a:off x="3743325" y="3906838"/>
              <a:ext cx="488950" cy="288925"/>
            </a:xfrm>
            <a:prstGeom prst="rect">
              <a:avLst/>
            </a:prstGeom>
            <a:noFill/>
            <a:ln>
              <a:noFill/>
            </a:ln>
          </p:spPr>
          <p:txBody>
            <a:bodyPr/>
            <a:lstStyle/>
            <a:p>
              <a:endParaRPr lang="zh-CN" altLang="en-US" sz="2520">
                <a:solidFill>
                  <a:srgbClr val="00A77E"/>
                </a:solidFill>
              </a:endParaRPr>
            </a:p>
          </p:txBody>
        </p:sp>
        <p:sp>
          <p:nvSpPr>
            <p:cNvPr id="54" name="Rectangle 71"/>
            <p:cNvSpPr>
              <a:spLocks noChangeArrowheads="1"/>
            </p:cNvSpPr>
            <p:nvPr>
              <p:custDataLst>
                <p:tags r:id="rId33"/>
              </p:custDataLst>
            </p:nvPr>
          </p:nvSpPr>
          <p:spPr bwMode="auto">
            <a:xfrm>
              <a:off x="3811588" y="3954463"/>
              <a:ext cx="280215" cy="198177"/>
            </a:xfrm>
            <a:prstGeom prst="rect">
              <a:avLst/>
            </a:prstGeom>
            <a:noFill/>
            <a:ln>
              <a:noFill/>
            </a:ln>
          </p:spPr>
          <p:txBody>
            <a:bodyPr wrap="none" lIns="0" tIns="0" rIns="0" bIns="0">
              <a:spAutoFit/>
            </a:bodyPr>
            <a:lstStyle/>
            <a:p>
              <a:pPr defTabSz="685800">
                <a:spcBef>
                  <a:spcPct val="50000"/>
                </a:spcBef>
              </a:pPr>
              <a:r>
                <a:rPr lang="en-US" altLang="zh-TW" sz="1080">
                  <a:solidFill>
                    <a:srgbClr val="000000"/>
                  </a:solidFill>
                  <a:latin typeface="Times New Roman" panose="02020603050405020304" pitchFamily="18" charset="0"/>
                  <a:ea typeface="PMingLiU" panose="02020500000000000000" pitchFamily="18" charset="-120"/>
                </a:rPr>
                <a:t>push</a:t>
              </a:r>
              <a:endParaRPr lang="en-US" altLang="zh-TW" sz="1620">
                <a:solidFill>
                  <a:schemeClr val="tx2"/>
                </a:solidFill>
                <a:ea typeface="PMingLiU" panose="02020500000000000000" pitchFamily="18" charset="-120"/>
              </a:endParaRPr>
            </a:p>
          </p:txBody>
        </p:sp>
        <p:sp>
          <p:nvSpPr>
            <p:cNvPr id="55" name="Rectangle 72"/>
            <p:cNvSpPr>
              <a:spLocks noChangeArrowheads="1"/>
            </p:cNvSpPr>
            <p:nvPr/>
          </p:nvSpPr>
          <p:spPr bwMode="auto">
            <a:xfrm>
              <a:off x="4525963" y="3906838"/>
              <a:ext cx="487362" cy="288925"/>
            </a:xfrm>
            <a:prstGeom prst="rect">
              <a:avLst/>
            </a:prstGeom>
            <a:noFill/>
            <a:ln>
              <a:noFill/>
            </a:ln>
          </p:spPr>
          <p:txBody>
            <a:bodyPr/>
            <a:lstStyle/>
            <a:p>
              <a:endParaRPr lang="zh-CN" altLang="en-US" sz="2520">
                <a:solidFill>
                  <a:srgbClr val="00A77E"/>
                </a:solidFill>
              </a:endParaRPr>
            </a:p>
          </p:txBody>
        </p:sp>
        <p:sp>
          <p:nvSpPr>
            <p:cNvPr id="56" name="Rectangle 73"/>
            <p:cNvSpPr>
              <a:spLocks noChangeArrowheads="1"/>
            </p:cNvSpPr>
            <p:nvPr>
              <p:custDataLst>
                <p:tags r:id="rId34"/>
              </p:custDataLst>
            </p:nvPr>
          </p:nvSpPr>
          <p:spPr bwMode="auto">
            <a:xfrm>
              <a:off x="4594225" y="3954463"/>
              <a:ext cx="280215" cy="198177"/>
            </a:xfrm>
            <a:prstGeom prst="rect">
              <a:avLst/>
            </a:prstGeom>
            <a:noFill/>
            <a:ln>
              <a:noFill/>
            </a:ln>
          </p:spPr>
          <p:txBody>
            <a:bodyPr wrap="none" lIns="0" tIns="0" rIns="0" bIns="0">
              <a:spAutoFit/>
            </a:bodyPr>
            <a:lstStyle/>
            <a:p>
              <a:pPr defTabSz="685800">
                <a:spcBef>
                  <a:spcPct val="50000"/>
                </a:spcBef>
              </a:pPr>
              <a:r>
                <a:rPr lang="en-US" altLang="zh-TW" sz="1080">
                  <a:solidFill>
                    <a:srgbClr val="000000"/>
                  </a:solidFill>
                  <a:latin typeface="Times New Roman" panose="02020603050405020304" pitchFamily="18" charset="0"/>
                  <a:ea typeface="PMingLiU" panose="02020500000000000000" pitchFamily="18" charset="-120"/>
                </a:rPr>
                <a:t>push</a:t>
              </a:r>
              <a:endParaRPr lang="en-US" altLang="zh-TW" sz="1620">
                <a:solidFill>
                  <a:schemeClr val="tx2"/>
                </a:solidFill>
                <a:ea typeface="PMingLiU" panose="02020500000000000000" pitchFamily="18" charset="-120"/>
              </a:endParaRPr>
            </a:p>
          </p:txBody>
        </p:sp>
        <p:sp>
          <p:nvSpPr>
            <p:cNvPr id="57" name="Rectangle 74"/>
            <p:cNvSpPr>
              <a:spLocks noChangeArrowheads="1"/>
            </p:cNvSpPr>
            <p:nvPr/>
          </p:nvSpPr>
          <p:spPr bwMode="auto">
            <a:xfrm>
              <a:off x="5308600" y="3906838"/>
              <a:ext cx="415925" cy="288925"/>
            </a:xfrm>
            <a:prstGeom prst="rect">
              <a:avLst/>
            </a:prstGeom>
            <a:noFill/>
            <a:ln>
              <a:noFill/>
            </a:ln>
          </p:spPr>
          <p:txBody>
            <a:bodyPr/>
            <a:lstStyle/>
            <a:p>
              <a:endParaRPr lang="zh-CN" altLang="en-US" sz="2520">
                <a:solidFill>
                  <a:srgbClr val="00A77E"/>
                </a:solidFill>
              </a:endParaRPr>
            </a:p>
          </p:txBody>
        </p:sp>
        <p:sp>
          <p:nvSpPr>
            <p:cNvPr id="58" name="Rectangle 75"/>
            <p:cNvSpPr>
              <a:spLocks noChangeArrowheads="1"/>
            </p:cNvSpPr>
            <p:nvPr>
              <p:custDataLst>
                <p:tags r:id="rId35"/>
              </p:custDataLst>
            </p:nvPr>
          </p:nvSpPr>
          <p:spPr bwMode="auto">
            <a:xfrm>
              <a:off x="5376863" y="3954463"/>
              <a:ext cx="221765" cy="198177"/>
            </a:xfrm>
            <a:prstGeom prst="rect">
              <a:avLst/>
            </a:prstGeom>
            <a:noFill/>
            <a:ln>
              <a:noFill/>
            </a:ln>
          </p:spPr>
          <p:txBody>
            <a:bodyPr wrap="none" lIns="0" tIns="0" rIns="0" bIns="0">
              <a:spAutoFit/>
            </a:bodyPr>
            <a:lstStyle/>
            <a:p>
              <a:pPr defTabSz="685800">
                <a:spcBef>
                  <a:spcPct val="50000"/>
                </a:spcBef>
              </a:pPr>
              <a:r>
                <a:rPr lang="en-US" altLang="zh-TW" sz="1080">
                  <a:solidFill>
                    <a:srgbClr val="000000"/>
                  </a:solidFill>
                  <a:latin typeface="Times New Roman" panose="02020603050405020304" pitchFamily="18" charset="0"/>
                  <a:ea typeface="PMingLiU" panose="02020500000000000000" pitchFamily="18" charset="-120"/>
                </a:rPr>
                <a:t>pop</a:t>
              </a:r>
              <a:endParaRPr lang="en-US" altLang="zh-TW" sz="1620">
                <a:solidFill>
                  <a:schemeClr val="tx2"/>
                </a:solidFill>
                <a:ea typeface="PMingLiU" panose="02020500000000000000" pitchFamily="18" charset="-120"/>
              </a:endParaRPr>
            </a:p>
          </p:txBody>
        </p:sp>
        <p:sp>
          <p:nvSpPr>
            <p:cNvPr id="59" name="Rectangle 76"/>
            <p:cNvSpPr>
              <a:spLocks noChangeArrowheads="1"/>
            </p:cNvSpPr>
            <p:nvPr/>
          </p:nvSpPr>
          <p:spPr bwMode="auto">
            <a:xfrm>
              <a:off x="6035675" y="3851275"/>
              <a:ext cx="373063" cy="288925"/>
            </a:xfrm>
            <a:prstGeom prst="rect">
              <a:avLst/>
            </a:prstGeom>
            <a:noFill/>
            <a:ln>
              <a:noFill/>
            </a:ln>
          </p:spPr>
          <p:txBody>
            <a:bodyPr/>
            <a:lstStyle/>
            <a:p>
              <a:endParaRPr lang="zh-CN" altLang="en-US" sz="2520">
                <a:solidFill>
                  <a:srgbClr val="00A77E"/>
                </a:solidFill>
              </a:endParaRPr>
            </a:p>
          </p:txBody>
        </p:sp>
        <p:sp>
          <p:nvSpPr>
            <p:cNvPr id="60" name="Rectangle 77"/>
            <p:cNvSpPr>
              <a:spLocks noChangeArrowheads="1"/>
            </p:cNvSpPr>
            <p:nvPr>
              <p:custDataLst>
                <p:tags r:id="rId36"/>
              </p:custDataLst>
            </p:nvPr>
          </p:nvSpPr>
          <p:spPr bwMode="auto">
            <a:xfrm>
              <a:off x="6100762" y="3898900"/>
              <a:ext cx="189101" cy="198177"/>
            </a:xfrm>
            <a:prstGeom prst="rect">
              <a:avLst/>
            </a:prstGeom>
            <a:noFill/>
            <a:ln>
              <a:noFill/>
            </a:ln>
          </p:spPr>
          <p:txBody>
            <a:bodyPr wrap="none" lIns="0" tIns="0" rIns="0" bIns="0">
              <a:spAutoFit/>
            </a:bodyPr>
            <a:lstStyle/>
            <a:p>
              <a:pPr defTabSz="685800">
                <a:spcBef>
                  <a:spcPct val="50000"/>
                </a:spcBef>
              </a:pPr>
              <a:r>
                <a:rPr lang="en-US" altLang="zh-TW" sz="1080">
                  <a:solidFill>
                    <a:srgbClr val="000000"/>
                  </a:solidFill>
                  <a:latin typeface="Times New Roman" panose="02020603050405020304" pitchFamily="18" charset="0"/>
                  <a:ea typeface="PMingLiU" panose="02020500000000000000" pitchFamily="18" charset="-120"/>
                </a:rPr>
                <a:t>top</a:t>
              </a:r>
              <a:endParaRPr lang="en-US" altLang="zh-TW" sz="1620">
                <a:solidFill>
                  <a:schemeClr val="tx2"/>
                </a:solidFill>
                <a:ea typeface="PMingLiU" panose="02020500000000000000" pitchFamily="18" charset="-120"/>
              </a:endParaRPr>
            </a:p>
          </p:txBody>
        </p:sp>
        <p:sp>
          <p:nvSpPr>
            <p:cNvPr id="61" name="Rectangle 78"/>
            <p:cNvSpPr>
              <a:spLocks noChangeArrowheads="1"/>
            </p:cNvSpPr>
            <p:nvPr/>
          </p:nvSpPr>
          <p:spPr bwMode="auto">
            <a:xfrm>
              <a:off x="3967163" y="5070475"/>
              <a:ext cx="373062" cy="288925"/>
            </a:xfrm>
            <a:prstGeom prst="rect">
              <a:avLst/>
            </a:prstGeom>
            <a:noFill/>
            <a:ln>
              <a:noFill/>
            </a:ln>
          </p:spPr>
          <p:txBody>
            <a:bodyPr/>
            <a:lstStyle/>
            <a:p>
              <a:endParaRPr lang="zh-CN" altLang="en-US" sz="2520">
                <a:solidFill>
                  <a:srgbClr val="00A77E"/>
                </a:solidFill>
              </a:endParaRPr>
            </a:p>
          </p:txBody>
        </p:sp>
        <p:sp>
          <p:nvSpPr>
            <p:cNvPr id="62" name="Rectangle 79"/>
            <p:cNvSpPr>
              <a:spLocks noChangeArrowheads="1"/>
            </p:cNvSpPr>
            <p:nvPr>
              <p:custDataLst>
                <p:tags r:id="rId37"/>
              </p:custDataLst>
            </p:nvPr>
          </p:nvSpPr>
          <p:spPr bwMode="auto">
            <a:xfrm>
              <a:off x="4035425" y="5118100"/>
              <a:ext cx="189101" cy="198177"/>
            </a:xfrm>
            <a:prstGeom prst="rect">
              <a:avLst/>
            </a:prstGeom>
            <a:noFill/>
            <a:ln>
              <a:noFill/>
            </a:ln>
          </p:spPr>
          <p:txBody>
            <a:bodyPr wrap="none" lIns="0" tIns="0" rIns="0" bIns="0">
              <a:spAutoFit/>
            </a:bodyPr>
            <a:lstStyle/>
            <a:p>
              <a:pPr defTabSz="685800">
                <a:spcBef>
                  <a:spcPct val="50000"/>
                </a:spcBef>
              </a:pPr>
              <a:r>
                <a:rPr lang="en-US" altLang="zh-TW" sz="1080">
                  <a:solidFill>
                    <a:srgbClr val="000000"/>
                  </a:solidFill>
                  <a:latin typeface="Times New Roman" panose="02020603050405020304" pitchFamily="18" charset="0"/>
                  <a:ea typeface="PMingLiU" panose="02020500000000000000" pitchFamily="18" charset="-120"/>
                </a:rPr>
                <a:t>top</a:t>
              </a:r>
              <a:endParaRPr lang="en-US" altLang="zh-TW" sz="1620">
                <a:solidFill>
                  <a:schemeClr val="tx2"/>
                </a:solidFill>
                <a:ea typeface="PMingLiU" panose="02020500000000000000" pitchFamily="18" charset="-120"/>
              </a:endParaRPr>
            </a:p>
          </p:txBody>
        </p:sp>
        <p:sp>
          <p:nvSpPr>
            <p:cNvPr id="63" name="Rectangle 80"/>
            <p:cNvSpPr>
              <a:spLocks noChangeArrowheads="1"/>
            </p:cNvSpPr>
            <p:nvPr/>
          </p:nvSpPr>
          <p:spPr bwMode="auto">
            <a:xfrm>
              <a:off x="4667250" y="4959350"/>
              <a:ext cx="579438" cy="288925"/>
            </a:xfrm>
            <a:prstGeom prst="rect">
              <a:avLst/>
            </a:prstGeom>
            <a:noFill/>
            <a:ln>
              <a:noFill/>
            </a:ln>
          </p:spPr>
          <p:txBody>
            <a:bodyPr/>
            <a:lstStyle/>
            <a:p>
              <a:endParaRPr lang="zh-CN" altLang="en-US" sz="2520">
                <a:solidFill>
                  <a:srgbClr val="00A77E"/>
                </a:solidFill>
              </a:endParaRPr>
            </a:p>
          </p:txBody>
        </p:sp>
        <p:sp>
          <p:nvSpPr>
            <p:cNvPr id="64" name="Rectangle 81"/>
            <p:cNvSpPr>
              <a:spLocks noChangeArrowheads="1"/>
            </p:cNvSpPr>
            <p:nvPr>
              <p:custDataLst>
                <p:tags r:id="rId38"/>
              </p:custDataLst>
            </p:nvPr>
          </p:nvSpPr>
          <p:spPr bwMode="auto">
            <a:xfrm>
              <a:off x="4733925" y="5006975"/>
              <a:ext cx="280215" cy="198177"/>
            </a:xfrm>
            <a:prstGeom prst="rect">
              <a:avLst/>
            </a:prstGeom>
            <a:noFill/>
            <a:ln>
              <a:noFill/>
            </a:ln>
          </p:spPr>
          <p:txBody>
            <a:bodyPr wrap="none" lIns="0" tIns="0" rIns="0" bIns="0">
              <a:spAutoFit/>
            </a:bodyPr>
            <a:lstStyle/>
            <a:p>
              <a:pPr defTabSz="685800">
                <a:spcBef>
                  <a:spcPct val="50000"/>
                </a:spcBef>
              </a:pPr>
              <a:r>
                <a:rPr lang="en-US" altLang="zh-TW" sz="1080">
                  <a:solidFill>
                    <a:srgbClr val="000000"/>
                  </a:solidFill>
                  <a:latin typeface="Times New Roman" panose="02020603050405020304" pitchFamily="18" charset="0"/>
                  <a:ea typeface="PMingLiU" panose="02020500000000000000" pitchFamily="18" charset="-120"/>
                </a:rPr>
                <a:t>push</a:t>
              </a:r>
              <a:endParaRPr lang="en-US" altLang="zh-TW" sz="1620">
                <a:solidFill>
                  <a:schemeClr val="tx2"/>
                </a:solidFill>
                <a:ea typeface="PMingLiU" panose="02020500000000000000" pitchFamily="18" charset="-120"/>
              </a:endParaRPr>
            </a:p>
          </p:txBody>
        </p:sp>
        <p:sp>
          <p:nvSpPr>
            <p:cNvPr id="65" name="Rectangle 82"/>
            <p:cNvSpPr>
              <a:spLocks noChangeArrowheads="1"/>
            </p:cNvSpPr>
            <p:nvPr>
              <p:custDataLst>
                <p:tags r:id="rId39"/>
              </p:custDataLst>
            </p:nvPr>
          </p:nvSpPr>
          <p:spPr bwMode="auto">
            <a:xfrm>
              <a:off x="5084763" y="5006975"/>
              <a:ext cx="73923" cy="198177"/>
            </a:xfrm>
            <a:prstGeom prst="rect">
              <a:avLst/>
            </a:prstGeom>
            <a:noFill/>
            <a:ln>
              <a:noFill/>
            </a:ln>
          </p:spPr>
          <p:txBody>
            <a:bodyPr wrap="none" lIns="0" tIns="0" rIns="0" bIns="0">
              <a:spAutoFit/>
            </a:bodyPr>
            <a:lstStyle/>
            <a:p>
              <a:pPr defTabSz="685800">
                <a:spcBef>
                  <a:spcPct val="50000"/>
                </a:spcBef>
              </a:pPr>
              <a:r>
                <a:rPr lang="zh-TW" altLang="en-US" sz="1080">
                  <a:solidFill>
                    <a:srgbClr val="000000"/>
                  </a:solidFill>
                  <a:latin typeface="Times New Roman" panose="02020603050405020304" pitchFamily="18" charset="0"/>
                  <a:ea typeface="PMingLiU" panose="02020500000000000000" pitchFamily="18" charset="-120"/>
                </a:rPr>
                <a:t>*</a:t>
              </a:r>
              <a:endParaRPr lang="zh-TW" altLang="en-US" sz="1620">
                <a:solidFill>
                  <a:schemeClr val="tx2"/>
                </a:solidFill>
                <a:ea typeface="PMingLiU" panose="02020500000000000000" pitchFamily="18" charset="-120"/>
              </a:endParaRPr>
            </a:p>
          </p:txBody>
        </p:sp>
        <p:sp>
          <p:nvSpPr>
            <p:cNvPr id="66" name="Rectangle 83"/>
            <p:cNvSpPr>
              <a:spLocks noChangeArrowheads="1"/>
            </p:cNvSpPr>
            <p:nvPr/>
          </p:nvSpPr>
          <p:spPr bwMode="auto">
            <a:xfrm>
              <a:off x="5421313" y="4959350"/>
              <a:ext cx="414337" cy="288925"/>
            </a:xfrm>
            <a:prstGeom prst="rect">
              <a:avLst/>
            </a:prstGeom>
            <a:noFill/>
            <a:ln>
              <a:noFill/>
            </a:ln>
          </p:spPr>
          <p:txBody>
            <a:bodyPr/>
            <a:lstStyle/>
            <a:p>
              <a:endParaRPr lang="zh-CN" altLang="en-US" sz="2520">
                <a:solidFill>
                  <a:srgbClr val="00A77E"/>
                </a:solidFill>
              </a:endParaRPr>
            </a:p>
          </p:txBody>
        </p:sp>
        <p:sp>
          <p:nvSpPr>
            <p:cNvPr id="67" name="Rectangle 84"/>
            <p:cNvSpPr>
              <a:spLocks noChangeArrowheads="1"/>
            </p:cNvSpPr>
            <p:nvPr>
              <p:custDataLst>
                <p:tags r:id="rId40"/>
              </p:custDataLst>
            </p:nvPr>
          </p:nvSpPr>
          <p:spPr bwMode="auto">
            <a:xfrm>
              <a:off x="5487989" y="5006975"/>
              <a:ext cx="221765" cy="198177"/>
            </a:xfrm>
            <a:prstGeom prst="rect">
              <a:avLst/>
            </a:prstGeom>
            <a:noFill/>
            <a:ln>
              <a:noFill/>
            </a:ln>
          </p:spPr>
          <p:txBody>
            <a:bodyPr wrap="none" lIns="0" tIns="0" rIns="0" bIns="0">
              <a:spAutoFit/>
            </a:bodyPr>
            <a:lstStyle/>
            <a:p>
              <a:pPr defTabSz="685800">
                <a:spcBef>
                  <a:spcPct val="50000"/>
                </a:spcBef>
              </a:pPr>
              <a:r>
                <a:rPr lang="en-US" altLang="zh-TW" sz="1080">
                  <a:solidFill>
                    <a:srgbClr val="000000"/>
                  </a:solidFill>
                  <a:latin typeface="Times New Roman" panose="02020603050405020304" pitchFamily="18" charset="0"/>
                  <a:ea typeface="PMingLiU" panose="02020500000000000000" pitchFamily="18" charset="-120"/>
                </a:rPr>
                <a:t>pop</a:t>
              </a:r>
              <a:endParaRPr lang="en-US" altLang="zh-TW" sz="1620">
                <a:solidFill>
                  <a:schemeClr val="tx2"/>
                </a:solidFill>
                <a:ea typeface="PMingLiU" panose="02020500000000000000" pitchFamily="18" charset="-120"/>
              </a:endParaRPr>
            </a:p>
          </p:txBody>
        </p:sp>
        <p:grpSp>
          <p:nvGrpSpPr>
            <p:cNvPr id="68" name="Group 103"/>
            <p:cNvGrpSpPr/>
            <p:nvPr/>
          </p:nvGrpSpPr>
          <p:grpSpPr bwMode="auto">
            <a:xfrm>
              <a:off x="1454150" y="2398713"/>
              <a:ext cx="2179638" cy="623887"/>
              <a:chOff x="916" y="1615"/>
              <a:chExt cx="1373" cy="393"/>
            </a:xfrm>
          </p:grpSpPr>
          <p:grpSp>
            <p:nvGrpSpPr>
              <p:cNvPr id="99" name="Group 102"/>
              <p:cNvGrpSpPr/>
              <p:nvPr/>
            </p:nvGrpSpPr>
            <p:grpSpPr bwMode="auto">
              <a:xfrm>
                <a:off x="916" y="1615"/>
                <a:ext cx="1373" cy="393"/>
                <a:chOff x="916" y="1615"/>
                <a:chExt cx="1373" cy="393"/>
              </a:xfrm>
            </p:grpSpPr>
            <p:sp>
              <p:nvSpPr>
                <p:cNvPr id="101" name="Rectangle 25"/>
                <p:cNvSpPr>
                  <a:spLocks noChangeArrowheads="1"/>
                </p:cNvSpPr>
                <p:nvPr>
                  <p:custDataLst>
                    <p:tags r:id="rId41"/>
                  </p:custDataLst>
                </p:nvPr>
              </p:nvSpPr>
              <p:spPr bwMode="auto">
                <a:xfrm>
                  <a:off x="1910" y="1615"/>
                  <a:ext cx="140" cy="125"/>
                </a:xfrm>
                <a:prstGeom prst="rect">
                  <a:avLst/>
                </a:prstGeom>
                <a:noFill/>
                <a:ln>
                  <a:noFill/>
                </a:ln>
              </p:spPr>
              <p:txBody>
                <a:bodyPr wrap="none" lIns="0" tIns="0" rIns="0" bIns="0">
                  <a:spAutoFit/>
                </a:bodyPr>
                <a:lstStyle/>
                <a:p>
                  <a:pPr defTabSz="685800">
                    <a:spcBef>
                      <a:spcPct val="50000"/>
                    </a:spcBef>
                  </a:pPr>
                  <a:r>
                    <a:rPr lang="en-US" altLang="zh-TW" sz="1080" dirty="0">
                      <a:solidFill>
                        <a:srgbClr val="000000"/>
                      </a:solidFill>
                      <a:latin typeface="Times New Roman" panose="02020603050405020304" pitchFamily="18" charset="0"/>
                      <a:ea typeface="PMingLiU" panose="02020500000000000000" pitchFamily="18" charset="-120"/>
                    </a:rPr>
                    <a:t>pop</a:t>
                  </a:r>
                  <a:endParaRPr lang="en-US" altLang="zh-TW" sz="1620" dirty="0">
                    <a:solidFill>
                      <a:schemeClr val="tx2"/>
                    </a:solidFill>
                    <a:ea typeface="PMingLiU" panose="02020500000000000000" pitchFamily="18" charset="-120"/>
                  </a:endParaRPr>
                </a:p>
              </p:txBody>
            </p:sp>
            <p:sp>
              <p:nvSpPr>
                <p:cNvPr id="102" name="Oval 87"/>
                <p:cNvSpPr>
                  <a:spLocks noChangeArrowheads="1"/>
                </p:cNvSpPr>
                <p:nvPr/>
              </p:nvSpPr>
              <p:spPr bwMode="auto">
                <a:xfrm>
                  <a:off x="916" y="1657"/>
                  <a:ext cx="634" cy="351"/>
                </a:xfrm>
                <a:prstGeom prst="ellipse">
                  <a:avLst/>
                </a:prstGeom>
                <a:solidFill>
                  <a:srgbClr val="D9D9D9"/>
                </a:solidFill>
                <a:ln w="4763">
                  <a:solidFill>
                    <a:srgbClr val="000000"/>
                  </a:solidFill>
                  <a:round/>
                </a:ln>
              </p:spPr>
              <p:txBody>
                <a:bodyPr/>
                <a:lstStyle/>
                <a:p>
                  <a:endParaRPr lang="zh-CN" altLang="en-US" sz="2520">
                    <a:solidFill>
                      <a:srgbClr val="00A77E"/>
                    </a:solidFill>
                  </a:endParaRPr>
                </a:p>
              </p:txBody>
            </p:sp>
            <p:sp>
              <p:nvSpPr>
                <p:cNvPr id="103" name="Rectangle 88"/>
                <p:cNvSpPr>
                  <a:spLocks noChangeArrowheads="1"/>
                </p:cNvSpPr>
                <p:nvPr>
                  <p:custDataLst>
                    <p:tags r:id="rId42"/>
                  </p:custDataLst>
                </p:nvPr>
              </p:nvSpPr>
              <p:spPr bwMode="auto">
                <a:xfrm>
                  <a:off x="967" y="1759"/>
                  <a:ext cx="445" cy="146"/>
                </a:xfrm>
                <a:prstGeom prst="rect">
                  <a:avLst/>
                </a:prstGeom>
                <a:noFill/>
                <a:ln>
                  <a:noFill/>
                </a:ln>
              </p:spPr>
              <p:txBody>
                <a:bodyPr wrap="none" lIns="0" tIns="0" rIns="0" bIns="0">
                  <a:spAutoFit/>
                </a:bodyPr>
                <a:lstStyle/>
                <a:p>
                  <a:pPr defTabSz="685800">
                    <a:spcBef>
                      <a:spcPct val="50000"/>
                    </a:spcBef>
                  </a:pPr>
                  <a:r>
                    <a:rPr lang="zh-TW" altLang="en-US" sz="1260">
                      <a:solidFill>
                        <a:srgbClr val="000000"/>
                      </a:solidFill>
                      <a:latin typeface="Times New Roman" panose="02020603050405020304" pitchFamily="18" charset="0"/>
                      <a:ea typeface="PMingLiU" panose="02020500000000000000" pitchFamily="18" charset="-120"/>
                    </a:rPr>
                    <a:t>   </a:t>
                  </a:r>
                  <a:r>
                    <a:rPr lang="en-US" altLang="zh-TW" sz="1260">
                      <a:solidFill>
                        <a:srgbClr val="000000"/>
                      </a:solidFill>
                      <a:latin typeface="Times New Roman" panose="02020603050405020304" pitchFamily="18" charset="0"/>
                      <a:ea typeface="PMingLiU" panose="02020500000000000000" pitchFamily="18" charset="-120"/>
                    </a:rPr>
                    <a:t>ERROR</a:t>
                  </a:r>
                  <a:endParaRPr lang="en-US" altLang="zh-TW" sz="1620">
                    <a:solidFill>
                      <a:schemeClr val="tx2"/>
                    </a:solidFill>
                    <a:ea typeface="PMingLiU" panose="02020500000000000000" pitchFamily="18" charset="-120"/>
                  </a:endParaRPr>
                </a:p>
              </p:txBody>
            </p:sp>
            <p:sp>
              <p:nvSpPr>
                <p:cNvPr id="104" name="Freeform 89"/>
                <p:cNvSpPr/>
                <p:nvPr>
                  <p:custDataLst>
                    <p:tags r:id="rId43"/>
                  </p:custDataLst>
                </p:nvPr>
              </p:nvSpPr>
              <p:spPr bwMode="auto">
                <a:xfrm>
                  <a:off x="1624" y="1685"/>
                  <a:ext cx="665" cy="142"/>
                </a:xfrm>
                <a:custGeom>
                  <a:avLst/>
                  <a:gdLst>
                    <a:gd name="T0" fmla="*/ 1 w 1060"/>
                    <a:gd name="T1" fmla="*/ 1 h 225"/>
                    <a:gd name="T2" fmla="*/ 1 w 1060"/>
                    <a:gd name="T3" fmla="*/ 0 h 225"/>
                    <a:gd name="T4" fmla="*/ 0 w 1060"/>
                    <a:gd name="T5" fmla="*/ 1 h 225"/>
                    <a:gd name="T6" fmla="*/ 0 w 1060"/>
                    <a:gd name="T7" fmla="*/ 1 h 225"/>
                    <a:gd name="T8" fmla="*/ 1 w 1060"/>
                    <a:gd name="T9" fmla="*/ 1 h 225"/>
                    <a:gd name="T10" fmla="*/ 0 60000 65536"/>
                    <a:gd name="T11" fmla="*/ 0 60000 65536"/>
                    <a:gd name="T12" fmla="*/ 0 60000 65536"/>
                    <a:gd name="T13" fmla="*/ 0 60000 65536"/>
                    <a:gd name="T14" fmla="*/ 0 60000 65536"/>
                    <a:gd name="T15" fmla="*/ 0 w 1060"/>
                    <a:gd name="T16" fmla="*/ 0 h 225"/>
                    <a:gd name="T17" fmla="*/ 1060 w 1060"/>
                    <a:gd name="T18" fmla="*/ 225 h 225"/>
                  </a:gdLst>
                  <a:ahLst/>
                  <a:cxnLst>
                    <a:cxn ang="T10">
                      <a:pos x="T0" y="T1"/>
                    </a:cxn>
                    <a:cxn ang="T11">
                      <a:pos x="T2" y="T3"/>
                    </a:cxn>
                    <a:cxn ang="T12">
                      <a:pos x="T4" y="T5"/>
                    </a:cxn>
                    <a:cxn ang="T13">
                      <a:pos x="T6" y="T7"/>
                    </a:cxn>
                    <a:cxn ang="T14">
                      <a:pos x="T8" y="T9"/>
                    </a:cxn>
                  </a:cxnLst>
                  <a:rect l="T15" t="T16" r="T17" b="T18"/>
                  <a:pathLst>
                    <a:path w="1060" h="225">
                      <a:moveTo>
                        <a:pt x="1060" y="26"/>
                      </a:moveTo>
                      <a:lnTo>
                        <a:pt x="1055" y="0"/>
                      </a:lnTo>
                      <a:lnTo>
                        <a:pt x="0" y="199"/>
                      </a:lnTo>
                      <a:lnTo>
                        <a:pt x="5" y="225"/>
                      </a:lnTo>
                      <a:lnTo>
                        <a:pt x="1060" y="26"/>
                      </a:lnTo>
                      <a:close/>
                    </a:path>
                  </a:pathLst>
                </a:custGeom>
                <a:solidFill>
                  <a:srgbClr val="000000"/>
                </a:solidFill>
                <a:ln>
                  <a:noFill/>
                </a:ln>
              </p:spPr>
              <p:txBody>
                <a:bodyPr/>
                <a:lstStyle/>
                <a:p>
                  <a:endParaRPr lang="zh-CN" altLang="en-US" sz="1620"/>
                </a:p>
              </p:txBody>
            </p:sp>
          </p:grpSp>
          <p:sp>
            <p:nvSpPr>
              <p:cNvPr id="100" name="Freeform 90"/>
              <p:cNvSpPr/>
              <p:nvPr>
                <p:custDataLst>
                  <p:tags r:id="rId44"/>
                </p:custDataLst>
              </p:nvPr>
            </p:nvSpPr>
            <p:spPr bwMode="auto">
              <a:xfrm>
                <a:off x="1550" y="1779"/>
                <a:ext cx="84" cy="77"/>
              </a:xfrm>
              <a:custGeom>
                <a:avLst/>
                <a:gdLst>
                  <a:gd name="T0" fmla="*/ 1 w 134"/>
                  <a:gd name="T1" fmla="*/ 0 h 121"/>
                  <a:gd name="T2" fmla="*/ 0 w 134"/>
                  <a:gd name="T3" fmla="*/ 1 h 121"/>
                  <a:gd name="T4" fmla="*/ 1 w 134"/>
                  <a:gd name="T5" fmla="*/ 1 h 121"/>
                  <a:gd name="T6" fmla="*/ 1 w 134"/>
                  <a:gd name="T7" fmla="*/ 0 h 121"/>
                  <a:gd name="T8" fmla="*/ 0 60000 65536"/>
                  <a:gd name="T9" fmla="*/ 0 60000 65536"/>
                  <a:gd name="T10" fmla="*/ 0 60000 65536"/>
                  <a:gd name="T11" fmla="*/ 0 60000 65536"/>
                  <a:gd name="T12" fmla="*/ 0 w 134"/>
                  <a:gd name="T13" fmla="*/ 0 h 121"/>
                  <a:gd name="T14" fmla="*/ 134 w 134"/>
                  <a:gd name="T15" fmla="*/ 121 h 121"/>
                </a:gdLst>
                <a:ahLst/>
                <a:cxnLst>
                  <a:cxn ang="T8">
                    <a:pos x="T0" y="T1"/>
                  </a:cxn>
                  <a:cxn ang="T9">
                    <a:pos x="T2" y="T3"/>
                  </a:cxn>
                  <a:cxn ang="T10">
                    <a:pos x="T4" y="T5"/>
                  </a:cxn>
                  <a:cxn ang="T11">
                    <a:pos x="T6" y="T7"/>
                  </a:cxn>
                </a:cxnLst>
                <a:rect l="T12" t="T13" r="T14" b="T15"/>
                <a:pathLst>
                  <a:path w="134" h="121">
                    <a:moveTo>
                      <a:pt x="111" y="0"/>
                    </a:moveTo>
                    <a:lnTo>
                      <a:pt x="0" y="84"/>
                    </a:lnTo>
                    <a:lnTo>
                      <a:pt x="134" y="121"/>
                    </a:lnTo>
                    <a:lnTo>
                      <a:pt x="111" y="0"/>
                    </a:lnTo>
                    <a:close/>
                  </a:path>
                </a:pathLst>
              </a:custGeom>
              <a:solidFill>
                <a:srgbClr val="000000"/>
              </a:solidFill>
              <a:ln>
                <a:noFill/>
              </a:ln>
            </p:spPr>
            <p:txBody>
              <a:bodyPr/>
              <a:lstStyle/>
              <a:p>
                <a:endParaRPr lang="zh-CN" altLang="en-US" sz="1620"/>
              </a:p>
            </p:txBody>
          </p:sp>
        </p:grpSp>
        <p:sp>
          <p:nvSpPr>
            <p:cNvPr id="69" name="Rectangle 93"/>
            <p:cNvSpPr>
              <a:spLocks noChangeArrowheads="1"/>
            </p:cNvSpPr>
            <p:nvPr/>
          </p:nvSpPr>
          <p:spPr bwMode="auto">
            <a:xfrm>
              <a:off x="3016250" y="3851275"/>
              <a:ext cx="417513" cy="288925"/>
            </a:xfrm>
            <a:prstGeom prst="rect">
              <a:avLst/>
            </a:prstGeom>
            <a:noFill/>
            <a:ln>
              <a:noFill/>
            </a:ln>
          </p:spPr>
          <p:txBody>
            <a:bodyPr/>
            <a:lstStyle/>
            <a:p>
              <a:endParaRPr lang="zh-CN" altLang="en-US" sz="2520">
                <a:solidFill>
                  <a:srgbClr val="00A77E"/>
                </a:solidFill>
              </a:endParaRPr>
            </a:p>
          </p:txBody>
        </p:sp>
        <p:sp>
          <p:nvSpPr>
            <p:cNvPr id="70" name="Rectangle 94"/>
            <p:cNvSpPr>
              <a:spLocks noChangeArrowheads="1"/>
            </p:cNvSpPr>
            <p:nvPr>
              <p:custDataLst>
                <p:tags r:id="rId45"/>
              </p:custDataLst>
            </p:nvPr>
          </p:nvSpPr>
          <p:spPr bwMode="auto">
            <a:xfrm>
              <a:off x="3084513" y="3898900"/>
              <a:ext cx="221765" cy="198177"/>
            </a:xfrm>
            <a:prstGeom prst="rect">
              <a:avLst/>
            </a:prstGeom>
            <a:noFill/>
            <a:ln>
              <a:noFill/>
            </a:ln>
          </p:spPr>
          <p:txBody>
            <a:bodyPr wrap="none" lIns="0" tIns="0" rIns="0" bIns="0">
              <a:spAutoFit/>
            </a:bodyPr>
            <a:lstStyle/>
            <a:p>
              <a:pPr defTabSz="685800">
                <a:spcBef>
                  <a:spcPct val="50000"/>
                </a:spcBef>
              </a:pPr>
              <a:r>
                <a:rPr lang="en-US" altLang="zh-TW" sz="1080">
                  <a:solidFill>
                    <a:srgbClr val="000000"/>
                  </a:solidFill>
                  <a:latin typeface="Times New Roman" panose="02020603050405020304" pitchFamily="18" charset="0"/>
                  <a:ea typeface="PMingLiU" panose="02020500000000000000" pitchFamily="18" charset="-120"/>
                </a:rPr>
                <a:t>pop</a:t>
              </a:r>
              <a:endParaRPr lang="en-US" altLang="zh-TW" sz="1620">
                <a:solidFill>
                  <a:schemeClr val="tx2"/>
                </a:solidFill>
                <a:ea typeface="PMingLiU" panose="02020500000000000000" pitchFamily="18" charset="-120"/>
              </a:endParaRPr>
            </a:p>
          </p:txBody>
        </p:sp>
        <p:sp>
          <p:nvSpPr>
            <p:cNvPr id="71" name="Rectangle 95"/>
            <p:cNvSpPr>
              <a:spLocks noChangeArrowheads="1"/>
            </p:cNvSpPr>
            <p:nvPr/>
          </p:nvSpPr>
          <p:spPr bwMode="auto">
            <a:xfrm>
              <a:off x="3297238" y="2908300"/>
              <a:ext cx="374650" cy="292100"/>
            </a:xfrm>
            <a:prstGeom prst="rect">
              <a:avLst/>
            </a:prstGeom>
            <a:noFill/>
            <a:ln>
              <a:noFill/>
            </a:ln>
          </p:spPr>
          <p:txBody>
            <a:bodyPr/>
            <a:lstStyle/>
            <a:p>
              <a:endParaRPr lang="zh-CN" altLang="en-US" sz="2520">
                <a:solidFill>
                  <a:srgbClr val="00A77E"/>
                </a:solidFill>
              </a:endParaRPr>
            </a:p>
          </p:txBody>
        </p:sp>
        <p:grpSp>
          <p:nvGrpSpPr>
            <p:cNvPr id="72" name="Group 105"/>
            <p:cNvGrpSpPr/>
            <p:nvPr/>
          </p:nvGrpSpPr>
          <p:grpSpPr bwMode="auto">
            <a:xfrm>
              <a:off x="1789113" y="2678113"/>
              <a:ext cx="1906587" cy="1009650"/>
              <a:chOff x="1127" y="1791"/>
              <a:chExt cx="1201" cy="636"/>
            </a:xfrm>
          </p:grpSpPr>
          <p:sp>
            <p:nvSpPr>
              <p:cNvPr id="94" name="Oval 85"/>
              <p:cNvSpPr>
                <a:spLocks noChangeArrowheads="1"/>
              </p:cNvSpPr>
              <p:nvPr/>
            </p:nvSpPr>
            <p:spPr bwMode="auto">
              <a:xfrm>
                <a:off x="1127" y="2076"/>
                <a:ext cx="634" cy="351"/>
              </a:xfrm>
              <a:prstGeom prst="ellipse">
                <a:avLst/>
              </a:prstGeom>
              <a:solidFill>
                <a:srgbClr val="D9D9D9"/>
              </a:solidFill>
              <a:ln w="4763">
                <a:solidFill>
                  <a:srgbClr val="000000"/>
                </a:solidFill>
                <a:round/>
              </a:ln>
            </p:spPr>
            <p:txBody>
              <a:bodyPr/>
              <a:lstStyle/>
              <a:p>
                <a:endParaRPr lang="zh-CN" altLang="en-US" sz="2520">
                  <a:solidFill>
                    <a:srgbClr val="00A77E"/>
                  </a:solidFill>
                </a:endParaRPr>
              </a:p>
            </p:txBody>
          </p:sp>
          <p:sp>
            <p:nvSpPr>
              <p:cNvPr id="95" name="Rectangle 86"/>
              <p:cNvSpPr>
                <a:spLocks noChangeArrowheads="1"/>
              </p:cNvSpPr>
              <p:nvPr>
                <p:custDataLst>
                  <p:tags r:id="rId46"/>
                </p:custDataLst>
              </p:nvPr>
            </p:nvSpPr>
            <p:spPr bwMode="auto">
              <a:xfrm>
                <a:off x="1179" y="2178"/>
                <a:ext cx="445" cy="146"/>
              </a:xfrm>
              <a:prstGeom prst="rect">
                <a:avLst/>
              </a:prstGeom>
              <a:noFill/>
              <a:ln>
                <a:noFill/>
              </a:ln>
            </p:spPr>
            <p:txBody>
              <a:bodyPr wrap="none" lIns="0" tIns="0" rIns="0" bIns="0">
                <a:spAutoFit/>
              </a:bodyPr>
              <a:lstStyle/>
              <a:p>
                <a:pPr defTabSz="685800">
                  <a:spcBef>
                    <a:spcPct val="50000"/>
                  </a:spcBef>
                </a:pPr>
                <a:r>
                  <a:rPr lang="zh-TW" altLang="en-US" sz="1260">
                    <a:solidFill>
                      <a:srgbClr val="000000"/>
                    </a:solidFill>
                    <a:latin typeface="Times New Roman" panose="02020603050405020304" pitchFamily="18" charset="0"/>
                    <a:ea typeface="PMingLiU" panose="02020500000000000000" pitchFamily="18" charset="-120"/>
                  </a:rPr>
                  <a:t>   </a:t>
                </a:r>
                <a:r>
                  <a:rPr lang="en-US" altLang="zh-TW" sz="1260">
                    <a:solidFill>
                      <a:srgbClr val="000000"/>
                    </a:solidFill>
                    <a:latin typeface="Times New Roman" panose="02020603050405020304" pitchFamily="18" charset="0"/>
                    <a:ea typeface="PMingLiU" panose="02020500000000000000" pitchFamily="18" charset="-120"/>
                  </a:rPr>
                  <a:t>ERROR</a:t>
                </a:r>
                <a:endParaRPr lang="en-US" altLang="zh-TW" sz="1260">
                  <a:solidFill>
                    <a:srgbClr val="000000"/>
                  </a:solidFill>
                  <a:latin typeface="Times New Roman" panose="02020603050405020304" pitchFamily="18" charset="0"/>
                  <a:ea typeface="PMingLiU" panose="02020500000000000000" pitchFamily="18" charset="-120"/>
                </a:endParaRPr>
              </a:p>
            </p:txBody>
          </p:sp>
          <p:sp>
            <p:nvSpPr>
              <p:cNvPr id="96" name="Freeform 91"/>
              <p:cNvSpPr/>
              <p:nvPr>
                <p:custDataLst>
                  <p:tags r:id="rId47"/>
                </p:custDataLst>
              </p:nvPr>
            </p:nvSpPr>
            <p:spPr bwMode="auto">
              <a:xfrm>
                <a:off x="1816" y="1791"/>
                <a:ext cx="512" cy="387"/>
              </a:xfrm>
              <a:custGeom>
                <a:avLst/>
                <a:gdLst>
                  <a:gd name="T0" fmla="*/ 1 w 814"/>
                  <a:gd name="T1" fmla="*/ 0 h 617"/>
                  <a:gd name="T2" fmla="*/ 1 w 814"/>
                  <a:gd name="T3" fmla="*/ 0 h 617"/>
                  <a:gd name="T4" fmla="*/ 0 w 814"/>
                  <a:gd name="T5" fmla="*/ 1 h 617"/>
                  <a:gd name="T6" fmla="*/ 1 w 814"/>
                  <a:gd name="T7" fmla="*/ 1 h 617"/>
                  <a:gd name="T8" fmla="*/ 1 w 814"/>
                  <a:gd name="T9" fmla="*/ 0 h 617"/>
                  <a:gd name="T10" fmla="*/ 0 60000 65536"/>
                  <a:gd name="T11" fmla="*/ 0 60000 65536"/>
                  <a:gd name="T12" fmla="*/ 0 60000 65536"/>
                  <a:gd name="T13" fmla="*/ 0 60000 65536"/>
                  <a:gd name="T14" fmla="*/ 0 60000 65536"/>
                  <a:gd name="T15" fmla="*/ 0 w 814"/>
                  <a:gd name="T16" fmla="*/ 0 h 617"/>
                  <a:gd name="T17" fmla="*/ 814 w 814"/>
                  <a:gd name="T18" fmla="*/ 617 h 617"/>
                </a:gdLst>
                <a:ahLst/>
                <a:cxnLst>
                  <a:cxn ang="T10">
                    <a:pos x="T0" y="T1"/>
                  </a:cxn>
                  <a:cxn ang="T11">
                    <a:pos x="T2" y="T3"/>
                  </a:cxn>
                  <a:cxn ang="T12">
                    <a:pos x="T4" y="T5"/>
                  </a:cxn>
                  <a:cxn ang="T13">
                    <a:pos x="T6" y="T7"/>
                  </a:cxn>
                  <a:cxn ang="T14">
                    <a:pos x="T8" y="T9"/>
                  </a:cxn>
                </a:cxnLst>
                <a:rect l="T15" t="T16" r="T17" b="T18"/>
                <a:pathLst>
                  <a:path w="814" h="617">
                    <a:moveTo>
                      <a:pt x="814" y="22"/>
                    </a:moveTo>
                    <a:lnTo>
                      <a:pt x="797" y="0"/>
                    </a:lnTo>
                    <a:lnTo>
                      <a:pt x="0" y="595"/>
                    </a:lnTo>
                    <a:lnTo>
                      <a:pt x="16" y="617"/>
                    </a:lnTo>
                    <a:lnTo>
                      <a:pt x="814" y="22"/>
                    </a:lnTo>
                    <a:close/>
                  </a:path>
                </a:pathLst>
              </a:custGeom>
              <a:solidFill>
                <a:srgbClr val="000000"/>
              </a:solidFill>
              <a:ln>
                <a:noFill/>
              </a:ln>
            </p:spPr>
            <p:txBody>
              <a:bodyPr/>
              <a:lstStyle/>
              <a:p>
                <a:endParaRPr lang="zh-CN" altLang="en-US" sz="1620"/>
              </a:p>
            </p:txBody>
          </p:sp>
          <p:sp>
            <p:nvSpPr>
              <p:cNvPr id="97" name="Freeform 92"/>
              <p:cNvSpPr/>
              <p:nvPr>
                <p:custDataLst>
                  <p:tags r:id="rId48"/>
                </p:custDataLst>
              </p:nvPr>
            </p:nvSpPr>
            <p:spPr bwMode="auto">
              <a:xfrm>
                <a:off x="1761" y="2139"/>
                <a:ext cx="85" cy="77"/>
              </a:xfrm>
              <a:custGeom>
                <a:avLst/>
                <a:gdLst>
                  <a:gd name="T0" fmla="*/ 1 w 136"/>
                  <a:gd name="T1" fmla="*/ 0 h 124"/>
                  <a:gd name="T2" fmla="*/ 0 w 136"/>
                  <a:gd name="T3" fmla="*/ 1 h 124"/>
                  <a:gd name="T4" fmla="*/ 1 w 136"/>
                  <a:gd name="T5" fmla="*/ 1 h 124"/>
                  <a:gd name="T6" fmla="*/ 1 w 136"/>
                  <a:gd name="T7" fmla="*/ 0 h 124"/>
                  <a:gd name="T8" fmla="*/ 0 60000 65536"/>
                  <a:gd name="T9" fmla="*/ 0 60000 65536"/>
                  <a:gd name="T10" fmla="*/ 0 60000 65536"/>
                  <a:gd name="T11" fmla="*/ 0 60000 65536"/>
                  <a:gd name="T12" fmla="*/ 0 w 136"/>
                  <a:gd name="T13" fmla="*/ 0 h 124"/>
                  <a:gd name="T14" fmla="*/ 136 w 136"/>
                  <a:gd name="T15" fmla="*/ 124 h 124"/>
                </a:gdLst>
                <a:ahLst/>
                <a:cxnLst>
                  <a:cxn ang="T8">
                    <a:pos x="T0" y="T1"/>
                  </a:cxn>
                  <a:cxn ang="T9">
                    <a:pos x="T2" y="T3"/>
                  </a:cxn>
                  <a:cxn ang="T10">
                    <a:pos x="T4" y="T5"/>
                  </a:cxn>
                  <a:cxn ang="T11">
                    <a:pos x="T6" y="T7"/>
                  </a:cxn>
                </a:cxnLst>
                <a:rect l="T12" t="T13" r="T14" b="T15"/>
                <a:pathLst>
                  <a:path w="136" h="124">
                    <a:moveTo>
                      <a:pt x="63" y="0"/>
                    </a:moveTo>
                    <a:lnTo>
                      <a:pt x="0" y="124"/>
                    </a:lnTo>
                    <a:lnTo>
                      <a:pt x="136" y="100"/>
                    </a:lnTo>
                    <a:lnTo>
                      <a:pt x="63" y="0"/>
                    </a:lnTo>
                    <a:close/>
                  </a:path>
                </a:pathLst>
              </a:custGeom>
              <a:solidFill>
                <a:srgbClr val="000000"/>
              </a:solidFill>
              <a:ln>
                <a:noFill/>
              </a:ln>
            </p:spPr>
            <p:txBody>
              <a:bodyPr/>
              <a:lstStyle/>
              <a:p>
                <a:endParaRPr lang="zh-CN" altLang="en-US" sz="1620"/>
              </a:p>
            </p:txBody>
          </p:sp>
          <p:sp>
            <p:nvSpPr>
              <p:cNvPr id="98" name="Rectangle 96"/>
              <p:cNvSpPr>
                <a:spLocks noChangeArrowheads="1"/>
              </p:cNvSpPr>
              <p:nvPr>
                <p:custDataLst>
                  <p:tags r:id="rId49"/>
                </p:custDataLst>
              </p:nvPr>
            </p:nvSpPr>
            <p:spPr bwMode="auto">
              <a:xfrm>
                <a:off x="2119" y="1967"/>
                <a:ext cx="119" cy="125"/>
              </a:xfrm>
              <a:prstGeom prst="rect">
                <a:avLst/>
              </a:prstGeom>
              <a:noFill/>
              <a:ln>
                <a:noFill/>
              </a:ln>
            </p:spPr>
            <p:txBody>
              <a:bodyPr wrap="none" lIns="0" tIns="0" rIns="0" bIns="0">
                <a:spAutoFit/>
              </a:bodyPr>
              <a:lstStyle/>
              <a:p>
                <a:pPr defTabSz="685800">
                  <a:spcBef>
                    <a:spcPct val="50000"/>
                  </a:spcBef>
                </a:pPr>
                <a:r>
                  <a:rPr lang="en-US" altLang="zh-TW" sz="1080">
                    <a:solidFill>
                      <a:srgbClr val="000000"/>
                    </a:solidFill>
                    <a:latin typeface="Times New Roman" panose="02020603050405020304" pitchFamily="18" charset="0"/>
                    <a:ea typeface="PMingLiU" panose="02020500000000000000" pitchFamily="18" charset="-120"/>
                  </a:rPr>
                  <a:t>top</a:t>
                </a:r>
                <a:endParaRPr lang="en-US" altLang="zh-TW" sz="1620">
                  <a:solidFill>
                    <a:schemeClr val="tx2"/>
                  </a:solidFill>
                  <a:ea typeface="PMingLiU" panose="02020500000000000000" pitchFamily="18" charset="-120"/>
                </a:endParaRPr>
              </a:p>
            </p:txBody>
          </p:sp>
        </p:grpSp>
        <p:sp>
          <p:nvSpPr>
            <p:cNvPr id="73" name="Rectangle 99"/>
            <p:cNvSpPr>
              <a:spLocks noChangeArrowheads="1"/>
            </p:cNvSpPr>
            <p:nvPr/>
          </p:nvSpPr>
          <p:spPr bwMode="auto">
            <a:xfrm>
              <a:off x="5756275" y="3395663"/>
              <a:ext cx="579438" cy="292100"/>
            </a:xfrm>
            <a:prstGeom prst="rect">
              <a:avLst/>
            </a:prstGeom>
            <a:noFill/>
            <a:ln>
              <a:noFill/>
            </a:ln>
          </p:spPr>
          <p:txBody>
            <a:bodyPr/>
            <a:lstStyle/>
            <a:p>
              <a:endParaRPr lang="zh-CN" altLang="en-US" sz="2520">
                <a:solidFill>
                  <a:srgbClr val="00A77E"/>
                </a:solidFill>
              </a:endParaRPr>
            </a:p>
          </p:txBody>
        </p:sp>
        <p:grpSp>
          <p:nvGrpSpPr>
            <p:cNvPr id="74" name="Group 107"/>
            <p:cNvGrpSpPr/>
            <p:nvPr/>
          </p:nvGrpSpPr>
          <p:grpSpPr bwMode="auto">
            <a:xfrm>
              <a:off x="4635500" y="3443288"/>
              <a:ext cx="3132138" cy="687387"/>
              <a:chOff x="2920" y="2273"/>
              <a:chExt cx="1973" cy="433"/>
            </a:xfrm>
          </p:grpSpPr>
          <p:sp>
            <p:nvSpPr>
              <p:cNvPr id="89" name="Freeform 54"/>
              <p:cNvSpPr/>
              <p:nvPr>
                <p:custDataLst>
                  <p:tags r:id="rId50"/>
                </p:custDataLst>
              </p:nvPr>
            </p:nvSpPr>
            <p:spPr bwMode="auto">
              <a:xfrm>
                <a:off x="2920" y="2278"/>
                <a:ext cx="1264" cy="247"/>
              </a:xfrm>
              <a:custGeom>
                <a:avLst/>
                <a:gdLst>
                  <a:gd name="T0" fmla="*/ 0 w 2011"/>
                  <a:gd name="T1" fmla="*/ 0 h 393"/>
                  <a:gd name="T2" fmla="*/ 0 w 2011"/>
                  <a:gd name="T3" fmla="*/ 0 h 393"/>
                  <a:gd name="T4" fmla="*/ 1 w 2011"/>
                  <a:gd name="T5" fmla="*/ 1 h 393"/>
                  <a:gd name="T6" fmla="*/ 1 w 2011"/>
                  <a:gd name="T7" fmla="*/ 1 h 393"/>
                  <a:gd name="T8" fmla="*/ 0 w 2011"/>
                  <a:gd name="T9" fmla="*/ 0 h 393"/>
                  <a:gd name="T10" fmla="*/ 0 60000 65536"/>
                  <a:gd name="T11" fmla="*/ 0 60000 65536"/>
                  <a:gd name="T12" fmla="*/ 0 60000 65536"/>
                  <a:gd name="T13" fmla="*/ 0 60000 65536"/>
                  <a:gd name="T14" fmla="*/ 0 60000 65536"/>
                  <a:gd name="T15" fmla="*/ 0 w 2011"/>
                  <a:gd name="T16" fmla="*/ 0 h 393"/>
                  <a:gd name="T17" fmla="*/ 2011 w 2011"/>
                  <a:gd name="T18" fmla="*/ 393 h 393"/>
                </a:gdLst>
                <a:ahLst/>
                <a:cxnLst>
                  <a:cxn ang="T10">
                    <a:pos x="T0" y="T1"/>
                  </a:cxn>
                  <a:cxn ang="T11">
                    <a:pos x="T2" y="T3"/>
                  </a:cxn>
                  <a:cxn ang="T12">
                    <a:pos x="T4" y="T5"/>
                  </a:cxn>
                  <a:cxn ang="T13">
                    <a:pos x="T6" y="T7"/>
                  </a:cxn>
                  <a:cxn ang="T14">
                    <a:pos x="T8" y="T9"/>
                  </a:cxn>
                </a:cxnLst>
                <a:rect l="T15" t="T16" r="T17" b="T18"/>
                <a:pathLst>
                  <a:path w="2011" h="393">
                    <a:moveTo>
                      <a:pt x="4" y="0"/>
                    </a:moveTo>
                    <a:lnTo>
                      <a:pt x="0" y="27"/>
                    </a:lnTo>
                    <a:lnTo>
                      <a:pt x="2006" y="393"/>
                    </a:lnTo>
                    <a:lnTo>
                      <a:pt x="2011" y="367"/>
                    </a:lnTo>
                    <a:lnTo>
                      <a:pt x="4" y="0"/>
                    </a:lnTo>
                    <a:close/>
                  </a:path>
                </a:pathLst>
              </a:custGeom>
              <a:solidFill>
                <a:srgbClr val="000000"/>
              </a:solidFill>
              <a:ln>
                <a:noFill/>
              </a:ln>
            </p:spPr>
            <p:txBody>
              <a:bodyPr/>
              <a:lstStyle/>
              <a:p>
                <a:endParaRPr lang="zh-CN" altLang="en-US" sz="1620"/>
              </a:p>
            </p:txBody>
          </p:sp>
          <p:sp>
            <p:nvSpPr>
              <p:cNvPr id="90" name="Freeform 55"/>
              <p:cNvSpPr/>
              <p:nvPr>
                <p:custDataLst>
                  <p:tags r:id="rId51"/>
                </p:custDataLst>
              </p:nvPr>
            </p:nvSpPr>
            <p:spPr bwMode="auto">
              <a:xfrm>
                <a:off x="4174" y="2478"/>
                <a:ext cx="84" cy="77"/>
              </a:xfrm>
              <a:custGeom>
                <a:avLst/>
                <a:gdLst>
                  <a:gd name="T0" fmla="*/ 0 w 134"/>
                  <a:gd name="T1" fmla="*/ 1 h 122"/>
                  <a:gd name="T2" fmla="*/ 1 w 134"/>
                  <a:gd name="T3" fmla="*/ 1 h 122"/>
                  <a:gd name="T4" fmla="*/ 1 w 134"/>
                  <a:gd name="T5" fmla="*/ 0 h 122"/>
                  <a:gd name="T6" fmla="*/ 0 w 134"/>
                  <a:gd name="T7" fmla="*/ 1 h 122"/>
                  <a:gd name="T8" fmla="*/ 0 60000 65536"/>
                  <a:gd name="T9" fmla="*/ 0 60000 65536"/>
                  <a:gd name="T10" fmla="*/ 0 60000 65536"/>
                  <a:gd name="T11" fmla="*/ 0 60000 65536"/>
                  <a:gd name="T12" fmla="*/ 0 w 134"/>
                  <a:gd name="T13" fmla="*/ 0 h 122"/>
                  <a:gd name="T14" fmla="*/ 134 w 134"/>
                  <a:gd name="T15" fmla="*/ 122 h 122"/>
                </a:gdLst>
                <a:ahLst/>
                <a:cxnLst>
                  <a:cxn ang="T8">
                    <a:pos x="T0" y="T1"/>
                  </a:cxn>
                  <a:cxn ang="T9">
                    <a:pos x="T2" y="T3"/>
                  </a:cxn>
                  <a:cxn ang="T10">
                    <a:pos x="T4" y="T5"/>
                  </a:cxn>
                  <a:cxn ang="T11">
                    <a:pos x="T6" y="T7"/>
                  </a:cxn>
                </a:cxnLst>
                <a:rect l="T12" t="T13" r="T14" b="T15"/>
                <a:pathLst>
                  <a:path w="134" h="122">
                    <a:moveTo>
                      <a:pt x="0" y="122"/>
                    </a:moveTo>
                    <a:lnTo>
                      <a:pt x="134" y="83"/>
                    </a:lnTo>
                    <a:lnTo>
                      <a:pt x="22" y="0"/>
                    </a:lnTo>
                    <a:lnTo>
                      <a:pt x="0" y="122"/>
                    </a:lnTo>
                    <a:close/>
                  </a:path>
                </a:pathLst>
              </a:custGeom>
              <a:solidFill>
                <a:srgbClr val="000000"/>
              </a:solidFill>
              <a:ln>
                <a:noFill/>
              </a:ln>
            </p:spPr>
            <p:txBody>
              <a:bodyPr/>
              <a:lstStyle/>
              <a:p>
                <a:endParaRPr lang="zh-CN" altLang="en-US" sz="1620"/>
              </a:p>
            </p:txBody>
          </p:sp>
          <p:sp>
            <p:nvSpPr>
              <p:cNvPr id="91" name="Oval 97"/>
              <p:cNvSpPr>
                <a:spLocks noChangeArrowheads="1"/>
              </p:cNvSpPr>
              <p:nvPr/>
            </p:nvSpPr>
            <p:spPr bwMode="auto">
              <a:xfrm>
                <a:off x="4258" y="2355"/>
                <a:ext cx="635" cy="351"/>
              </a:xfrm>
              <a:prstGeom prst="ellipse">
                <a:avLst/>
              </a:prstGeom>
              <a:solidFill>
                <a:srgbClr val="D9D9D9"/>
              </a:solidFill>
              <a:ln w="4763">
                <a:solidFill>
                  <a:srgbClr val="000000"/>
                </a:solidFill>
                <a:round/>
              </a:ln>
            </p:spPr>
            <p:txBody>
              <a:bodyPr/>
              <a:lstStyle/>
              <a:p>
                <a:endParaRPr lang="zh-CN" altLang="en-US" sz="2520">
                  <a:solidFill>
                    <a:srgbClr val="00A77E"/>
                  </a:solidFill>
                </a:endParaRPr>
              </a:p>
            </p:txBody>
          </p:sp>
          <p:sp>
            <p:nvSpPr>
              <p:cNvPr id="92" name="Rectangle 98"/>
              <p:cNvSpPr>
                <a:spLocks noChangeArrowheads="1"/>
              </p:cNvSpPr>
              <p:nvPr>
                <p:custDataLst>
                  <p:tags r:id="rId52"/>
                </p:custDataLst>
              </p:nvPr>
            </p:nvSpPr>
            <p:spPr bwMode="auto">
              <a:xfrm>
                <a:off x="4310" y="2457"/>
                <a:ext cx="445" cy="146"/>
              </a:xfrm>
              <a:prstGeom prst="rect">
                <a:avLst/>
              </a:prstGeom>
              <a:noFill/>
              <a:ln>
                <a:noFill/>
              </a:ln>
            </p:spPr>
            <p:txBody>
              <a:bodyPr wrap="none" lIns="0" tIns="0" rIns="0" bIns="0">
                <a:spAutoFit/>
              </a:bodyPr>
              <a:lstStyle/>
              <a:p>
                <a:pPr defTabSz="685800">
                  <a:spcBef>
                    <a:spcPct val="50000"/>
                  </a:spcBef>
                </a:pPr>
                <a:r>
                  <a:rPr lang="zh-TW" altLang="en-US" sz="1260">
                    <a:solidFill>
                      <a:srgbClr val="000000"/>
                    </a:solidFill>
                    <a:latin typeface="Times New Roman" panose="02020603050405020304" pitchFamily="18" charset="0"/>
                    <a:ea typeface="PMingLiU" panose="02020500000000000000" pitchFamily="18" charset="-120"/>
                  </a:rPr>
                  <a:t>   </a:t>
                </a:r>
                <a:r>
                  <a:rPr lang="en-US" altLang="zh-TW" sz="1260">
                    <a:solidFill>
                      <a:srgbClr val="000000"/>
                    </a:solidFill>
                    <a:latin typeface="Times New Roman" panose="02020603050405020304" pitchFamily="18" charset="0"/>
                    <a:ea typeface="PMingLiU" panose="02020500000000000000" pitchFamily="18" charset="-120"/>
                  </a:rPr>
                  <a:t>ERROR</a:t>
                </a:r>
                <a:endParaRPr lang="en-US" altLang="zh-TW" sz="1620">
                  <a:solidFill>
                    <a:schemeClr val="tx2"/>
                  </a:solidFill>
                  <a:ea typeface="PMingLiU" panose="02020500000000000000" pitchFamily="18" charset="-120"/>
                </a:endParaRPr>
              </a:p>
            </p:txBody>
          </p:sp>
          <p:sp>
            <p:nvSpPr>
              <p:cNvPr id="93" name="Rectangle 100"/>
              <p:cNvSpPr>
                <a:spLocks noChangeArrowheads="1"/>
              </p:cNvSpPr>
              <p:nvPr>
                <p:custDataLst>
                  <p:tags r:id="rId53"/>
                </p:custDataLst>
              </p:nvPr>
            </p:nvSpPr>
            <p:spPr bwMode="auto">
              <a:xfrm>
                <a:off x="3667" y="2273"/>
                <a:ext cx="222" cy="125"/>
              </a:xfrm>
              <a:prstGeom prst="rect">
                <a:avLst/>
              </a:prstGeom>
              <a:noFill/>
              <a:ln>
                <a:noFill/>
              </a:ln>
            </p:spPr>
            <p:txBody>
              <a:bodyPr wrap="none" lIns="0" tIns="0" rIns="0" bIns="0">
                <a:spAutoFit/>
              </a:bodyPr>
              <a:lstStyle/>
              <a:p>
                <a:pPr defTabSz="685800">
                  <a:spcBef>
                    <a:spcPct val="50000"/>
                  </a:spcBef>
                </a:pPr>
                <a:r>
                  <a:rPr lang="en-US" altLang="zh-TW" sz="1080">
                    <a:solidFill>
                      <a:srgbClr val="000000"/>
                    </a:solidFill>
                    <a:latin typeface="Times New Roman" panose="02020603050405020304" pitchFamily="18" charset="0"/>
                    <a:ea typeface="PMingLiU" panose="02020500000000000000" pitchFamily="18" charset="-120"/>
                  </a:rPr>
                  <a:t>delete</a:t>
                </a:r>
                <a:endParaRPr lang="en-US" altLang="zh-TW" sz="1620">
                  <a:solidFill>
                    <a:schemeClr val="tx2"/>
                  </a:solidFill>
                  <a:ea typeface="PMingLiU" panose="02020500000000000000" pitchFamily="18" charset="-120"/>
                </a:endParaRPr>
              </a:p>
            </p:txBody>
          </p:sp>
        </p:grpSp>
        <p:sp>
          <p:nvSpPr>
            <p:cNvPr id="75" name="Freeform 101"/>
            <p:cNvSpPr/>
            <p:nvPr>
              <p:custDataLst>
                <p:tags r:id="rId54"/>
              </p:custDataLst>
            </p:nvPr>
          </p:nvSpPr>
          <p:spPr bwMode="auto">
            <a:xfrm>
              <a:off x="4578350" y="3562350"/>
              <a:ext cx="2071688" cy="760413"/>
            </a:xfrm>
            <a:custGeom>
              <a:avLst/>
              <a:gdLst>
                <a:gd name="T0" fmla="*/ 0 w 2077"/>
                <a:gd name="T1" fmla="*/ 0 h 761"/>
                <a:gd name="T2" fmla="*/ 0 w 2077"/>
                <a:gd name="T3" fmla="*/ 2147483647 h 761"/>
                <a:gd name="T4" fmla="*/ 2147483647 w 2077"/>
                <a:gd name="T5" fmla="*/ 2147483647 h 761"/>
                <a:gd name="T6" fmla="*/ 2147483647 w 2077"/>
                <a:gd name="T7" fmla="*/ 2147483647 h 761"/>
                <a:gd name="T8" fmla="*/ 0 w 2077"/>
                <a:gd name="T9" fmla="*/ 0 h 761"/>
                <a:gd name="T10" fmla="*/ 0 60000 65536"/>
                <a:gd name="T11" fmla="*/ 0 60000 65536"/>
                <a:gd name="T12" fmla="*/ 0 60000 65536"/>
                <a:gd name="T13" fmla="*/ 0 60000 65536"/>
                <a:gd name="T14" fmla="*/ 0 60000 65536"/>
                <a:gd name="T15" fmla="*/ 0 w 2077"/>
                <a:gd name="T16" fmla="*/ 0 h 761"/>
                <a:gd name="T17" fmla="*/ 2077 w 2077"/>
                <a:gd name="T18" fmla="*/ 761 h 761"/>
              </a:gdLst>
              <a:ahLst/>
              <a:cxnLst>
                <a:cxn ang="T10">
                  <a:pos x="T0" y="T1"/>
                </a:cxn>
                <a:cxn ang="T11">
                  <a:pos x="T2" y="T3"/>
                </a:cxn>
                <a:cxn ang="T12">
                  <a:pos x="T4" y="T5"/>
                </a:cxn>
                <a:cxn ang="T13">
                  <a:pos x="T6" y="T7"/>
                </a:cxn>
                <a:cxn ang="T14">
                  <a:pos x="T8" y="T9"/>
                </a:cxn>
              </a:cxnLst>
              <a:rect l="T15" t="T16" r="T17" b="T18"/>
              <a:pathLst>
                <a:path w="2077" h="761">
                  <a:moveTo>
                    <a:pt x="10" y="0"/>
                  </a:moveTo>
                  <a:lnTo>
                    <a:pt x="0" y="26"/>
                  </a:lnTo>
                  <a:lnTo>
                    <a:pt x="2068" y="761"/>
                  </a:lnTo>
                  <a:lnTo>
                    <a:pt x="2077" y="736"/>
                  </a:lnTo>
                  <a:lnTo>
                    <a:pt x="10" y="0"/>
                  </a:lnTo>
                  <a:close/>
                </a:path>
              </a:pathLst>
            </a:custGeom>
            <a:solidFill>
              <a:srgbClr val="000000"/>
            </a:solidFill>
            <a:ln>
              <a:noFill/>
            </a:ln>
          </p:spPr>
          <p:txBody>
            <a:bodyPr/>
            <a:lstStyle/>
            <a:p>
              <a:endParaRPr lang="zh-CN" altLang="en-US" sz="1620"/>
            </a:p>
          </p:txBody>
        </p:sp>
        <p:sp>
          <p:nvSpPr>
            <p:cNvPr id="76" name="Freeform 102"/>
            <p:cNvSpPr/>
            <p:nvPr>
              <p:custDataLst>
                <p:tags r:id="rId55"/>
              </p:custDataLst>
            </p:nvPr>
          </p:nvSpPr>
          <p:spPr bwMode="auto">
            <a:xfrm>
              <a:off x="6623050" y="4249738"/>
              <a:ext cx="136525" cy="119062"/>
            </a:xfrm>
            <a:custGeom>
              <a:avLst/>
              <a:gdLst>
                <a:gd name="T0" fmla="*/ 0 w 139"/>
                <a:gd name="T1" fmla="*/ 2147483647 h 116"/>
                <a:gd name="T2" fmla="*/ 2147483647 w 139"/>
                <a:gd name="T3" fmla="*/ 2147483647 h 116"/>
                <a:gd name="T4" fmla="*/ 2147483647 w 139"/>
                <a:gd name="T5" fmla="*/ 0 h 116"/>
                <a:gd name="T6" fmla="*/ 0 w 139"/>
                <a:gd name="T7" fmla="*/ 2147483647 h 116"/>
                <a:gd name="T8" fmla="*/ 0 60000 65536"/>
                <a:gd name="T9" fmla="*/ 0 60000 65536"/>
                <a:gd name="T10" fmla="*/ 0 60000 65536"/>
                <a:gd name="T11" fmla="*/ 0 60000 65536"/>
                <a:gd name="T12" fmla="*/ 0 w 139"/>
                <a:gd name="T13" fmla="*/ 0 h 116"/>
                <a:gd name="T14" fmla="*/ 139 w 139"/>
                <a:gd name="T15" fmla="*/ 116 h 116"/>
              </a:gdLst>
              <a:ahLst/>
              <a:cxnLst>
                <a:cxn ang="T8">
                  <a:pos x="T0" y="T1"/>
                </a:cxn>
                <a:cxn ang="T9">
                  <a:pos x="T2" y="T3"/>
                </a:cxn>
                <a:cxn ang="T10">
                  <a:pos x="T4" y="T5"/>
                </a:cxn>
                <a:cxn ang="T11">
                  <a:pos x="T6" y="T7"/>
                </a:cxn>
              </a:cxnLst>
              <a:rect l="T12" t="T13" r="T14" b="T15"/>
              <a:pathLst>
                <a:path w="139" h="116">
                  <a:moveTo>
                    <a:pt x="0" y="116"/>
                  </a:moveTo>
                  <a:lnTo>
                    <a:pt x="139" y="99"/>
                  </a:lnTo>
                  <a:lnTo>
                    <a:pt x="42" y="0"/>
                  </a:lnTo>
                  <a:lnTo>
                    <a:pt x="0" y="116"/>
                  </a:lnTo>
                  <a:close/>
                </a:path>
              </a:pathLst>
            </a:custGeom>
            <a:solidFill>
              <a:srgbClr val="000000"/>
            </a:solidFill>
            <a:ln>
              <a:noFill/>
            </a:ln>
          </p:spPr>
          <p:txBody>
            <a:bodyPr/>
            <a:lstStyle/>
            <a:p>
              <a:endParaRPr lang="zh-CN" altLang="en-US" sz="1620"/>
            </a:p>
          </p:txBody>
        </p:sp>
        <p:sp>
          <p:nvSpPr>
            <p:cNvPr id="77" name="Oval 103"/>
            <p:cNvSpPr>
              <a:spLocks noChangeArrowheads="1"/>
            </p:cNvSpPr>
            <p:nvPr/>
          </p:nvSpPr>
          <p:spPr bwMode="auto">
            <a:xfrm>
              <a:off x="3632200" y="3186113"/>
              <a:ext cx="1008063" cy="555625"/>
            </a:xfrm>
            <a:prstGeom prst="ellipse">
              <a:avLst/>
            </a:prstGeom>
            <a:solidFill>
              <a:srgbClr val="D9D9D9"/>
            </a:solidFill>
            <a:ln w="4763">
              <a:solidFill>
                <a:srgbClr val="000000"/>
              </a:solidFill>
              <a:round/>
            </a:ln>
          </p:spPr>
          <p:txBody>
            <a:bodyPr/>
            <a:lstStyle/>
            <a:p>
              <a:endParaRPr lang="zh-CN" altLang="en-US" sz="2520">
                <a:solidFill>
                  <a:srgbClr val="00A77E"/>
                </a:solidFill>
              </a:endParaRPr>
            </a:p>
          </p:txBody>
        </p:sp>
        <p:sp>
          <p:nvSpPr>
            <p:cNvPr id="78" name="Rectangle 104"/>
            <p:cNvSpPr>
              <a:spLocks noChangeArrowheads="1"/>
            </p:cNvSpPr>
            <p:nvPr>
              <p:custDataLst>
                <p:tags r:id="rId56"/>
              </p:custDataLst>
            </p:nvPr>
          </p:nvSpPr>
          <p:spPr bwMode="auto">
            <a:xfrm>
              <a:off x="3843338" y="3346450"/>
              <a:ext cx="452125" cy="231207"/>
            </a:xfrm>
            <a:prstGeom prst="rect">
              <a:avLst/>
            </a:prstGeom>
            <a:noFill/>
            <a:ln>
              <a:noFill/>
            </a:ln>
          </p:spPr>
          <p:txBody>
            <a:bodyPr wrap="none" lIns="0" tIns="0" rIns="0" bIns="0">
              <a:spAutoFit/>
            </a:bodyPr>
            <a:lstStyle/>
            <a:p>
              <a:pPr defTabSz="685800">
                <a:spcBef>
                  <a:spcPct val="50000"/>
                </a:spcBef>
              </a:pPr>
              <a:r>
                <a:rPr lang="zh-TW" altLang="en-US" sz="1260">
                  <a:solidFill>
                    <a:srgbClr val="000000"/>
                  </a:solidFill>
                  <a:latin typeface="Times New Roman" panose="02020603050405020304" pitchFamily="18" charset="0"/>
                  <a:ea typeface="PMingLiU" panose="02020500000000000000" pitchFamily="18" charset="-120"/>
                </a:rPr>
                <a:t>  </a:t>
              </a:r>
              <a:r>
                <a:rPr lang="en-US" altLang="zh-TW" sz="1260">
                  <a:solidFill>
                    <a:srgbClr val="000000"/>
                  </a:solidFill>
                  <a:latin typeface="Times New Roman" panose="02020603050405020304" pitchFamily="18" charset="0"/>
                  <a:ea typeface="PMingLiU" panose="02020500000000000000" pitchFamily="18" charset="-120"/>
                </a:rPr>
                <a:t>filled</a:t>
              </a:r>
              <a:endParaRPr lang="en-US" altLang="zh-TW" sz="1620">
                <a:solidFill>
                  <a:schemeClr val="tx2"/>
                </a:solidFill>
                <a:ea typeface="PMingLiU" panose="02020500000000000000" pitchFamily="18" charset="-120"/>
              </a:endParaRPr>
            </a:p>
          </p:txBody>
        </p:sp>
        <p:sp>
          <p:nvSpPr>
            <p:cNvPr id="79" name="Rectangle 106"/>
            <p:cNvSpPr>
              <a:spLocks noChangeArrowheads="1"/>
            </p:cNvSpPr>
            <p:nvPr>
              <p:custDataLst>
                <p:tags r:id="rId57"/>
              </p:custDataLst>
            </p:nvPr>
          </p:nvSpPr>
          <p:spPr bwMode="auto">
            <a:xfrm>
              <a:off x="4121150" y="2022475"/>
              <a:ext cx="28575" cy="101600"/>
            </a:xfrm>
            <a:prstGeom prst="rect">
              <a:avLst/>
            </a:prstGeom>
            <a:solidFill>
              <a:srgbClr val="000000"/>
            </a:solidFill>
            <a:ln>
              <a:noFill/>
            </a:ln>
          </p:spPr>
          <p:txBody>
            <a:bodyPr/>
            <a:lstStyle/>
            <a:p>
              <a:endParaRPr lang="zh-CN" altLang="en-US" sz="2520">
                <a:solidFill>
                  <a:srgbClr val="00A77E"/>
                </a:solidFill>
              </a:endParaRPr>
            </a:p>
          </p:txBody>
        </p:sp>
        <p:sp>
          <p:nvSpPr>
            <p:cNvPr id="80" name="Freeform 107"/>
            <p:cNvSpPr/>
            <p:nvPr>
              <p:custDataLst>
                <p:tags r:id="rId58"/>
              </p:custDataLst>
            </p:nvPr>
          </p:nvSpPr>
          <p:spPr bwMode="auto">
            <a:xfrm>
              <a:off x="4073525" y="2122488"/>
              <a:ext cx="123825" cy="122237"/>
            </a:xfrm>
            <a:custGeom>
              <a:avLst/>
              <a:gdLst>
                <a:gd name="T0" fmla="*/ 0 w 125"/>
                <a:gd name="T1" fmla="*/ 0 h 124"/>
                <a:gd name="T2" fmla="*/ 2147483647 w 125"/>
                <a:gd name="T3" fmla="*/ 2147483647 h 124"/>
                <a:gd name="T4" fmla="*/ 2147483647 w 125"/>
                <a:gd name="T5" fmla="*/ 0 h 124"/>
                <a:gd name="T6" fmla="*/ 0 w 125"/>
                <a:gd name="T7" fmla="*/ 0 h 124"/>
                <a:gd name="T8" fmla="*/ 0 60000 65536"/>
                <a:gd name="T9" fmla="*/ 0 60000 65536"/>
                <a:gd name="T10" fmla="*/ 0 60000 65536"/>
                <a:gd name="T11" fmla="*/ 0 60000 65536"/>
                <a:gd name="T12" fmla="*/ 0 w 125"/>
                <a:gd name="T13" fmla="*/ 0 h 124"/>
                <a:gd name="T14" fmla="*/ 125 w 125"/>
                <a:gd name="T15" fmla="*/ 124 h 124"/>
              </a:gdLst>
              <a:ahLst/>
              <a:cxnLst>
                <a:cxn ang="T8">
                  <a:pos x="T0" y="T1"/>
                </a:cxn>
                <a:cxn ang="T9">
                  <a:pos x="T2" y="T3"/>
                </a:cxn>
                <a:cxn ang="T10">
                  <a:pos x="T4" y="T5"/>
                </a:cxn>
                <a:cxn ang="T11">
                  <a:pos x="T6" y="T7"/>
                </a:cxn>
              </a:cxnLst>
              <a:rect l="T12" t="T13" r="T14" b="T15"/>
              <a:pathLst>
                <a:path w="125" h="124">
                  <a:moveTo>
                    <a:pt x="0" y="0"/>
                  </a:moveTo>
                  <a:lnTo>
                    <a:pt x="63" y="124"/>
                  </a:lnTo>
                  <a:lnTo>
                    <a:pt x="125" y="0"/>
                  </a:lnTo>
                  <a:lnTo>
                    <a:pt x="0" y="0"/>
                  </a:lnTo>
                  <a:close/>
                </a:path>
              </a:pathLst>
            </a:custGeom>
            <a:solidFill>
              <a:srgbClr val="000000"/>
            </a:solidFill>
            <a:ln>
              <a:noFill/>
            </a:ln>
          </p:spPr>
          <p:txBody>
            <a:bodyPr/>
            <a:lstStyle/>
            <a:p>
              <a:endParaRPr lang="zh-CN" altLang="en-US" sz="1620"/>
            </a:p>
          </p:txBody>
        </p:sp>
        <p:sp>
          <p:nvSpPr>
            <p:cNvPr id="81" name="Rectangle 112"/>
            <p:cNvSpPr>
              <a:spLocks noChangeArrowheads="1"/>
            </p:cNvSpPr>
            <p:nvPr/>
          </p:nvSpPr>
          <p:spPr bwMode="auto">
            <a:xfrm>
              <a:off x="6315075" y="4905375"/>
              <a:ext cx="579438" cy="288925"/>
            </a:xfrm>
            <a:prstGeom prst="rect">
              <a:avLst/>
            </a:prstGeom>
            <a:noFill/>
            <a:ln>
              <a:noFill/>
            </a:ln>
          </p:spPr>
          <p:txBody>
            <a:bodyPr/>
            <a:lstStyle/>
            <a:p>
              <a:endParaRPr lang="zh-CN" altLang="en-US" sz="2520">
                <a:solidFill>
                  <a:srgbClr val="00A77E"/>
                </a:solidFill>
              </a:endParaRPr>
            </a:p>
          </p:txBody>
        </p:sp>
        <p:grpSp>
          <p:nvGrpSpPr>
            <p:cNvPr id="82" name="Group 109"/>
            <p:cNvGrpSpPr/>
            <p:nvPr/>
          </p:nvGrpSpPr>
          <p:grpSpPr bwMode="auto">
            <a:xfrm>
              <a:off x="5191125" y="4632325"/>
              <a:ext cx="2465388" cy="1176338"/>
              <a:chOff x="3270" y="3022"/>
              <a:chExt cx="1553" cy="741"/>
            </a:xfrm>
          </p:grpSpPr>
          <p:sp>
            <p:nvSpPr>
              <p:cNvPr id="83" name="Freeform 109"/>
              <p:cNvSpPr/>
              <p:nvPr>
                <p:custDataLst>
                  <p:tags r:id="rId59"/>
                </p:custDataLst>
              </p:nvPr>
            </p:nvSpPr>
            <p:spPr bwMode="auto">
              <a:xfrm>
                <a:off x="4135" y="3404"/>
                <a:ext cx="88" cy="70"/>
              </a:xfrm>
              <a:custGeom>
                <a:avLst/>
                <a:gdLst>
                  <a:gd name="T0" fmla="*/ 0 w 140"/>
                  <a:gd name="T1" fmla="*/ 1 h 111"/>
                  <a:gd name="T2" fmla="*/ 1 w 140"/>
                  <a:gd name="T3" fmla="*/ 1 h 111"/>
                  <a:gd name="T4" fmla="*/ 1 w 140"/>
                  <a:gd name="T5" fmla="*/ 0 h 111"/>
                  <a:gd name="T6" fmla="*/ 0 w 140"/>
                  <a:gd name="T7" fmla="*/ 1 h 111"/>
                  <a:gd name="T8" fmla="*/ 0 60000 65536"/>
                  <a:gd name="T9" fmla="*/ 0 60000 65536"/>
                  <a:gd name="T10" fmla="*/ 0 60000 65536"/>
                  <a:gd name="T11" fmla="*/ 0 60000 65536"/>
                  <a:gd name="T12" fmla="*/ 0 w 140"/>
                  <a:gd name="T13" fmla="*/ 0 h 111"/>
                  <a:gd name="T14" fmla="*/ 140 w 140"/>
                  <a:gd name="T15" fmla="*/ 111 h 111"/>
                </a:gdLst>
                <a:ahLst/>
                <a:cxnLst>
                  <a:cxn ang="T8">
                    <a:pos x="T0" y="T1"/>
                  </a:cxn>
                  <a:cxn ang="T9">
                    <a:pos x="T2" y="T3"/>
                  </a:cxn>
                  <a:cxn ang="T10">
                    <a:pos x="T4" y="T5"/>
                  </a:cxn>
                  <a:cxn ang="T11">
                    <a:pos x="T6" y="T7"/>
                  </a:cxn>
                </a:cxnLst>
                <a:rect l="T12" t="T13" r="T14" b="T15"/>
                <a:pathLst>
                  <a:path w="140" h="111">
                    <a:moveTo>
                      <a:pt x="0" y="111"/>
                    </a:moveTo>
                    <a:lnTo>
                      <a:pt x="140" y="109"/>
                    </a:lnTo>
                    <a:lnTo>
                      <a:pt x="54" y="0"/>
                    </a:lnTo>
                    <a:lnTo>
                      <a:pt x="0" y="111"/>
                    </a:lnTo>
                    <a:close/>
                  </a:path>
                </a:pathLst>
              </a:custGeom>
              <a:solidFill>
                <a:srgbClr val="000000"/>
              </a:solidFill>
              <a:ln>
                <a:noFill/>
              </a:ln>
            </p:spPr>
            <p:txBody>
              <a:bodyPr/>
              <a:lstStyle/>
              <a:p>
                <a:endParaRPr lang="zh-CN" altLang="en-US" sz="1620"/>
              </a:p>
            </p:txBody>
          </p:sp>
          <p:grpSp>
            <p:nvGrpSpPr>
              <p:cNvPr id="84" name="Group 108"/>
              <p:cNvGrpSpPr/>
              <p:nvPr/>
            </p:nvGrpSpPr>
            <p:grpSpPr bwMode="auto">
              <a:xfrm>
                <a:off x="3270" y="3022"/>
                <a:ext cx="1553" cy="741"/>
                <a:chOff x="3270" y="3011"/>
                <a:chExt cx="1553" cy="741"/>
              </a:xfrm>
            </p:grpSpPr>
            <p:sp>
              <p:nvSpPr>
                <p:cNvPr id="85" name="Freeform 108"/>
                <p:cNvSpPr/>
                <p:nvPr>
                  <p:custDataLst>
                    <p:tags r:id="rId60"/>
                  </p:custDataLst>
                </p:nvPr>
              </p:nvSpPr>
              <p:spPr bwMode="auto">
                <a:xfrm>
                  <a:off x="3270" y="3011"/>
                  <a:ext cx="889" cy="435"/>
                </a:xfrm>
                <a:custGeom>
                  <a:avLst/>
                  <a:gdLst>
                    <a:gd name="T0" fmla="*/ 1 w 1413"/>
                    <a:gd name="T1" fmla="*/ 0 h 693"/>
                    <a:gd name="T2" fmla="*/ 0 w 1413"/>
                    <a:gd name="T3" fmla="*/ 0 h 693"/>
                    <a:gd name="T4" fmla="*/ 1 w 1413"/>
                    <a:gd name="T5" fmla="*/ 1 h 693"/>
                    <a:gd name="T6" fmla="*/ 1 w 1413"/>
                    <a:gd name="T7" fmla="*/ 1 h 693"/>
                    <a:gd name="T8" fmla="*/ 1 w 1413"/>
                    <a:gd name="T9" fmla="*/ 0 h 693"/>
                    <a:gd name="T10" fmla="*/ 0 60000 65536"/>
                    <a:gd name="T11" fmla="*/ 0 60000 65536"/>
                    <a:gd name="T12" fmla="*/ 0 60000 65536"/>
                    <a:gd name="T13" fmla="*/ 0 60000 65536"/>
                    <a:gd name="T14" fmla="*/ 0 60000 65536"/>
                    <a:gd name="T15" fmla="*/ 0 w 1413"/>
                    <a:gd name="T16" fmla="*/ 0 h 693"/>
                    <a:gd name="T17" fmla="*/ 1413 w 1413"/>
                    <a:gd name="T18" fmla="*/ 693 h 693"/>
                  </a:gdLst>
                  <a:ahLst/>
                  <a:cxnLst>
                    <a:cxn ang="T10">
                      <a:pos x="T0" y="T1"/>
                    </a:cxn>
                    <a:cxn ang="T11">
                      <a:pos x="T2" y="T3"/>
                    </a:cxn>
                    <a:cxn ang="T12">
                      <a:pos x="T4" y="T5"/>
                    </a:cxn>
                    <a:cxn ang="T13">
                      <a:pos x="T6" y="T7"/>
                    </a:cxn>
                    <a:cxn ang="T14">
                      <a:pos x="T8" y="T9"/>
                    </a:cxn>
                  </a:cxnLst>
                  <a:rect l="T15" t="T16" r="T17" b="T18"/>
                  <a:pathLst>
                    <a:path w="1413" h="693">
                      <a:moveTo>
                        <a:pt x="11" y="0"/>
                      </a:moveTo>
                      <a:lnTo>
                        <a:pt x="0" y="24"/>
                      </a:lnTo>
                      <a:lnTo>
                        <a:pt x="1401" y="693"/>
                      </a:lnTo>
                      <a:lnTo>
                        <a:pt x="1413" y="668"/>
                      </a:lnTo>
                      <a:lnTo>
                        <a:pt x="11" y="0"/>
                      </a:lnTo>
                      <a:close/>
                    </a:path>
                  </a:pathLst>
                </a:custGeom>
                <a:solidFill>
                  <a:srgbClr val="000000"/>
                </a:solidFill>
                <a:ln>
                  <a:noFill/>
                </a:ln>
              </p:spPr>
              <p:txBody>
                <a:bodyPr/>
                <a:lstStyle/>
                <a:p>
                  <a:endParaRPr lang="zh-CN" altLang="en-US" sz="1620"/>
                </a:p>
              </p:txBody>
            </p:sp>
            <p:sp>
              <p:nvSpPr>
                <p:cNvPr id="86" name="Oval 110"/>
                <p:cNvSpPr>
                  <a:spLocks noChangeArrowheads="1"/>
                </p:cNvSpPr>
                <p:nvPr/>
              </p:nvSpPr>
              <p:spPr bwMode="auto">
                <a:xfrm>
                  <a:off x="4188" y="3403"/>
                  <a:ext cx="635" cy="349"/>
                </a:xfrm>
                <a:prstGeom prst="ellipse">
                  <a:avLst/>
                </a:prstGeom>
                <a:solidFill>
                  <a:srgbClr val="D9D9D9"/>
                </a:solidFill>
                <a:ln w="4763">
                  <a:solidFill>
                    <a:srgbClr val="000000"/>
                  </a:solidFill>
                  <a:round/>
                </a:ln>
              </p:spPr>
              <p:txBody>
                <a:bodyPr/>
                <a:lstStyle/>
                <a:p>
                  <a:endParaRPr lang="zh-CN" altLang="en-US" sz="2520">
                    <a:solidFill>
                      <a:srgbClr val="00A77E"/>
                    </a:solidFill>
                  </a:endParaRPr>
                </a:p>
              </p:txBody>
            </p:sp>
            <p:sp>
              <p:nvSpPr>
                <p:cNvPr id="87" name="Rectangle 111"/>
                <p:cNvSpPr>
                  <a:spLocks noChangeArrowheads="1"/>
                </p:cNvSpPr>
                <p:nvPr>
                  <p:custDataLst>
                    <p:tags r:id="rId61"/>
                  </p:custDataLst>
                </p:nvPr>
              </p:nvSpPr>
              <p:spPr bwMode="auto">
                <a:xfrm>
                  <a:off x="4240" y="3503"/>
                  <a:ext cx="445" cy="146"/>
                </a:xfrm>
                <a:prstGeom prst="rect">
                  <a:avLst/>
                </a:prstGeom>
                <a:noFill/>
                <a:ln>
                  <a:noFill/>
                </a:ln>
              </p:spPr>
              <p:txBody>
                <a:bodyPr wrap="none" lIns="0" tIns="0" rIns="0" bIns="0">
                  <a:spAutoFit/>
                </a:bodyPr>
                <a:lstStyle/>
                <a:p>
                  <a:pPr defTabSz="685800">
                    <a:spcBef>
                      <a:spcPct val="50000"/>
                    </a:spcBef>
                  </a:pPr>
                  <a:r>
                    <a:rPr lang="zh-TW" altLang="en-US" sz="1260">
                      <a:solidFill>
                        <a:srgbClr val="000000"/>
                      </a:solidFill>
                      <a:latin typeface="Times New Roman" panose="02020603050405020304" pitchFamily="18" charset="0"/>
                      <a:ea typeface="PMingLiU" panose="02020500000000000000" pitchFamily="18" charset="-120"/>
                    </a:rPr>
                    <a:t>   </a:t>
                  </a:r>
                  <a:r>
                    <a:rPr lang="en-US" altLang="zh-TW" sz="1260">
                      <a:solidFill>
                        <a:srgbClr val="000000"/>
                      </a:solidFill>
                      <a:latin typeface="Times New Roman" panose="02020603050405020304" pitchFamily="18" charset="0"/>
                      <a:ea typeface="PMingLiU" panose="02020500000000000000" pitchFamily="18" charset="-120"/>
                    </a:rPr>
                    <a:t>ERROR</a:t>
                  </a:r>
                  <a:endParaRPr lang="en-US" altLang="zh-TW" sz="1260">
                    <a:solidFill>
                      <a:srgbClr val="000000"/>
                    </a:solidFill>
                    <a:latin typeface="Times New Roman" panose="02020603050405020304" pitchFamily="18" charset="0"/>
                    <a:ea typeface="PMingLiU" panose="02020500000000000000" pitchFamily="18" charset="-120"/>
                  </a:endParaRPr>
                </a:p>
              </p:txBody>
            </p:sp>
            <p:sp>
              <p:nvSpPr>
                <p:cNvPr id="88" name="Rectangle 113"/>
                <p:cNvSpPr>
                  <a:spLocks noChangeArrowheads="1"/>
                </p:cNvSpPr>
                <p:nvPr>
                  <p:custDataLst>
                    <p:tags r:id="rId62"/>
                  </p:custDataLst>
                </p:nvPr>
              </p:nvSpPr>
              <p:spPr bwMode="auto">
                <a:xfrm>
                  <a:off x="4019" y="3223"/>
                  <a:ext cx="222" cy="125"/>
                </a:xfrm>
                <a:prstGeom prst="rect">
                  <a:avLst/>
                </a:prstGeom>
                <a:noFill/>
                <a:ln>
                  <a:noFill/>
                </a:ln>
              </p:spPr>
              <p:txBody>
                <a:bodyPr wrap="none" lIns="0" tIns="0" rIns="0" bIns="0">
                  <a:spAutoFit/>
                </a:bodyPr>
                <a:lstStyle/>
                <a:p>
                  <a:pPr defTabSz="685800">
                    <a:spcBef>
                      <a:spcPct val="50000"/>
                    </a:spcBef>
                  </a:pPr>
                  <a:r>
                    <a:rPr lang="en-US" altLang="zh-TW" sz="1080">
                      <a:solidFill>
                        <a:srgbClr val="000000"/>
                      </a:solidFill>
                      <a:latin typeface="Times New Roman" panose="02020603050405020304" pitchFamily="18" charset="0"/>
                      <a:ea typeface="PMingLiU" panose="02020500000000000000" pitchFamily="18" charset="-120"/>
                    </a:rPr>
                    <a:t>delete</a:t>
                  </a:r>
                  <a:endParaRPr lang="en-US" altLang="zh-TW" sz="1620">
                    <a:solidFill>
                      <a:schemeClr val="tx2"/>
                    </a:solidFill>
                    <a:ea typeface="PMingLiU" panose="02020500000000000000" pitchFamily="18" charset="-120"/>
                  </a:endParaRPr>
                </a:p>
              </p:txBody>
            </p:sp>
          </p:grpSp>
        </p:gr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52" y="310289"/>
            <a:ext cx="7357005" cy="523875"/>
          </a:xfrm>
        </p:spPr>
        <p:txBody>
          <a:bodyPr/>
          <a:lstStyle/>
          <a:p>
            <a:pPr>
              <a:spcAft>
                <a:spcPts val="0"/>
              </a:spcAft>
            </a:pPr>
            <a:r>
              <a:rPr kumimoji="1" lang="zh-CN" altLang="en-US" dirty="0"/>
              <a:t>状态图工具：</a:t>
            </a:r>
            <a:r>
              <a:rPr kumimoji="1" lang="en-US" altLang="zh-CN" dirty="0"/>
              <a:t>Spec</a:t>
            </a:r>
            <a:r>
              <a:rPr kumimoji="1" lang="zh-CN" altLang="en-US" dirty="0"/>
              <a:t> </a:t>
            </a:r>
            <a:r>
              <a:rPr kumimoji="1" lang="en-US" altLang="zh-CN" dirty="0"/>
              <a:t>Explorer</a:t>
            </a:r>
            <a:endParaRPr kumimoji="1" lang="zh-CN" altLang="en-US" dirty="0"/>
          </a:p>
        </p:txBody>
      </p:sp>
      <p:pic>
        <p:nvPicPr>
          <p:cNvPr id="5" name="Picture 4" descr="Spec Explorer 2010 Visual Studio Power Tool"/>
          <p:cNvPicPr>
            <a:picLocks noChangeAspect="1" noChangeArrowheads="1"/>
          </p:cNvPicPr>
          <p:nvPr/>
        </p:nvPicPr>
        <p:blipFill>
          <a:blip r:embed="rId1" cstate="print"/>
          <a:srcRect/>
          <a:stretch>
            <a:fillRect/>
          </a:stretch>
        </p:blipFill>
        <p:spPr bwMode="auto">
          <a:xfrm>
            <a:off x="199750" y="834164"/>
            <a:ext cx="7624807" cy="3800619"/>
          </a:xfrm>
          <a:prstGeom prst="rect">
            <a:avLst/>
          </a:prstGeom>
          <a:noFill/>
        </p:spPr>
      </p:pic>
      <p:pic>
        <p:nvPicPr>
          <p:cNvPr id="6" name="Picture 2" descr="http://blogs.msdn.com/blogfiles/sechina/WindowsLiveWriter/7607f00c44f6_9970/image_12%5B1%5D_2.png"/>
          <p:cNvPicPr>
            <a:picLocks noChangeAspect="1" noChangeArrowheads="1"/>
          </p:cNvPicPr>
          <p:nvPr/>
        </p:nvPicPr>
        <p:blipFill>
          <a:blip r:embed="rId2" cstate="print"/>
          <a:srcRect/>
          <a:stretch>
            <a:fillRect/>
          </a:stretch>
        </p:blipFill>
        <p:spPr bwMode="auto">
          <a:xfrm>
            <a:off x="4720440" y="915186"/>
            <a:ext cx="4295740" cy="358725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示例：</a:t>
            </a:r>
            <a:r>
              <a:rPr kumimoji="1" lang="en-GB" altLang="zh-CN" dirty="0"/>
              <a:t>ATS4_AppModel</a:t>
            </a:r>
            <a:endParaRPr kumimoji="1" lang="zh-CN" altLang="en-US" dirty="0"/>
          </a:p>
        </p:txBody>
      </p:sp>
      <p:sp>
        <p:nvSpPr>
          <p:cNvPr id="5" name="文本框 4"/>
          <p:cNvSpPr txBox="1"/>
          <p:nvPr/>
        </p:nvSpPr>
        <p:spPr>
          <a:xfrm>
            <a:off x="1133202" y="4615346"/>
            <a:ext cx="4640826" cy="337185"/>
          </a:xfrm>
          <a:prstGeom prst="rect">
            <a:avLst/>
          </a:prstGeom>
          <a:noFill/>
        </p:spPr>
        <p:txBody>
          <a:bodyPr wrap="square">
            <a:spAutoFit/>
          </a:bodyPr>
          <a:lstStyle/>
          <a:p>
            <a:pPr>
              <a:spcAft>
                <a:spcPts val="0"/>
              </a:spcAft>
            </a:pPr>
            <a:r>
              <a:rPr lang="zh-CN" altLang="en-US" sz="1600" dirty="0">
                <a:hlinkClick r:id="rId1"/>
              </a:rPr>
              <a:t>http://ats4appmodel.sourceforge.net/</a:t>
            </a:r>
            <a:r>
              <a:rPr lang="zh-CN" altLang="en-US" sz="1600" dirty="0"/>
              <a:t> </a:t>
            </a:r>
            <a:endParaRPr lang="zh-CN" altLang="en-US" sz="1600" dirty="0"/>
          </a:p>
        </p:txBody>
      </p:sp>
      <p:pic>
        <p:nvPicPr>
          <p:cNvPr id="6" name="图片 5" descr="MBT-ATS4.png"/>
          <p:cNvPicPr>
            <a:picLocks noChangeAspect="1"/>
          </p:cNvPicPr>
          <p:nvPr/>
        </p:nvPicPr>
        <p:blipFill>
          <a:blip r:embed="rId2" cstate="print"/>
          <a:stretch>
            <a:fillRect/>
          </a:stretch>
        </p:blipFill>
        <p:spPr>
          <a:xfrm>
            <a:off x="1133202" y="804667"/>
            <a:ext cx="6805842" cy="375594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a:xfrm>
            <a:off x="479837" y="196176"/>
            <a:ext cx="5453114" cy="573881"/>
          </a:xfrm>
        </p:spPr>
        <p:txBody>
          <a:bodyPr>
            <a:normAutofit/>
          </a:bodyPr>
          <a:lstStyle/>
          <a:p>
            <a:pPr>
              <a:spcAft>
                <a:spcPts val="0"/>
              </a:spcAft>
            </a:pPr>
            <a:r>
              <a:rPr lang="zh-CN" altLang="en-US" dirty="0"/>
              <a:t>补充：基于场景的测试方法</a:t>
            </a:r>
            <a:endParaRPr lang="zh-CN" altLang="en-US" dirty="0"/>
          </a:p>
        </p:txBody>
      </p:sp>
      <p:sp>
        <p:nvSpPr>
          <p:cNvPr id="2" name="文本框 1"/>
          <p:cNvSpPr txBox="1"/>
          <p:nvPr/>
        </p:nvSpPr>
        <p:spPr>
          <a:xfrm>
            <a:off x="1137219" y="1221607"/>
            <a:ext cx="6217920" cy="423545"/>
          </a:xfrm>
          <a:prstGeom prst="rect">
            <a:avLst/>
          </a:prstGeom>
          <a:noFill/>
        </p:spPr>
        <p:txBody>
          <a:bodyPr wrap="none" rtlCol="0">
            <a:spAutoFit/>
          </a:bodyPr>
          <a:lstStyle/>
          <a:p>
            <a:pPr>
              <a:spcAft>
                <a:spcPts val="0"/>
              </a:spcAft>
            </a:pPr>
            <a:r>
              <a:rPr kumimoji="1" lang="zh-CN" altLang="en-US" sz="2160" dirty="0">
                <a:solidFill>
                  <a:srgbClr val="FF6600"/>
                </a:solidFill>
                <a:latin typeface="微软雅黑" panose="020B0503020204020204" pitchFamily="34" charset="-122"/>
                <a:ea typeface="微软雅黑" panose="020B0503020204020204" pitchFamily="34" charset="-122"/>
              </a:rPr>
              <a:t>测试用例 </a:t>
            </a:r>
            <a:r>
              <a:rPr kumimoji="1" lang="en-US" altLang="zh-CN" sz="2160" dirty="0">
                <a:solidFill>
                  <a:srgbClr val="FF6600"/>
                </a:solidFill>
                <a:latin typeface="微软雅黑" panose="020B0503020204020204" pitchFamily="34" charset="-122"/>
                <a:ea typeface="微软雅黑" panose="020B0503020204020204" pitchFamily="34" charset="-122"/>
              </a:rPr>
              <a:t>=</a:t>
            </a:r>
            <a:r>
              <a:rPr kumimoji="1" lang="zh-CN" altLang="en-US" sz="2160" dirty="0">
                <a:solidFill>
                  <a:srgbClr val="FF6600"/>
                </a:solidFill>
                <a:latin typeface="微软雅黑" panose="020B0503020204020204" pitchFamily="34" charset="-122"/>
                <a:ea typeface="微软雅黑" panose="020B0503020204020204" pitchFamily="34" charset="-122"/>
              </a:rPr>
              <a:t> 用户故事（行为） </a:t>
            </a:r>
            <a:r>
              <a:rPr kumimoji="1" lang="en-US" altLang="zh-CN" sz="2160" dirty="0">
                <a:solidFill>
                  <a:srgbClr val="FF6600"/>
                </a:solidFill>
                <a:latin typeface="微软雅黑" panose="020B0503020204020204" pitchFamily="34" charset="-122"/>
                <a:ea typeface="微软雅黑" panose="020B0503020204020204" pitchFamily="34" charset="-122"/>
              </a:rPr>
              <a:t>+</a:t>
            </a:r>
            <a:r>
              <a:rPr kumimoji="1" lang="zh-CN" altLang="en-US" sz="2160" dirty="0">
                <a:solidFill>
                  <a:srgbClr val="FF6600"/>
                </a:solidFill>
                <a:latin typeface="微软雅黑" panose="020B0503020204020204" pitchFamily="34" charset="-122"/>
                <a:ea typeface="微软雅黑" panose="020B0503020204020204" pitchFamily="34" charset="-122"/>
              </a:rPr>
              <a:t> 场景 </a:t>
            </a:r>
            <a:r>
              <a:rPr kumimoji="1" lang="zh-CN" altLang="zh-CN" sz="2160" dirty="0">
                <a:solidFill>
                  <a:srgbClr val="FF6600"/>
                </a:solidFill>
                <a:latin typeface="微软雅黑" panose="020B0503020204020204" pitchFamily="34" charset="-122"/>
                <a:ea typeface="微软雅黑" panose="020B0503020204020204" pitchFamily="34" charset="-122"/>
              </a:rPr>
              <a:t>+</a:t>
            </a:r>
            <a:r>
              <a:rPr kumimoji="1" lang="zh-CN" altLang="en-US" sz="2160" dirty="0">
                <a:solidFill>
                  <a:srgbClr val="FF6600"/>
                </a:solidFill>
                <a:latin typeface="微软雅黑" panose="020B0503020204020204" pitchFamily="34" charset="-122"/>
                <a:ea typeface="微软雅黑" panose="020B0503020204020204" pitchFamily="34" charset="-122"/>
              </a:rPr>
              <a:t> 测试数据</a:t>
            </a:r>
            <a:endParaRPr kumimoji="1" lang="zh-CN" altLang="en-US" sz="2160" dirty="0">
              <a:solidFill>
                <a:srgbClr val="FF66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692592" y="1653648"/>
            <a:ext cx="3063240" cy="339725"/>
          </a:xfrm>
          <a:prstGeom prst="rect">
            <a:avLst/>
          </a:prstGeom>
          <a:noFill/>
        </p:spPr>
        <p:txBody>
          <a:bodyPr wrap="none" rtlCol="0">
            <a:spAutoFit/>
          </a:bodyPr>
          <a:lstStyle/>
          <a:p>
            <a:pPr>
              <a:spcAft>
                <a:spcPts val="0"/>
              </a:spcAft>
            </a:pPr>
            <a:r>
              <a:rPr kumimoji="1" lang="zh-CN" altLang="en-US" sz="1620" dirty="0">
                <a:latin typeface="微软雅黑" panose="020B0503020204020204" pitchFamily="34" charset="-122"/>
                <a:ea typeface="微软雅黑" panose="020B0503020204020204" pitchFamily="34" charset="-122"/>
              </a:rPr>
              <a:t>场景：条件、前提、运行环境等</a:t>
            </a:r>
            <a:endParaRPr kumimoji="1" lang="zh-CN" altLang="en-US" sz="162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405484" y="2733770"/>
            <a:ext cx="2520280" cy="1512168"/>
          </a:xfrm>
          <a:prstGeom prst="rect">
            <a:avLst/>
          </a:prstGeom>
        </p:spPr>
      </p:pic>
      <p:sp>
        <p:nvSpPr>
          <p:cNvPr id="5" name="双大括号 4"/>
          <p:cNvSpPr/>
          <p:nvPr/>
        </p:nvSpPr>
        <p:spPr bwMode="auto">
          <a:xfrm>
            <a:off x="1202026" y="2463740"/>
            <a:ext cx="1360951" cy="2052228"/>
          </a:xfrm>
          <a:prstGeom prst="bracePai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en-US" altLang="zh-CN" sz="1620" i="1" dirty="0">
              <a:latin typeface="微软雅黑" panose="020B0503020204020204" pitchFamily="34" charset="-122"/>
              <a:ea typeface="微软雅黑" panose="020B0503020204020204" pitchFamily="34" charset="-122"/>
            </a:endParaRPr>
          </a:p>
          <a:p>
            <a:pPr defTabSz="822960" fontAlgn="base">
              <a:spcBef>
                <a:spcPct val="0"/>
              </a:spcBef>
              <a:spcAft>
                <a:spcPct val="0"/>
              </a:spcAft>
            </a:pPr>
            <a:endParaRPr lang="en-US" altLang="zh-CN" sz="1620" dirty="0">
              <a:latin typeface="微软雅黑" panose="020B0503020204020204" pitchFamily="34" charset="-122"/>
              <a:ea typeface="微软雅黑" panose="020B0503020204020204" pitchFamily="34" charset="-122"/>
            </a:endParaRPr>
          </a:p>
          <a:p>
            <a:pPr defTabSz="822960" fontAlgn="base">
              <a:spcBef>
                <a:spcPct val="0"/>
              </a:spcBef>
              <a:spcAft>
                <a:spcPct val="0"/>
              </a:spcAft>
            </a:pPr>
            <a:endParaRPr lang="en-US" altLang="zh-CN" sz="1620" i="1" dirty="0">
              <a:latin typeface="微软雅黑" panose="020B0503020204020204" pitchFamily="34" charset="-122"/>
              <a:ea typeface="微软雅黑" panose="020B0503020204020204" pitchFamily="34" charset="-122"/>
            </a:endParaRPr>
          </a:p>
          <a:p>
            <a:pPr algn="ctr" defTabSz="822960" fontAlgn="base">
              <a:spcBef>
                <a:spcPts val="0"/>
              </a:spcBef>
              <a:spcAft>
                <a:spcPct val="0"/>
              </a:spcAft>
            </a:pPr>
            <a:r>
              <a:rPr lang="zh-CN" altLang="en-US" sz="2520" dirty="0">
                <a:solidFill>
                  <a:schemeClr val="bg1"/>
                </a:solidFill>
                <a:latin typeface="微软雅黑" panose="020B0503020204020204" pitchFamily="34" charset="-122"/>
                <a:ea typeface="微软雅黑" panose="020B0503020204020204" pitchFamily="34" charset="-122"/>
                <a:sym typeface="+mn-ea"/>
              </a:rPr>
              <a:t>场景</a:t>
            </a:r>
            <a:endParaRPr lang="zh-CN" altLang="en-US" sz="2520" dirty="0">
              <a:solidFill>
                <a:schemeClr val="bg1"/>
              </a:solidFill>
              <a:latin typeface="微软雅黑" panose="020B0503020204020204" pitchFamily="34" charset="-122"/>
              <a:ea typeface="微软雅黑" panose="020B0503020204020204" pitchFamily="34" charset="-122"/>
            </a:endParaRPr>
          </a:p>
        </p:txBody>
      </p:sp>
      <p:sp>
        <p:nvSpPr>
          <p:cNvPr id="72" name="双大括号 71"/>
          <p:cNvSpPr/>
          <p:nvPr/>
        </p:nvSpPr>
        <p:spPr bwMode="auto">
          <a:xfrm>
            <a:off x="6581023" y="2463740"/>
            <a:ext cx="1425758" cy="2052228"/>
          </a:xfrm>
          <a:prstGeom prst="bracePair">
            <a:avLst/>
          </a:prstGeom>
          <a:solidFill>
            <a:srgbClr val="DDDDDD"/>
          </a:solid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en-US" altLang="zh-CN" sz="1620" i="1" dirty="0">
              <a:latin typeface="微软雅黑" panose="020B0503020204020204" pitchFamily="34" charset="-122"/>
              <a:ea typeface="微软雅黑" panose="020B0503020204020204" pitchFamily="34" charset="-122"/>
            </a:endParaRPr>
          </a:p>
          <a:p>
            <a:pPr defTabSz="822960" fontAlgn="base">
              <a:spcBef>
                <a:spcPct val="0"/>
              </a:spcBef>
              <a:spcAft>
                <a:spcPct val="0"/>
              </a:spcAft>
            </a:pPr>
            <a:endParaRPr lang="en-US" altLang="zh-CN" sz="1620" dirty="0">
              <a:latin typeface="微软雅黑" panose="020B0503020204020204" pitchFamily="34" charset="-122"/>
              <a:ea typeface="微软雅黑" panose="020B0503020204020204" pitchFamily="34" charset="-122"/>
            </a:endParaRPr>
          </a:p>
          <a:p>
            <a:pPr defTabSz="822960" fontAlgn="base">
              <a:spcBef>
                <a:spcPct val="0"/>
              </a:spcBef>
              <a:spcAft>
                <a:spcPct val="0"/>
              </a:spcAft>
            </a:pPr>
            <a:endParaRPr lang="en-US" altLang="zh-CN" sz="1620" i="1" dirty="0">
              <a:latin typeface="微软雅黑" panose="020B0503020204020204" pitchFamily="34" charset="-122"/>
              <a:ea typeface="微软雅黑" panose="020B0503020204020204" pitchFamily="34" charset="-122"/>
            </a:endParaRPr>
          </a:p>
          <a:p>
            <a:pPr algn="ctr" defTabSz="822960" fontAlgn="base">
              <a:spcBef>
                <a:spcPts val="0"/>
              </a:spcBef>
              <a:spcAft>
                <a:spcPct val="0"/>
              </a:spcAft>
            </a:pPr>
            <a:r>
              <a:rPr lang="zh-CN" altLang="en-US" sz="2520" dirty="0">
                <a:latin typeface="微软雅黑" panose="020B0503020204020204" pitchFamily="34" charset="-122"/>
                <a:ea typeface="微软雅黑" panose="020B0503020204020204" pitchFamily="34" charset="-122"/>
                <a:sym typeface="+mn-ea"/>
              </a:rPr>
              <a:t>数据</a:t>
            </a:r>
            <a:endParaRPr lang="en-US" altLang="zh-CN" sz="2520" dirty="0">
              <a:latin typeface="微软雅黑" panose="020B0503020204020204" pitchFamily="34" charset="-122"/>
              <a:ea typeface="微软雅黑" panose="020B0503020204020204" pitchFamily="34" charset="-122"/>
            </a:endParaRPr>
          </a:p>
        </p:txBody>
      </p:sp>
      <p:sp>
        <p:nvSpPr>
          <p:cNvPr id="7" name="左箭头 6"/>
          <p:cNvSpPr/>
          <p:nvPr/>
        </p:nvSpPr>
        <p:spPr>
          <a:xfrm>
            <a:off x="5932951" y="3327834"/>
            <a:ext cx="583265" cy="324036"/>
          </a:xfrm>
          <a:prstGeom prst="lef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微软雅黑" panose="020B0503020204020204" pitchFamily="34" charset="-122"/>
              <a:ea typeface="微软雅黑" panose="020B0503020204020204" pitchFamily="34" charset="-122"/>
            </a:endParaRPr>
          </a:p>
        </p:txBody>
      </p:sp>
      <p:sp>
        <p:nvSpPr>
          <p:cNvPr id="8" name="右箭头 7"/>
          <p:cNvSpPr/>
          <p:nvPr/>
        </p:nvSpPr>
        <p:spPr>
          <a:xfrm>
            <a:off x="2627784" y="3327834"/>
            <a:ext cx="712879" cy="378042"/>
          </a:xfrm>
          <a:prstGeom prst="rightArrow">
            <a:avLst>
              <a:gd name="adj1" fmla="val 50000"/>
              <a:gd name="adj2" fmla="val 73891"/>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285" y="11638"/>
            <a:ext cx="5638226" cy="864095"/>
          </a:xfrm>
        </p:spPr>
        <p:txBody>
          <a:bodyPr>
            <a:normAutofit/>
          </a:bodyPr>
          <a:lstStyle/>
          <a:p>
            <a:pPr>
              <a:spcAft>
                <a:spcPts val="0"/>
              </a:spcAft>
            </a:pPr>
            <a:r>
              <a:rPr lang="zh-CN" altLang="en-US" dirty="0"/>
              <a:t>示例：基于场景的测试</a:t>
            </a:r>
            <a:endParaRPr lang="zh-CN" altLang="en-US" dirty="0"/>
          </a:p>
        </p:txBody>
      </p:sp>
      <p:sp>
        <p:nvSpPr>
          <p:cNvPr id="4" name="Rectangle 3"/>
          <p:cNvSpPr/>
          <p:nvPr/>
        </p:nvSpPr>
        <p:spPr>
          <a:xfrm>
            <a:off x="839922" y="1664449"/>
            <a:ext cx="1970106" cy="29811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08610" indent="-308610">
              <a:lnSpc>
                <a:spcPct val="130000"/>
              </a:lnSpc>
              <a:spcAft>
                <a:spcPts val="0"/>
              </a:spcAft>
              <a:buFont typeface="Arial" panose="020B0604020202020204" pitchFamily="34" charset="0"/>
              <a:buChar char="•"/>
            </a:pPr>
            <a:r>
              <a:rPr lang="zh-CN" altLang="en-US"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rPr>
              <a:t>入门级用户</a:t>
            </a:r>
            <a:endParaRPr lang="en-US" altLang="zh-CN"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endParaRPr>
          </a:p>
          <a:p>
            <a:pPr marL="308610" indent="-308610">
              <a:lnSpc>
                <a:spcPct val="130000"/>
              </a:lnSpc>
              <a:spcBef>
                <a:spcPts val="0"/>
              </a:spcBef>
              <a:buFont typeface="Arial" panose="020B0604020202020204" pitchFamily="34" charset="0"/>
              <a:buChar char="•"/>
            </a:pPr>
            <a:r>
              <a:rPr lang="zh-CN" altLang="en-US"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rPr>
              <a:t>熟练用户</a:t>
            </a:r>
            <a:endParaRPr lang="zh-CN" altLang="en-US"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6" name="Rectangle 5"/>
          <p:cNvSpPr/>
          <p:nvPr/>
        </p:nvSpPr>
        <p:spPr>
          <a:xfrm>
            <a:off x="3329037" y="1664448"/>
            <a:ext cx="2149736" cy="298113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08610" indent="-308610">
              <a:lnSpc>
                <a:spcPct val="130000"/>
              </a:lnSpc>
              <a:spcAft>
                <a:spcPts val="0"/>
              </a:spcAft>
              <a:buFont typeface="Arial" panose="020B0604020202020204" pitchFamily="34" charset="0"/>
              <a:buChar char="•"/>
            </a:pPr>
            <a:r>
              <a:rPr lang="zh-CN" altLang="en-US"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rPr>
              <a:t>首次安装使用</a:t>
            </a:r>
            <a:endParaRPr lang="en-US" altLang="zh-CN"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endParaRPr>
          </a:p>
          <a:p>
            <a:pPr marL="308610" indent="-308610">
              <a:lnSpc>
                <a:spcPct val="130000"/>
              </a:lnSpc>
              <a:spcBef>
                <a:spcPts val="0"/>
              </a:spcBef>
              <a:spcAft>
                <a:spcPts val="0"/>
              </a:spcAft>
              <a:buFont typeface="Arial" panose="020B0604020202020204" pitchFamily="34" charset="0"/>
              <a:buChar char="•"/>
            </a:pPr>
            <a:r>
              <a:rPr lang="zh-CN" altLang="en-US"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rPr>
              <a:t>特定时间打开</a:t>
            </a:r>
            <a:r>
              <a:rPr lang="en-US" altLang="zh-CN"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rPr>
              <a:t>App</a:t>
            </a:r>
            <a:r>
              <a:rPr lang="zh-CN" altLang="en-US"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rPr>
              <a:t>12:00/</a:t>
            </a:r>
            <a:r>
              <a:rPr lang="zh-CN" altLang="en-US"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rPr>
              <a:t> </a:t>
            </a:r>
            <a:r>
              <a:rPr lang="en-US" altLang="zh-CN"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rPr>
              <a:t>20</a:t>
            </a:r>
            <a:r>
              <a:rPr lang="zh-CN" altLang="en-US"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rPr>
              <a:t>00</a:t>
            </a:r>
            <a:r>
              <a:rPr lang="zh-CN" altLang="en-US"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rPr>
              <a:t>）</a:t>
            </a:r>
            <a:endParaRPr lang="en-US" altLang="zh-CN"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endParaRPr>
          </a:p>
          <a:p>
            <a:pPr marL="308610" indent="-308610">
              <a:lnSpc>
                <a:spcPct val="130000"/>
              </a:lnSpc>
              <a:spcBef>
                <a:spcPts val="0"/>
              </a:spcBef>
              <a:spcAft>
                <a:spcPts val="0"/>
              </a:spcAft>
              <a:buFont typeface="Arial" panose="020B0604020202020204" pitchFamily="34" charset="0"/>
              <a:buChar char="•"/>
            </a:pPr>
            <a:r>
              <a:rPr lang="zh-CN" altLang="en-US"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rPr>
              <a:t>预定成功后</a:t>
            </a:r>
            <a:endParaRPr lang="en-US" altLang="zh-CN"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endParaRPr>
          </a:p>
          <a:p>
            <a:pPr marL="308610" indent="-308610">
              <a:lnSpc>
                <a:spcPct val="130000"/>
              </a:lnSpc>
              <a:spcBef>
                <a:spcPts val="0"/>
              </a:spcBef>
              <a:spcAft>
                <a:spcPts val="0"/>
              </a:spcAft>
              <a:buFont typeface="Arial" panose="020B0604020202020204" pitchFamily="34" charset="0"/>
              <a:buChar char="•"/>
            </a:pPr>
            <a:r>
              <a:rPr lang="zh-CN" altLang="en-US"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rPr>
              <a:t>取消订单后</a:t>
            </a:r>
            <a:endParaRPr lang="en-US" altLang="zh-CN"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endParaRPr>
          </a:p>
          <a:p>
            <a:pPr marL="308610" indent="-308610">
              <a:lnSpc>
                <a:spcPct val="130000"/>
              </a:lnSpc>
              <a:spcBef>
                <a:spcPts val="0"/>
              </a:spcBef>
              <a:buFont typeface="Arial" panose="020B0604020202020204" pitchFamily="34" charset="0"/>
              <a:buChar char="•"/>
            </a:pPr>
            <a:r>
              <a:rPr lang="zh-CN" altLang="en-US"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rPr>
              <a:t>退出</a:t>
            </a:r>
            <a:r>
              <a:rPr lang="en-US" altLang="zh-CN"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rPr>
              <a:t>App</a:t>
            </a:r>
            <a:r>
              <a:rPr lang="zh-CN" altLang="en-US"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rPr>
              <a:t>后</a:t>
            </a:r>
            <a:endParaRPr lang="en-US" altLang="zh-CN"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endParaRPr>
          </a:p>
          <a:p>
            <a:pPr marL="308610" indent="-308610">
              <a:buFont typeface="Arial" panose="020B0604020202020204" pitchFamily="34" charset="0"/>
              <a:buChar char="•"/>
            </a:pPr>
            <a:endParaRPr lang="en-US" altLang="zh-CN"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7" name="Rectangle 6"/>
          <p:cNvSpPr/>
          <p:nvPr/>
        </p:nvSpPr>
        <p:spPr>
          <a:xfrm>
            <a:off x="5997759" y="1664449"/>
            <a:ext cx="2336885" cy="29811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2296" tIns="41148" rIns="82296" bIns="41148"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08610" indent="-308610">
              <a:lnSpc>
                <a:spcPct val="140000"/>
              </a:lnSpc>
              <a:spcAft>
                <a:spcPts val="0"/>
              </a:spcAft>
              <a:buFont typeface="Arial" panose="020B0604020202020204" pitchFamily="34" charset="0"/>
              <a:buChar char="•"/>
            </a:pPr>
            <a:r>
              <a:rPr lang="zh-CN" altLang="en-US"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rPr>
              <a:t>随便看看</a:t>
            </a:r>
            <a:endParaRPr lang="en-US" altLang="zh-CN"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endParaRPr>
          </a:p>
          <a:p>
            <a:pPr marL="308610" indent="-308610">
              <a:lnSpc>
                <a:spcPct val="140000"/>
              </a:lnSpc>
              <a:spcBef>
                <a:spcPts val="0"/>
              </a:spcBef>
              <a:spcAft>
                <a:spcPts val="0"/>
              </a:spcAft>
              <a:buFont typeface="Arial" panose="020B0604020202020204" pitchFamily="34" charset="0"/>
              <a:buChar char="•"/>
            </a:pPr>
            <a:r>
              <a:rPr lang="zh-CN" altLang="en-US"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rPr>
              <a:t>查找符合自己要求的酒店</a:t>
            </a:r>
            <a:endParaRPr lang="en-US" altLang="zh-CN"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endParaRPr>
          </a:p>
          <a:p>
            <a:pPr marL="308610" indent="-308610">
              <a:lnSpc>
                <a:spcPct val="140000"/>
              </a:lnSpc>
              <a:spcBef>
                <a:spcPts val="0"/>
              </a:spcBef>
              <a:spcAft>
                <a:spcPts val="0"/>
              </a:spcAft>
              <a:buFont typeface="Arial" panose="020B0604020202020204" pitchFamily="34" charset="0"/>
              <a:buChar char="•"/>
            </a:pPr>
            <a:r>
              <a:rPr lang="zh-CN" altLang="en-US"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rPr>
              <a:t>预定酒店</a:t>
            </a:r>
            <a:endParaRPr lang="en-US" altLang="zh-CN"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endParaRPr>
          </a:p>
          <a:p>
            <a:pPr marL="308610" indent="-308610">
              <a:lnSpc>
                <a:spcPct val="140000"/>
              </a:lnSpc>
              <a:spcBef>
                <a:spcPts val="0"/>
              </a:spcBef>
              <a:spcAft>
                <a:spcPts val="0"/>
              </a:spcAft>
              <a:buFont typeface="Arial" panose="020B0604020202020204" pitchFamily="34" charset="0"/>
              <a:buChar char="•"/>
            </a:pPr>
            <a:r>
              <a:rPr lang="zh-CN" altLang="en-US"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rPr>
              <a:t>入住酒店</a:t>
            </a:r>
            <a:endParaRPr lang="en-US" altLang="zh-CN"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endParaRPr>
          </a:p>
          <a:p>
            <a:pPr marL="308610" indent="-308610">
              <a:lnSpc>
                <a:spcPct val="140000"/>
              </a:lnSpc>
              <a:spcBef>
                <a:spcPts val="0"/>
              </a:spcBef>
              <a:buFont typeface="Arial" panose="020B0604020202020204" pitchFamily="34" charset="0"/>
              <a:buChar char="•"/>
            </a:pPr>
            <a:r>
              <a:rPr lang="zh-CN" altLang="en-US"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rPr>
              <a:t>离开酒店</a:t>
            </a:r>
            <a:endParaRPr lang="en-US" altLang="zh-CN" dirty="0">
              <a:solidFill>
                <a:schemeClr val="accent1">
                  <a:lumMod val="50000"/>
                </a:schemeClr>
              </a:solidFill>
              <a:latin typeface="微软雅黑" panose="020B0503020204020204" pitchFamily="34" charset="-122"/>
              <a:ea typeface="微软雅黑" panose="020B0503020204020204" pitchFamily="34" charset="-122"/>
              <a:cs typeface="楷体" panose="02010609060101010101" pitchFamily="49" charset="-122"/>
            </a:endParaRPr>
          </a:p>
        </p:txBody>
      </p:sp>
      <p:cxnSp>
        <p:nvCxnSpPr>
          <p:cNvPr id="10" name="Straight Connector 9"/>
          <p:cNvCxnSpPr/>
          <p:nvPr/>
        </p:nvCxnSpPr>
        <p:spPr>
          <a:xfrm>
            <a:off x="2627781" y="1934479"/>
            <a:ext cx="794617" cy="8264"/>
          </a:xfrm>
          <a:prstGeom prst="line">
            <a:avLst/>
          </a:prstGeom>
          <a:ln>
            <a:solidFill>
              <a:schemeClr val="accent1">
                <a:lumMod val="50000"/>
              </a:schemeClr>
            </a:solidFill>
            <a:prstDash val="sysDash"/>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2303746" y="2312523"/>
            <a:ext cx="1101722" cy="1382784"/>
          </a:xfrm>
          <a:prstGeom prst="line">
            <a:avLst/>
          </a:prstGeom>
          <a:ln>
            <a:solidFill>
              <a:schemeClr val="accent1">
                <a:lumMod val="50000"/>
              </a:schemeClr>
            </a:solidFill>
            <a:prstDash val="sysDash"/>
          </a:ln>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2627782" y="1934479"/>
            <a:ext cx="842493" cy="324038"/>
          </a:xfrm>
          <a:prstGeom prst="line">
            <a:avLst/>
          </a:prstGeom>
          <a:ln>
            <a:solidFill>
              <a:schemeClr val="accent1">
                <a:lumMod val="50000"/>
              </a:schemeClr>
            </a:solidFill>
            <a:prstDash val="sysDash"/>
          </a:ln>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a:xfrm>
            <a:off x="5109328" y="1934479"/>
            <a:ext cx="952112" cy="331109"/>
          </a:xfrm>
          <a:prstGeom prst="line">
            <a:avLst/>
          </a:prstGeom>
          <a:ln>
            <a:solidFill>
              <a:srgbClr val="FF6699"/>
            </a:solidFill>
            <a:prstDash val="sysDash"/>
          </a:ln>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a:xfrm>
            <a:off x="5025648" y="2582553"/>
            <a:ext cx="1069087" cy="864094"/>
          </a:xfrm>
          <a:prstGeom prst="line">
            <a:avLst/>
          </a:prstGeom>
          <a:ln>
            <a:solidFill>
              <a:srgbClr val="FF6699"/>
            </a:solidFill>
            <a:prstDash val="sysDash"/>
          </a:ln>
        </p:spPr>
        <p:style>
          <a:lnRef idx="3">
            <a:schemeClr val="dk1"/>
          </a:lnRef>
          <a:fillRef idx="0">
            <a:schemeClr val="dk1"/>
          </a:fillRef>
          <a:effectRef idx="2">
            <a:schemeClr val="dk1"/>
          </a:effectRef>
          <a:fontRef idx="minor">
            <a:schemeClr val="tx1"/>
          </a:fontRef>
        </p:style>
      </p:cxnSp>
      <p:cxnSp>
        <p:nvCxnSpPr>
          <p:cNvPr id="24" name="Straight Connector 23"/>
          <p:cNvCxnSpPr/>
          <p:nvPr/>
        </p:nvCxnSpPr>
        <p:spPr>
          <a:xfrm flipV="1">
            <a:off x="4949072" y="2312524"/>
            <a:ext cx="1178298" cy="1033991"/>
          </a:xfrm>
          <a:prstGeom prst="line">
            <a:avLst/>
          </a:prstGeom>
          <a:ln>
            <a:solidFill>
              <a:srgbClr val="FF6699"/>
            </a:solidFill>
            <a:prstDash val="sysDash"/>
          </a:ln>
        </p:spPr>
        <p:style>
          <a:lnRef idx="3">
            <a:schemeClr val="dk1"/>
          </a:lnRef>
          <a:fillRef idx="0">
            <a:schemeClr val="dk1"/>
          </a:fillRef>
          <a:effectRef idx="2">
            <a:schemeClr val="dk1"/>
          </a:effectRef>
          <a:fontRef idx="minor">
            <a:schemeClr val="tx1"/>
          </a:fontRef>
        </p:style>
      </p:cxnSp>
      <p:sp>
        <p:nvSpPr>
          <p:cNvPr id="3" name="TextBox 2"/>
          <p:cNvSpPr txBox="1"/>
          <p:nvPr/>
        </p:nvSpPr>
        <p:spPr>
          <a:xfrm>
            <a:off x="1027638" y="1145760"/>
            <a:ext cx="6890877" cy="478155"/>
          </a:xfrm>
          <a:prstGeom prst="rect">
            <a:avLst/>
          </a:prstGeom>
          <a:noFill/>
        </p:spPr>
        <p:txBody>
          <a:bodyPr wrap="square" rtlCol="0">
            <a:spAutoFit/>
          </a:bodyPr>
          <a:lstStyle/>
          <a:p>
            <a:pPr>
              <a:spcAft>
                <a:spcPts val="0"/>
              </a:spcAft>
            </a:pPr>
            <a:r>
              <a:rPr lang="zh-CN" altLang="en-US" sz="2520" b="1" dirty="0">
                <a:solidFill>
                  <a:srgbClr val="3C8C93"/>
                </a:solidFill>
              </a:rPr>
              <a:t>  用户</a:t>
            </a:r>
            <a:r>
              <a:rPr lang="en-US" altLang="zh-CN" sz="2520" b="1" dirty="0">
                <a:solidFill>
                  <a:srgbClr val="3C8C93"/>
                </a:solidFill>
              </a:rPr>
              <a:t>	</a:t>
            </a:r>
            <a:r>
              <a:rPr lang="zh-CN" altLang="en-US" sz="2520" b="1" dirty="0">
                <a:solidFill>
                  <a:srgbClr val="3C8C93"/>
                </a:solidFill>
              </a:rPr>
              <a:t>               </a:t>
            </a:r>
            <a:r>
              <a:rPr lang="en-US" altLang="zh-CN" sz="2520" b="1" dirty="0">
                <a:solidFill>
                  <a:srgbClr val="3C8C93"/>
                </a:solidFill>
              </a:rPr>
              <a:t>	</a:t>
            </a:r>
            <a:r>
              <a:rPr lang="zh-CN" altLang="en-US" sz="2520" b="1" dirty="0">
                <a:solidFill>
                  <a:srgbClr val="3C8C93"/>
                </a:solidFill>
              </a:rPr>
              <a:t> 上下文</a:t>
            </a:r>
            <a:r>
              <a:rPr lang="en-US" altLang="zh-CN" sz="2520" b="1" dirty="0">
                <a:solidFill>
                  <a:srgbClr val="3C8C93"/>
                </a:solidFill>
              </a:rPr>
              <a:t>(</a:t>
            </a:r>
            <a:r>
              <a:rPr lang="zh-CN" altLang="en-US" sz="2520" b="1" dirty="0">
                <a:solidFill>
                  <a:srgbClr val="3C8C93"/>
                </a:solidFill>
              </a:rPr>
              <a:t>场景</a:t>
            </a:r>
            <a:r>
              <a:rPr lang="en-US" altLang="zh-CN" sz="2520" b="1" dirty="0">
                <a:solidFill>
                  <a:srgbClr val="3C8C93"/>
                </a:solidFill>
              </a:rPr>
              <a:t>)		</a:t>
            </a:r>
            <a:r>
              <a:rPr lang="zh-CN" altLang="en-US" sz="2520" b="1" dirty="0">
                <a:solidFill>
                  <a:srgbClr val="3C8C93"/>
                </a:solidFill>
              </a:rPr>
              <a:t>           目标</a:t>
            </a:r>
            <a:endParaRPr lang="zh-CN" altLang="en-US" sz="2520" b="1" dirty="0">
              <a:solidFill>
                <a:srgbClr val="3C8C93"/>
              </a:solidFill>
            </a:endParaRPr>
          </a:p>
        </p:txBody>
      </p:sp>
      <p:cxnSp>
        <p:nvCxnSpPr>
          <p:cNvPr id="17" name="Straight Connector 16"/>
          <p:cNvCxnSpPr/>
          <p:nvPr/>
        </p:nvCxnSpPr>
        <p:spPr>
          <a:xfrm>
            <a:off x="5109328" y="1905261"/>
            <a:ext cx="985407" cy="0"/>
          </a:xfrm>
          <a:prstGeom prst="line">
            <a:avLst/>
          </a:prstGeom>
          <a:ln>
            <a:solidFill>
              <a:srgbClr val="FF6699"/>
            </a:solidFill>
            <a:prstDash val="sysDash"/>
          </a:ln>
        </p:spPr>
        <p:style>
          <a:lnRef idx="3">
            <a:schemeClr val="dk1"/>
          </a:lnRef>
          <a:fillRef idx="0">
            <a:schemeClr val="dk1"/>
          </a:fillRef>
          <a:effectRef idx="2">
            <a:schemeClr val="dk1"/>
          </a:effectRef>
          <a:fontRef idx="minor">
            <a:schemeClr val="tx1"/>
          </a:fontRef>
        </p:style>
      </p:cxnSp>
      <p:cxnSp>
        <p:nvCxnSpPr>
          <p:cNvPr id="25" name="Straight Connector 24"/>
          <p:cNvCxnSpPr/>
          <p:nvPr/>
        </p:nvCxnSpPr>
        <p:spPr>
          <a:xfrm>
            <a:off x="5025648" y="2582554"/>
            <a:ext cx="1101722" cy="509438"/>
          </a:xfrm>
          <a:prstGeom prst="line">
            <a:avLst/>
          </a:prstGeom>
          <a:ln>
            <a:solidFill>
              <a:srgbClr val="FF6699"/>
            </a:solidFill>
            <a:prstDash val="sysDash"/>
          </a:ln>
        </p:spPr>
        <p:style>
          <a:lnRef idx="3">
            <a:schemeClr val="dk1"/>
          </a:lnRef>
          <a:fillRef idx="0">
            <a:schemeClr val="dk1"/>
          </a:fillRef>
          <a:effectRef idx="2">
            <a:schemeClr val="dk1"/>
          </a:effectRef>
          <a:fontRef idx="minor">
            <a:schemeClr val="tx1"/>
          </a:fontRef>
        </p:style>
      </p:cxnSp>
      <p:cxnSp>
        <p:nvCxnSpPr>
          <p:cNvPr id="38" name="Straight Connector 26"/>
          <p:cNvCxnSpPr/>
          <p:nvPr/>
        </p:nvCxnSpPr>
        <p:spPr>
          <a:xfrm flipV="1">
            <a:off x="2303745" y="2258517"/>
            <a:ext cx="1166530" cy="54006"/>
          </a:xfrm>
          <a:prstGeom prst="line">
            <a:avLst/>
          </a:prstGeom>
          <a:ln>
            <a:solidFill>
              <a:schemeClr val="accent1">
                <a:lumMod val="50000"/>
              </a:schemeClr>
            </a:solidFill>
            <a:prstDash val="sysDash"/>
          </a:ln>
        </p:spPr>
        <p:style>
          <a:lnRef idx="3">
            <a:schemeClr val="dk1"/>
          </a:lnRef>
          <a:fillRef idx="0">
            <a:schemeClr val="dk1"/>
          </a:fillRef>
          <a:effectRef idx="2">
            <a:schemeClr val="dk1"/>
          </a:effectRef>
          <a:fontRef idx="minor">
            <a:schemeClr val="tx1"/>
          </a:fontRef>
        </p:style>
      </p:cxnSp>
      <p:cxnSp>
        <p:nvCxnSpPr>
          <p:cNvPr id="62" name="Straight Connector 22"/>
          <p:cNvCxnSpPr/>
          <p:nvPr/>
        </p:nvCxnSpPr>
        <p:spPr>
          <a:xfrm>
            <a:off x="5025648" y="2582551"/>
            <a:ext cx="1101722" cy="1244731"/>
          </a:xfrm>
          <a:prstGeom prst="line">
            <a:avLst/>
          </a:prstGeom>
          <a:ln>
            <a:solidFill>
              <a:srgbClr val="FF6699"/>
            </a:solidFill>
            <a:prstDash val="sysDash"/>
          </a:ln>
        </p:spPr>
        <p:style>
          <a:lnRef idx="3">
            <a:schemeClr val="dk1"/>
          </a:lnRef>
          <a:fillRef idx="0">
            <a:schemeClr val="dk1"/>
          </a:fillRef>
          <a:effectRef idx="2">
            <a:schemeClr val="dk1"/>
          </a:effectRef>
          <a:fontRef idx="minor">
            <a:schemeClr val="tx1"/>
          </a:fontRef>
        </p:style>
      </p:cxnSp>
      <p:cxnSp>
        <p:nvCxnSpPr>
          <p:cNvPr id="66" name="Straight Connector 23"/>
          <p:cNvCxnSpPr/>
          <p:nvPr/>
        </p:nvCxnSpPr>
        <p:spPr>
          <a:xfrm flipV="1">
            <a:off x="4949072" y="3446647"/>
            <a:ext cx="1178298" cy="248660"/>
          </a:xfrm>
          <a:prstGeom prst="line">
            <a:avLst/>
          </a:prstGeom>
          <a:ln>
            <a:solidFill>
              <a:srgbClr val="FF6699"/>
            </a:solidFill>
            <a:prstDash val="sysDash"/>
          </a:ln>
        </p:spPr>
        <p:style>
          <a:lnRef idx="3">
            <a:schemeClr val="dk1"/>
          </a:lnRef>
          <a:fillRef idx="0">
            <a:schemeClr val="dk1"/>
          </a:fillRef>
          <a:effectRef idx="2">
            <a:schemeClr val="dk1"/>
          </a:effectRef>
          <a:fontRef idx="minor">
            <a:schemeClr val="tx1"/>
          </a:fontRef>
        </p:style>
      </p:cxnSp>
      <p:cxnSp>
        <p:nvCxnSpPr>
          <p:cNvPr id="18" name="Straight Connector 23"/>
          <p:cNvCxnSpPr/>
          <p:nvPr/>
        </p:nvCxnSpPr>
        <p:spPr>
          <a:xfrm>
            <a:off x="4949072" y="3346515"/>
            <a:ext cx="1178298" cy="100132"/>
          </a:xfrm>
          <a:prstGeom prst="line">
            <a:avLst/>
          </a:prstGeom>
          <a:ln>
            <a:solidFill>
              <a:srgbClr val="FF6699"/>
            </a:solidFill>
            <a:prstDash val="sysDash"/>
          </a:ln>
        </p:spPr>
        <p:style>
          <a:lnRef idx="3">
            <a:schemeClr val="dk1"/>
          </a:lnRef>
          <a:fillRef idx="0">
            <a:schemeClr val="dk1"/>
          </a:fillRef>
          <a:effectRef idx="2">
            <a:schemeClr val="dk1"/>
          </a:effectRef>
          <a:fontRef idx="minor">
            <a:schemeClr val="tx1"/>
          </a:fontRef>
        </p:style>
      </p:cxnSp>
    </p:spTree>
  </p:cSld>
  <p:clrMapOvr>
    <a:masterClrMapping/>
  </p:clrMapOvr>
  <p:transition spd="slow">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457200" y="4888391"/>
            <a:ext cx="1111032" cy="255110"/>
          </a:xfrm>
          <a:prstGeom prst="rect">
            <a:avLst/>
          </a:prstGeom>
        </p:spPr>
        <p:txBody>
          <a:bodyPr/>
          <a:lstStyle/>
          <a:p>
            <a:pPr algn="l">
              <a:spcAft>
                <a:spcPts val="0"/>
              </a:spcAft>
              <a:defRPr/>
            </a:pPr>
            <a:fld id="{7B1F7BF2-6B5F-3443-8FF2-9F260EEDA8CA}" type="slidenum">
              <a:rPr lang="en-US" altLang="zh-CN">
                <a:ea typeface="宋体" panose="02010600030101010101" pitchFamily="2" charset="-122"/>
                <a:cs typeface="+mn-cs"/>
              </a:rPr>
            </a:fld>
            <a:endParaRPr lang="en-US" altLang="zh-CN" dirty="0">
              <a:ea typeface="宋体" panose="02010600030101010101" pitchFamily="2" charset="-122"/>
              <a:cs typeface="+mn-cs"/>
            </a:endParaRPr>
          </a:p>
        </p:txBody>
      </p:sp>
      <p:sp>
        <p:nvSpPr>
          <p:cNvPr id="8" name="标题 1"/>
          <p:cNvSpPr>
            <a:spLocks noGrp="1"/>
          </p:cNvSpPr>
          <p:nvPr>
            <p:ph type="title"/>
          </p:nvPr>
        </p:nvSpPr>
        <p:spPr>
          <a:xfrm>
            <a:off x="618727" y="254738"/>
            <a:ext cx="5573419" cy="529567"/>
          </a:xfrm>
        </p:spPr>
        <p:txBody>
          <a:bodyPr>
            <a:normAutofit fontScale="90000"/>
          </a:bodyPr>
          <a:lstStyle/>
          <a:p>
            <a:pPr>
              <a:spcAft>
                <a:spcPts val="0"/>
              </a:spcAft>
            </a:pPr>
            <a:r>
              <a:rPr lang="zh-CN" altLang="en-US" dirty="0"/>
              <a:t>练习：列出测试场景和数据</a:t>
            </a:r>
            <a:endParaRPr lang="zh-CN" altLang="en-US" dirty="0"/>
          </a:p>
        </p:txBody>
      </p:sp>
      <p:pic>
        <p:nvPicPr>
          <p:cNvPr id="5" name="图片 4"/>
          <p:cNvPicPr>
            <a:picLocks noChangeAspect="1"/>
          </p:cNvPicPr>
          <p:nvPr/>
        </p:nvPicPr>
        <p:blipFill>
          <a:blip r:embed="rId1"/>
          <a:stretch>
            <a:fillRect/>
          </a:stretch>
        </p:blipFill>
        <p:spPr>
          <a:xfrm>
            <a:off x="3146242" y="1275606"/>
            <a:ext cx="2657095" cy="3321369"/>
          </a:xfrm>
          <a:prstGeom prst="rect">
            <a:avLst/>
          </a:prstGeom>
        </p:spPr>
      </p:pic>
      <p:sp>
        <p:nvSpPr>
          <p:cNvPr id="6" name="双大括号 5"/>
          <p:cNvSpPr/>
          <p:nvPr/>
        </p:nvSpPr>
        <p:spPr bwMode="auto">
          <a:xfrm>
            <a:off x="1289228" y="1977685"/>
            <a:ext cx="972108" cy="2052228"/>
          </a:xfrm>
          <a:prstGeom prst="bracePair">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en-US" altLang="zh-CN" i="1" dirty="0">
              <a:solidFill>
                <a:schemeClr val="accent1">
                  <a:lumMod val="50000"/>
                </a:schemeClr>
              </a:solidFill>
              <a:latin typeface="微软雅黑" panose="020B0503020204020204" pitchFamily="34" charset="-122"/>
              <a:ea typeface="微软雅黑" panose="020B0503020204020204" pitchFamily="34" charset="-122"/>
            </a:endParaRPr>
          </a:p>
          <a:p>
            <a:pPr defTabSz="822960" fontAlgn="base">
              <a:spcBef>
                <a:spcPct val="0"/>
              </a:spcBef>
              <a:spcAft>
                <a:spcPct val="0"/>
              </a:spcAft>
            </a:pPr>
            <a:endParaRPr lang="en-US" altLang="zh-CN" dirty="0">
              <a:solidFill>
                <a:schemeClr val="accent1">
                  <a:lumMod val="50000"/>
                </a:schemeClr>
              </a:solidFill>
              <a:latin typeface="微软雅黑" panose="020B0503020204020204" pitchFamily="34" charset="-122"/>
              <a:ea typeface="微软雅黑" panose="020B0503020204020204" pitchFamily="34" charset="-122"/>
            </a:endParaRPr>
          </a:p>
          <a:p>
            <a:pPr defTabSz="822960" fontAlgn="base">
              <a:spcBef>
                <a:spcPct val="0"/>
              </a:spcBef>
              <a:spcAft>
                <a:spcPct val="0"/>
              </a:spcAft>
            </a:pPr>
            <a:endParaRPr lang="en-US" altLang="zh-CN" i="1" dirty="0">
              <a:solidFill>
                <a:schemeClr val="accent1">
                  <a:lumMod val="50000"/>
                </a:schemeClr>
              </a:solidFill>
              <a:latin typeface="微软雅黑" panose="020B0503020204020204" pitchFamily="34" charset="-122"/>
              <a:ea typeface="微软雅黑" panose="020B0503020204020204" pitchFamily="34" charset="-122"/>
            </a:endParaRPr>
          </a:p>
          <a:p>
            <a:pPr algn="ctr" defTabSz="822960" fontAlgn="base">
              <a:spcBef>
                <a:spcPts val="0"/>
              </a:spcBef>
              <a:spcAft>
                <a:spcPct val="0"/>
              </a:spcAft>
            </a:pPr>
            <a:r>
              <a:rPr lang="zh-CN" altLang="en-US" dirty="0">
                <a:solidFill>
                  <a:schemeClr val="accent1">
                    <a:lumMod val="50000"/>
                  </a:schemeClr>
                </a:solidFill>
                <a:latin typeface="微软雅黑" panose="020B0503020204020204" pitchFamily="34" charset="-122"/>
                <a:ea typeface="微软雅黑" panose="020B0503020204020204" pitchFamily="34" charset="-122"/>
                <a:sym typeface="+mn-ea"/>
              </a:rPr>
              <a:t>场景</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右箭头 8"/>
          <p:cNvSpPr/>
          <p:nvPr/>
        </p:nvSpPr>
        <p:spPr>
          <a:xfrm>
            <a:off x="2358580" y="2814778"/>
            <a:ext cx="712879" cy="378042"/>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0" name="双大括号 9"/>
          <p:cNvSpPr/>
          <p:nvPr/>
        </p:nvSpPr>
        <p:spPr bwMode="auto">
          <a:xfrm>
            <a:off x="6581022" y="1977685"/>
            <a:ext cx="907301" cy="2052228"/>
          </a:xfrm>
          <a:prstGeom prst="bracePair">
            <a:avLst/>
          </a:prstGeom>
          <a:solidFill>
            <a:srgbClr val="DDDDDD"/>
          </a:solid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en-US" altLang="zh-CN" i="1" dirty="0">
              <a:latin typeface="微软雅黑" panose="020B0503020204020204" pitchFamily="34" charset="-122"/>
              <a:ea typeface="微软雅黑" panose="020B0503020204020204" pitchFamily="34" charset="-122"/>
            </a:endParaRPr>
          </a:p>
          <a:p>
            <a:pPr defTabSz="822960" fontAlgn="base">
              <a:spcBef>
                <a:spcPct val="0"/>
              </a:spcBef>
              <a:spcAft>
                <a:spcPct val="0"/>
              </a:spcAft>
            </a:pPr>
            <a:endParaRPr lang="en-US" altLang="zh-CN" dirty="0">
              <a:latin typeface="微软雅黑" panose="020B0503020204020204" pitchFamily="34" charset="-122"/>
              <a:ea typeface="微软雅黑" panose="020B0503020204020204" pitchFamily="34" charset="-122"/>
            </a:endParaRPr>
          </a:p>
          <a:p>
            <a:pPr defTabSz="822960" fontAlgn="base">
              <a:spcBef>
                <a:spcPct val="0"/>
              </a:spcBef>
              <a:spcAft>
                <a:spcPct val="0"/>
              </a:spcAft>
            </a:pPr>
            <a:endParaRPr lang="en-US" altLang="zh-CN" i="1" dirty="0">
              <a:latin typeface="微软雅黑" panose="020B0503020204020204" pitchFamily="34" charset="-122"/>
              <a:ea typeface="微软雅黑" panose="020B0503020204020204" pitchFamily="34" charset="-122"/>
            </a:endParaRPr>
          </a:p>
          <a:p>
            <a:pPr algn="ctr" defTabSz="822960" fontAlgn="base">
              <a:spcBef>
                <a:spcPts val="0"/>
              </a:spcBef>
              <a:spcAft>
                <a:spcPct val="0"/>
              </a:spcAft>
            </a:pPr>
            <a:r>
              <a:rPr lang="zh-CN" altLang="en-US" dirty="0">
                <a:latin typeface="微软雅黑" panose="020B0503020204020204" pitchFamily="34" charset="-122"/>
                <a:ea typeface="微软雅黑" panose="020B0503020204020204" pitchFamily="34" charset="-122"/>
                <a:sym typeface="+mn-ea"/>
              </a:rPr>
              <a:t>数据</a:t>
            </a:r>
            <a:endParaRPr lang="en-US" altLang="zh-CN" dirty="0">
              <a:latin typeface="微软雅黑" panose="020B0503020204020204" pitchFamily="34" charset="-122"/>
              <a:ea typeface="微软雅黑" panose="020B0503020204020204" pitchFamily="34" charset="-122"/>
            </a:endParaRPr>
          </a:p>
        </p:txBody>
      </p:sp>
      <p:sp>
        <p:nvSpPr>
          <p:cNvPr id="11" name="左箭头 10"/>
          <p:cNvSpPr/>
          <p:nvPr/>
        </p:nvSpPr>
        <p:spPr>
          <a:xfrm>
            <a:off x="5900513" y="2841781"/>
            <a:ext cx="583265" cy="324036"/>
          </a:xfrm>
          <a:prstGeom prst="lef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 name="矩形 1"/>
          <p:cNvSpPr/>
          <p:nvPr/>
        </p:nvSpPr>
        <p:spPr>
          <a:xfrm>
            <a:off x="3146242" y="1275606"/>
            <a:ext cx="2657095" cy="3348372"/>
          </a:xfrm>
          <a:prstGeom prst="rect">
            <a:avLst/>
          </a:prstGeom>
          <a:solidFill>
            <a:schemeClr val="accent4">
              <a:lumMod val="20000"/>
              <a:lumOff val="8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2160" dirty="0">
                <a:solidFill>
                  <a:srgbClr val="800000"/>
                </a:solidFill>
                <a:latin typeface="楷体" panose="02010609060101010101" pitchFamily="49" charset="-122"/>
                <a:ea typeface="楷体" panose="02010609060101010101" pitchFamily="49" charset="-122"/>
                <a:cs typeface="楷体" panose="02010609060101010101" pitchFamily="49" charset="-122"/>
              </a:rPr>
              <a:t>针对某典型用例列出测试场景和测试数据</a:t>
            </a:r>
            <a:endParaRPr kumimoji="1" lang="zh-CN" altLang="en-US" sz="2160" dirty="0">
              <a:solidFill>
                <a:srgbClr val="800000"/>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9549" y="265341"/>
            <a:ext cx="1739006" cy="421482"/>
          </a:xfrm>
        </p:spPr>
        <p:txBody>
          <a:bodyPr>
            <a:normAutofit fontScale="90000"/>
          </a:bodyPr>
          <a:lstStyle/>
          <a:p>
            <a:pPr>
              <a:spcAft>
                <a:spcPts val="0"/>
              </a:spcAft>
            </a:pPr>
            <a:r>
              <a:rPr lang="zh-CN" altLang="en-US" dirty="0"/>
              <a:t>事件流图</a:t>
            </a:r>
            <a:endParaRPr lang="zh-CN" altLang="en-US" dirty="0"/>
          </a:p>
        </p:txBody>
      </p:sp>
      <p:sp>
        <p:nvSpPr>
          <p:cNvPr id="4" name="幻灯片编号占位符 3"/>
          <p:cNvSpPr>
            <a:spLocks noGrp="1"/>
          </p:cNvSpPr>
          <p:nvPr>
            <p:ph type="sldNum" sz="quarter" idx="10"/>
          </p:nvPr>
        </p:nvSpPr>
        <p:spPr/>
        <p:txBody>
          <a:bodyPr/>
          <a:lstStyle/>
          <a:p>
            <a:pPr>
              <a:spcAft>
                <a:spcPts val="0"/>
              </a:spcAft>
            </a:pPr>
            <a:fld id="{465EFE0A-B425-5D4C-B2B5-64972D2E3BEB}" type="slidenum">
              <a:rPr lang="en-US" altLang="zh-CN" smtClean="0"/>
            </a:fld>
            <a:endParaRPr lang="en-US" altLang="zh-CN"/>
          </a:p>
        </p:txBody>
      </p:sp>
      <p:sp>
        <p:nvSpPr>
          <p:cNvPr id="17" name="文本框 16"/>
          <p:cNvSpPr txBox="1"/>
          <p:nvPr/>
        </p:nvSpPr>
        <p:spPr>
          <a:xfrm>
            <a:off x="2174145" y="1059582"/>
            <a:ext cx="4526280" cy="368300"/>
          </a:xfrm>
          <a:prstGeom prst="rect">
            <a:avLst/>
          </a:prstGeom>
          <a:solidFill>
            <a:schemeClr val="accent2">
              <a:lumMod val="20000"/>
              <a:lumOff val="80000"/>
            </a:schemeClr>
          </a:solidFill>
        </p:spPr>
        <p:txBody>
          <a:bodyPr wrap="none" rtlCol="0">
            <a:spAutoFit/>
          </a:bodyPr>
          <a:lstStyle/>
          <a:p>
            <a:pPr>
              <a:spcAft>
                <a:spcPts val="0"/>
              </a:spcAft>
            </a:pPr>
            <a:r>
              <a:rPr kumimoji="1" lang="zh-CN" altLang="en-US" dirty="0"/>
              <a:t>作为承兑人，根据委托收款请求，签发承兑</a:t>
            </a:r>
            <a:endParaRPr kumimoji="1" lang="zh-CN" altLang="en-US" dirty="0"/>
          </a:p>
        </p:txBody>
      </p:sp>
      <p:sp>
        <p:nvSpPr>
          <p:cNvPr id="18" name="文本框 17"/>
          <p:cNvSpPr txBox="1"/>
          <p:nvPr/>
        </p:nvSpPr>
        <p:spPr>
          <a:xfrm>
            <a:off x="1914905" y="1707654"/>
            <a:ext cx="4795733" cy="645160"/>
          </a:xfrm>
          <a:prstGeom prst="rect">
            <a:avLst/>
          </a:prstGeom>
          <a:solidFill>
            <a:schemeClr val="accent2">
              <a:lumMod val="20000"/>
              <a:lumOff val="80000"/>
            </a:schemeClr>
          </a:solidFill>
        </p:spPr>
        <p:txBody>
          <a:bodyPr wrap="square" rtlCol="0">
            <a:spAutoFit/>
          </a:bodyPr>
          <a:lstStyle/>
          <a:p>
            <a:pPr>
              <a:spcAft>
                <a:spcPts val="0"/>
              </a:spcAft>
            </a:pPr>
            <a:r>
              <a:rPr lang="zh-CN" altLang="en-US" dirty="0">
                <a:solidFill>
                  <a:srgbClr val="0000FF"/>
                </a:solidFill>
              </a:rPr>
              <a:t>无条件支付？不得转让？已转让了吗？收款人清楚吗？收款人是否破产？金额超过上限？</a:t>
            </a:r>
            <a:endParaRPr kumimoji="1" lang="zh-CN" altLang="en-US" dirty="0">
              <a:solidFill>
                <a:srgbClr val="0000FF"/>
              </a:solidFill>
            </a:endParaRPr>
          </a:p>
        </p:txBody>
      </p:sp>
      <p:sp>
        <p:nvSpPr>
          <p:cNvPr id="21" name="下箭头 20"/>
          <p:cNvSpPr/>
          <p:nvPr/>
        </p:nvSpPr>
        <p:spPr bwMode="gray">
          <a:xfrm>
            <a:off x="4183157" y="1383618"/>
            <a:ext cx="388843" cy="378042"/>
          </a:xfrm>
          <a:prstGeom prst="downArrow">
            <a:avLst/>
          </a:prstGeom>
          <a:solidFill>
            <a:schemeClr val="accent6">
              <a:lumMod val="20000"/>
              <a:lumOff val="80000"/>
            </a:schemeClr>
          </a:solidFill>
          <a:ln w="12700" algn="ctr">
            <a:solidFill>
              <a:srgbClr val="3C8C93"/>
            </a:solidFill>
            <a:miter lim="800000"/>
          </a:ln>
          <a:effectLst/>
        </p:spPr>
        <p:txBody>
          <a:bodyPr wrap="none" rtlCol="0" anchor="ctr"/>
          <a:lstStyle/>
          <a:p>
            <a:pPr algn="ctr"/>
            <a:endParaRPr kumimoji="1" lang="zh-CN" altLang="en-US" sz="1620"/>
          </a:p>
        </p:txBody>
      </p:sp>
      <p:sp>
        <p:nvSpPr>
          <p:cNvPr id="22" name="下箭头 21"/>
          <p:cNvSpPr/>
          <p:nvPr/>
        </p:nvSpPr>
        <p:spPr bwMode="gray">
          <a:xfrm>
            <a:off x="4118350" y="2247714"/>
            <a:ext cx="388843" cy="324036"/>
          </a:xfrm>
          <a:prstGeom prst="downArrow">
            <a:avLst/>
          </a:prstGeom>
          <a:solidFill>
            <a:schemeClr val="accent6">
              <a:lumMod val="20000"/>
              <a:lumOff val="80000"/>
            </a:schemeClr>
          </a:solidFill>
          <a:ln w="12700" algn="ctr">
            <a:solidFill>
              <a:srgbClr val="3C8C93"/>
            </a:solidFill>
            <a:miter lim="800000"/>
          </a:ln>
          <a:effectLst/>
        </p:spPr>
        <p:txBody>
          <a:bodyPr wrap="none" rtlCol="0" anchor="ctr"/>
          <a:lstStyle/>
          <a:p>
            <a:pPr algn="ctr"/>
            <a:endParaRPr kumimoji="1" lang="zh-CN" altLang="en-US" sz="1620"/>
          </a:p>
        </p:txBody>
      </p:sp>
      <p:cxnSp>
        <p:nvCxnSpPr>
          <p:cNvPr id="5" name="直线箭头连接符 4"/>
          <p:cNvCxnSpPr/>
          <p:nvPr/>
        </p:nvCxnSpPr>
        <p:spPr bwMode="auto">
          <a:xfrm>
            <a:off x="4312771" y="2571750"/>
            <a:ext cx="0" cy="243027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29" name="弧 28"/>
          <p:cNvSpPr/>
          <p:nvPr/>
        </p:nvSpPr>
        <p:spPr bwMode="auto">
          <a:xfrm rot="10991264">
            <a:off x="3320021" y="3435250"/>
            <a:ext cx="2060341" cy="871635"/>
          </a:xfrm>
          <a:prstGeom prst="arc">
            <a:avLst>
              <a:gd name="adj1" fmla="val 16200000"/>
              <a:gd name="adj2" fmla="val 5022490"/>
            </a:avLst>
          </a:prstGeom>
          <a:noFill/>
          <a:ln w="28575" cap="flat" cmpd="sng" algn="ctr">
            <a:solidFill>
              <a:srgbClr val="3C8C93"/>
            </a:solidFill>
            <a:prstDash val="solid"/>
            <a:round/>
            <a:headEnd type="arrow" w="med" len="med"/>
            <a:tailEnd type="none"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zh-CN" altLang="en-US" sz="1620" i="1">
              <a:latin typeface="Arial" panose="020B0604020202020204" pitchFamily="34" charset="0"/>
              <a:ea typeface="宋体" panose="02010600030101010101" pitchFamily="2" charset="-122"/>
            </a:endParaRPr>
          </a:p>
        </p:txBody>
      </p:sp>
      <p:sp>
        <p:nvSpPr>
          <p:cNvPr id="30" name="文本框 29"/>
          <p:cNvSpPr txBox="1"/>
          <p:nvPr/>
        </p:nvSpPr>
        <p:spPr>
          <a:xfrm>
            <a:off x="3340663" y="3003806"/>
            <a:ext cx="777686" cy="837565"/>
          </a:xfrm>
          <a:prstGeom prst="rect">
            <a:avLst/>
          </a:prstGeom>
          <a:noFill/>
        </p:spPr>
        <p:txBody>
          <a:bodyPr wrap="square" rtlCol="0">
            <a:spAutoFit/>
          </a:bodyPr>
          <a:lstStyle/>
          <a:p>
            <a:pPr algn="ctr">
              <a:spcAft>
                <a:spcPts val="0"/>
              </a:spcAft>
            </a:pPr>
            <a:r>
              <a:rPr kumimoji="1" lang="zh-CN" altLang="en-US" sz="1620" dirty="0"/>
              <a:t>有条件支付</a:t>
            </a:r>
            <a:endParaRPr kumimoji="1" lang="zh-CN" altLang="en-US" sz="1620" dirty="0"/>
          </a:p>
        </p:txBody>
      </p:sp>
      <p:cxnSp>
        <p:nvCxnSpPr>
          <p:cNvPr id="31" name="曲线连接符 30"/>
          <p:cNvCxnSpPr/>
          <p:nvPr/>
        </p:nvCxnSpPr>
        <p:spPr bwMode="auto">
          <a:xfrm rot="10800000" flipV="1">
            <a:off x="2951820" y="2733770"/>
            <a:ext cx="1360951" cy="540060"/>
          </a:xfrm>
          <a:prstGeom prst="curvedConnector3">
            <a:avLst>
              <a:gd name="adj1" fmla="val 101091"/>
            </a:avLst>
          </a:prstGeom>
          <a:solidFill>
            <a:schemeClr val="accent1"/>
          </a:solidFill>
          <a:ln w="28575" cap="flat" cmpd="sng" algn="ctr">
            <a:solidFill>
              <a:schemeClr val="accent1">
                <a:lumMod val="50000"/>
              </a:schemeClr>
            </a:solidFill>
            <a:prstDash val="solid"/>
            <a:round/>
            <a:headEnd type="none" w="med" len="med"/>
            <a:tailEnd type="arrow"/>
          </a:ln>
          <a:effectLst/>
        </p:spPr>
      </p:cxnSp>
      <p:sp>
        <p:nvSpPr>
          <p:cNvPr id="6" name="弧 5"/>
          <p:cNvSpPr/>
          <p:nvPr/>
        </p:nvSpPr>
        <p:spPr bwMode="auto">
          <a:xfrm>
            <a:off x="4118350" y="3489853"/>
            <a:ext cx="2009023" cy="1566174"/>
          </a:xfrm>
          <a:prstGeom prst="arc">
            <a:avLst/>
          </a:prstGeom>
          <a:noFill/>
          <a:ln w="28575" cap="flat" cmpd="sng" algn="ctr">
            <a:solidFill>
              <a:schemeClr val="accent1">
                <a:lumMod val="50000"/>
              </a:schemeClr>
            </a:solidFill>
            <a:prstDash val="solid"/>
            <a:round/>
            <a:headEnd type="none" w="med" len="med"/>
            <a:tailEnd type="arrow"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zh-CN" altLang="en-US" sz="1620" i="1">
              <a:latin typeface="Arial" panose="020B0604020202020204" pitchFamily="34" charset="0"/>
              <a:ea typeface="宋体" panose="02010600030101010101" pitchFamily="2" charset="-122"/>
            </a:endParaRPr>
          </a:p>
        </p:txBody>
      </p:sp>
      <p:sp>
        <p:nvSpPr>
          <p:cNvPr id="32" name="文本框 31"/>
          <p:cNvSpPr txBox="1"/>
          <p:nvPr/>
        </p:nvSpPr>
        <p:spPr>
          <a:xfrm>
            <a:off x="4831229" y="2841780"/>
            <a:ext cx="777686" cy="588645"/>
          </a:xfrm>
          <a:prstGeom prst="rect">
            <a:avLst/>
          </a:prstGeom>
          <a:noFill/>
        </p:spPr>
        <p:txBody>
          <a:bodyPr wrap="square" rtlCol="0">
            <a:spAutoFit/>
          </a:bodyPr>
          <a:lstStyle/>
          <a:p>
            <a:pPr algn="ctr">
              <a:spcAft>
                <a:spcPts val="0"/>
              </a:spcAft>
            </a:pPr>
            <a:r>
              <a:rPr kumimoji="1" lang="zh-CN" altLang="en-US" sz="1620" dirty="0"/>
              <a:t>已转让</a:t>
            </a:r>
            <a:endParaRPr kumimoji="1" lang="zh-CN" altLang="en-US" sz="1620" dirty="0"/>
          </a:p>
        </p:txBody>
      </p:sp>
      <p:sp>
        <p:nvSpPr>
          <p:cNvPr id="33" name="弧 32"/>
          <p:cNvSpPr/>
          <p:nvPr/>
        </p:nvSpPr>
        <p:spPr bwMode="auto">
          <a:xfrm rot="187842">
            <a:off x="3466226" y="3019341"/>
            <a:ext cx="1657548" cy="998780"/>
          </a:xfrm>
          <a:prstGeom prst="arc">
            <a:avLst>
              <a:gd name="adj1" fmla="val 16200000"/>
              <a:gd name="adj2" fmla="val 5022490"/>
            </a:avLst>
          </a:prstGeom>
          <a:noFill/>
          <a:ln w="28575" cap="flat" cmpd="sng" algn="ctr">
            <a:solidFill>
              <a:srgbClr val="3C8C93"/>
            </a:solidFill>
            <a:prstDash val="solid"/>
            <a:round/>
            <a:headEnd type="none" w="med" len="med"/>
            <a:tailEnd type="arrow"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zh-CN" altLang="en-US" sz="1620" i="1">
              <a:latin typeface="Arial" panose="020B0604020202020204" pitchFamily="34" charset="0"/>
              <a:ea typeface="宋体" panose="02010600030101010101" pitchFamily="2" charset="-122"/>
            </a:endParaRPr>
          </a:p>
        </p:txBody>
      </p:sp>
      <p:sp>
        <p:nvSpPr>
          <p:cNvPr id="34" name="文本框 33"/>
          <p:cNvSpPr txBox="1"/>
          <p:nvPr/>
        </p:nvSpPr>
        <p:spPr>
          <a:xfrm>
            <a:off x="5803337" y="3489860"/>
            <a:ext cx="777686" cy="588645"/>
          </a:xfrm>
          <a:prstGeom prst="rect">
            <a:avLst/>
          </a:prstGeom>
          <a:noFill/>
        </p:spPr>
        <p:txBody>
          <a:bodyPr wrap="square" rtlCol="0">
            <a:spAutoFit/>
          </a:bodyPr>
          <a:lstStyle/>
          <a:p>
            <a:pPr algn="ctr">
              <a:spcAft>
                <a:spcPts val="0"/>
              </a:spcAft>
            </a:pPr>
            <a:r>
              <a:rPr kumimoji="1" lang="zh-CN" altLang="en-US" sz="1620" dirty="0"/>
              <a:t>不得</a:t>
            </a:r>
            <a:endParaRPr kumimoji="1" lang="en-US" altLang="zh-CN" sz="1620" dirty="0"/>
          </a:p>
          <a:p>
            <a:pPr algn="ctr">
              <a:spcBef>
                <a:spcPts val="0"/>
              </a:spcBef>
            </a:pPr>
            <a:r>
              <a:rPr kumimoji="1" lang="zh-CN" altLang="en-US" sz="1620" dirty="0"/>
              <a:t>转让</a:t>
            </a:r>
            <a:endParaRPr kumimoji="1" lang="zh-CN" altLang="en-US" sz="1620" dirty="0"/>
          </a:p>
        </p:txBody>
      </p:sp>
      <p:cxnSp>
        <p:nvCxnSpPr>
          <p:cNvPr id="8" name="直线连接符 7"/>
          <p:cNvCxnSpPr/>
          <p:nvPr/>
        </p:nvCxnSpPr>
        <p:spPr bwMode="auto">
          <a:xfrm>
            <a:off x="5997758" y="4245936"/>
            <a:ext cx="259229" cy="0"/>
          </a:xfrm>
          <a:prstGeom prst="line">
            <a:avLst/>
          </a:prstGeom>
          <a:solidFill>
            <a:schemeClr val="accent1"/>
          </a:solidFill>
          <a:ln w="28575" cap="flat" cmpd="sng" algn="ctr">
            <a:solidFill>
              <a:srgbClr val="3C8C93"/>
            </a:solidFill>
            <a:prstDash val="solid"/>
            <a:round/>
            <a:headEnd type="none" w="med" len="med"/>
            <a:tailEnd type="none" w="med" len="med"/>
          </a:ln>
          <a:effectLst/>
        </p:spPr>
      </p:cxnSp>
      <p:cxnSp>
        <p:nvCxnSpPr>
          <p:cNvPr id="35" name="直线连接符 34"/>
          <p:cNvCxnSpPr/>
          <p:nvPr/>
        </p:nvCxnSpPr>
        <p:spPr bwMode="auto">
          <a:xfrm flipV="1">
            <a:off x="6062566" y="4299942"/>
            <a:ext cx="129614" cy="6288"/>
          </a:xfrm>
          <a:prstGeom prst="line">
            <a:avLst/>
          </a:prstGeom>
          <a:solidFill>
            <a:schemeClr val="accent1"/>
          </a:solidFill>
          <a:ln w="28575" cap="flat" cmpd="sng" algn="ctr">
            <a:solidFill>
              <a:srgbClr val="3C8C93"/>
            </a:solidFill>
            <a:prstDash val="solid"/>
            <a:round/>
            <a:headEnd type="none" w="med" len="med"/>
            <a:tailEnd type="none" w="med" len="med"/>
          </a:ln>
          <a:effectLst/>
        </p:spPr>
      </p:cxnSp>
      <p:cxnSp>
        <p:nvCxnSpPr>
          <p:cNvPr id="36" name="直线连接符 35"/>
          <p:cNvCxnSpPr/>
          <p:nvPr/>
        </p:nvCxnSpPr>
        <p:spPr bwMode="auto">
          <a:xfrm flipV="1">
            <a:off x="6127373" y="4353950"/>
            <a:ext cx="64807" cy="6288"/>
          </a:xfrm>
          <a:prstGeom prst="line">
            <a:avLst/>
          </a:prstGeom>
          <a:solidFill>
            <a:schemeClr val="accent1"/>
          </a:solidFill>
          <a:ln w="28575" cap="flat" cmpd="sng" algn="ctr">
            <a:solidFill>
              <a:srgbClr val="3C8C93"/>
            </a:solidFill>
            <a:prstDash val="solid"/>
            <a:round/>
            <a:headEnd type="none" w="med" len="med"/>
            <a:tailEnd type="none" w="med" len="med"/>
          </a:ln>
          <a:effectLst/>
        </p:spPr>
      </p:cxnSp>
      <p:cxnSp>
        <p:nvCxnSpPr>
          <p:cNvPr id="37" name="直线连接符 36"/>
          <p:cNvCxnSpPr/>
          <p:nvPr/>
        </p:nvCxnSpPr>
        <p:spPr bwMode="auto">
          <a:xfrm>
            <a:off x="2822206" y="3273828"/>
            <a:ext cx="259229" cy="0"/>
          </a:xfrm>
          <a:prstGeom prst="line">
            <a:avLst/>
          </a:prstGeom>
          <a:solidFill>
            <a:schemeClr val="accent1"/>
          </a:solidFill>
          <a:ln w="28575" cap="flat" cmpd="sng" algn="ctr">
            <a:solidFill>
              <a:srgbClr val="3C8C93"/>
            </a:solidFill>
            <a:prstDash val="solid"/>
            <a:round/>
            <a:headEnd type="none" w="med" len="med"/>
            <a:tailEnd type="none" w="med" len="med"/>
          </a:ln>
          <a:effectLst/>
        </p:spPr>
      </p:cxnSp>
      <p:cxnSp>
        <p:nvCxnSpPr>
          <p:cNvPr id="38" name="直线连接符 37"/>
          <p:cNvCxnSpPr/>
          <p:nvPr/>
        </p:nvCxnSpPr>
        <p:spPr bwMode="auto">
          <a:xfrm flipV="1">
            <a:off x="2887013" y="3327834"/>
            <a:ext cx="129614" cy="6288"/>
          </a:xfrm>
          <a:prstGeom prst="line">
            <a:avLst/>
          </a:prstGeom>
          <a:solidFill>
            <a:schemeClr val="accent1"/>
          </a:solidFill>
          <a:ln w="28575" cap="flat" cmpd="sng" algn="ctr">
            <a:solidFill>
              <a:srgbClr val="3C8C93"/>
            </a:solidFill>
            <a:prstDash val="solid"/>
            <a:round/>
            <a:headEnd type="none" w="med" len="med"/>
            <a:tailEnd type="none" w="med" len="med"/>
          </a:ln>
          <a:effectLst/>
        </p:spPr>
      </p:cxnSp>
      <p:cxnSp>
        <p:nvCxnSpPr>
          <p:cNvPr id="39" name="直线连接符 38"/>
          <p:cNvCxnSpPr/>
          <p:nvPr/>
        </p:nvCxnSpPr>
        <p:spPr bwMode="auto">
          <a:xfrm flipV="1">
            <a:off x="2951820" y="3381842"/>
            <a:ext cx="64807" cy="6288"/>
          </a:xfrm>
          <a:prstGeom prst="line">
            <a:avLst/>
          </a:prstGeom>
          <a:solidFill>
            <a:schemeClr val="accent1"/>
          </a:solidFill>
          <a:ln w="28575" cap="flat" cmpd="sng" algn="ctr">
            <a:solidFill>
              <a:srgbClr val="3C8C93"/>
            </a:solidFill>
            <a:prstDash val="solid"/>
            <a:round/>
            <a:headEnd type="none" w="med" len="med"/>
            <a:tailEnd type="none" w="med" len="med"/>
          </a:ln>
          <a:effectLst/>
        </p:spPr>
      </p:cxnSp>
      <p:sp>
        <p:nvSpPr>
          <p:cNvPr id="45" name="文本框 44"/>
          <p:cNvSpPr txBox="1"/>
          <p:nvPr/>
        </p:nvSpPr>
        <p:spPr>
          <a:xfrm>
            <a:off x="3016627" y="2463738"/>
            <a:ext cx="1101722" cy="339725"/>
          </a:xfrm>
          <a:prstGeom prst="rect">
            <a:avLst/>
          </a:prstGeom>
          <a:noFill/>
        </p:spPr>
        <p:txBody>
          <a:bodyPr wrap="square" rtlCol="0">
            <a:spAutoFit/>
          </a:bodyPr>
          <a:lstStyle/>
          <a:p>
            <a:pPr algn="ctr">
              <a:spcAft>
                <a:spcPts val="0"/>
              </a:spcAft>
            </a:pPr>
            <a:r>
              <a:rPr kumimoji="1" lang="zh-CN" altLang="en-US" sz="1620" dirty="0"/>
              <a:t>超过上限</a:t>
            </a:r>
            <a:endParaRPr kumimoji="1" lang="zh-CN" altLang="en-US" sz="1620" dirty="0"/>
          </a:p>
        </p:txBody>
      </p:sp>
      <p:cxnSp>
        <p:nvCxnSpPr>
          <p:cNvPr id="47" name="曲线连接符 46"/>
          <p:cNvCxnSpPr/>
          <p:nvPr/>
        </p:nvCxnSpPr>
        <p:spPr bwMode="auto">
          <a:xfrm>
            <a:off x="4312771" y="4461960"/>
            <a:ext cx="1296144" cy="324036"/>
          </a:xfrm>
          <a:prstGeom prst="curvedConnector3">
            <a:avLst>
              <a:gd name="adj1" fmla="val 99236"/>
            </a:avLst>
          </a:prstGeom>
          <a:solidFill>
            <a:schemeClr val="accent1"/>
          </a:solidFill>
          <a:ln w="28575" cap="flat" cmpd="sng" algn="ctr">
            <a:solidFill>
              <a:schemeClr val="accent1">
                <a:lumMod val="50000"/>
              </a:schemeClr>
            </a:solidFill>
            <a:prstDash val="solid"/>
            <a:round/>
            <a:headEnd type="none" w="med" len="med"/>
            <a:tailEnd type="arrow"/>
          </a:ln>
          <a:effectLst/>
        </p:spPr>
      </p:cxnSp>
      <p:cxnSp>
        <p:nvCxnSpPr>
          <p:cNvPr id="54" name="直线连接符 53"/>
          <p:cNvCxnSpPr/>
          <p:nvPr/>
        </p:nvCxnSpPr>
        <p:spPr bwMode="auto">
          <a:xfrm>
            <a:off x="5479301" y="4785996"/>
            <a:ext cx="259229" cy="0"/>
          </a:xfrm>
          <a:prstGeom prst="line">
            <a:avLst/>
          </a:prstGeom>
          <a:solidFill>
            <a:schemeClr val="accent1"/>
          </a:solidFill>
          <a:ln w="28575" cap="flat" cmpd="sng" algn="ctr">
            <a:solidFill>
              <a:srgbClr val="3C8C93"/>
            </a:solidFill>
            <a:prstDash val="solid"/>
            <a:round/>
            <a:headEnd type="none" w="med" len="med"/>
            <a:tailEnd type="none" w="med" len="med"/>
          </a:ln>
          <a:effectLst/>
        </p:spPr>
      </p:cxnSp>
      <p:cxnSp>
        <p:nvCxnSpPr>
          <p:cNvPr id="55" name="直线连接符 54"/>
          <p:cNvCxnSpPr/>
          <p:nvPr/>
        </p:nvCxnSpPr>
        <p:spPr bwMode="auto">
          <a:xfrm flipV="1">
            <a:off x="5544108" y="4840004"/>
            <a:ext cx="129614" cy="6288"/>
          </a:xfrm>
          <a:prstGeom prst="line">
            <a:avLst/>
          </a:prstGeom>
          <a:solidFill>
            <a:schemeClr val="accent1"/>
          </a:solidFill>
          <a:ln w="28575" cap="flat" cmpd="sng" algn="ctr">
            <a:solidFill>
              <a:srgbClr val="3C8C93"/>
            </a:solidFill>
            <a:prstDash val="solid"/>
            <a:round/>
            <a:headEnd type="none" w="med" len="med"/>
            <a:tailEnd type="none" w="med" len="med"/>
          </a:ln>
          <a:effectLst/>
        </p:spPr>
      </p:cxnSp>
      <p:cxnSp>
        <p:nvCxnSpPr>
          <p:cNvPr id="56" name="直线连接符 55"/>
          <p:cNvCxnSpPr/>
          <p:nvPr/>
        </p:nvCxnSpPr>
        <p:spPr bwMode="auto">
          <a:xfrm flipV="1">
            <a:off x="5608915" y="4894009"/>
            <a:ext cx="64807" cy="6288"/>
          </a:xfrm>
          <a:prstGeom prst="line">
            <a:avLst/>
          </a:prstGeom>
          <a:solidFill>
            <a:schemeClr val="accent1"/>
          </a:solidFill>
          <a:ln w="28575" cap="flat" cmpd="sng" algn="ctr">
            <a:solidFill>
              <a:srgbClr val="3C8C93"/>
            </a:solidFill>
            <a:prstDash val="solid"/>
            <a:round/>
            <a:headEnd type="none" w="med" len="med"/>
            <a:tailEnd type="none" w="med" len="med"/>
          </a:ln>
          <a:effectLst/>
        </p:spPr>
      </p:cxnSp>
      <p:sp>
        <p:nvSpPr>
          <p:cNvPr id="59" name="文本框 58"/>
          <p:cNvSpPr txBox="1"/>
          <p:nvPr/>
        </p:nvSpPr>
        <p:spPr>
          <a:xfrm>
            <a:off x="4377578" y="4245936"/>
            <a:ext cx="1296144" cy="312420"/>
          </a:xfrm>
          <a:prstGeom prst="rect">
            <a:avLst/>
          </a:prstGeom>
          <a:noFill/>
        </p:spPr>
        <p:txBody>
          <a:bodyPr wrap="square" rtlCol="0">
            <a:spAutoFit/>
          </a:bodyPr>
          <a:lstStyle/>
          <a:p>
            <a:pPr algn="ctr">
              <a:spcAft>
                <a:spcPts val="0"/>
              </a:spcAft>
            </a:pPr>
            <a:r>
              <a:rPr kumimoji="1" lang="zh-CN" altLang="en-US" sz="1440" dirty="0"/>
              <a:t>收款人破产</a:t>
            </a:r>
            <a:endParaRPr kumimoji="1" lang="zh-CN" altLang="en-US" sz="1440" dirty="0"/>
          </a:p>
        </p:txBody>
      </p:sp>
      <p:sp>
        <p:nvSpPr>
          <p:cNvPr id="60" name="弧 59"/>
          <p:cNvSpPr/>
          <p:nvPr/>
        </p:nvSpPr>
        <p:spPr bwMode="auto">
          <a:xfrm rot="16200000">
            <a:off x="2762805" y="3765282"/>
            <a:ext cx="1350150" cy="1879409"/>
          </a:xfrm>
          <a:prstGeom prst="arc">
            <a:avLst/>
          </a:prstGeom>
          <a:noFill/>
          <a:ln w="28575" cap="flat" cmpd="sng" algn="ctr">
            <a:solidFill>
              <a:schemeClr val="accent1">
                <a:lumMod val="50000"/>
              </a:schemeClr>
            </a:solidFill>
            <a:prstDash val="solid"/>
            <a:round/>
            <a:headEnd type="arrow" w="med" len="med"/>
            <a:tailEnd type="none"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zh-CN" altLang="en-US" sz="1620" i="1">
              <a:latin typeface="Arial" panose="020B0604020202020204" pitchFamily="34" charset="0"/>
              <a:ea typeface="宋体" panose="02010600030101010101" pitchFamily="2" charset="-122"/>
            </a:endParaRPr>
          </a:p>
        </p:txBody>
      </p:sp>
      <p:sp>
        <p:nvSpPr>
          <p:cNvPr id="61" name="文本框 60"/>
          <p:cNvSpPr txBox="1"/>
          <p:nvPr/>
        </p:nvSpPr>
        <p:spPr>
          <a:xfrm>
            <a:off x="1979712" y="3921907"/>
            <a:ext cx="777686" cy="837565"/>
          </a:xfrm>
          <a:prstGeom prst="rect">
            <a:avLst/>
          </a:prstGeom>
          <a:noFill/>
        </p:spPr>
        <p:txBody>
          <a:bodyPr wrap="square" rtlCol="0">
            <a:spAutoFit/>
          </a:bodyPr>
          <a:lstStyle/>
          <a:p>
            <a:pPr algn="ctr">
              <a:spcAft>
                <a:spcPts val="0"/>
              </a:spcAft>
            </a:pPr>
            <a:r>
              <a:rPr kumimoji="1" lang="zh-CN" altLang="en-US" sz="1620" dirty="0"/>
              <a:t>不符合条件</a:t>
            </a:r>
            <a:endParaRPr kumimoji="1" lang="en-US" altLang="zh-CN" sz="1620" dirty="0"/>
          </a:p>
        </p:txBody>
      </p:sp>
      <p:cxnSp>
        <p:nvCxnSpPr>
          <p:cNvPr id="62" name="直线连接符 61"/>
          <p:cNvCxnSpPr/>
          <p:nvPr/>
        </p:nvCxnSpPr>
        <p:spPr bwMode="auto">
          <a:xfrm>
            <a:off x="2368555" y="4677984"/>
            <a:ext cx="259229" cy="0"/>
          </a:xfrm>
          <a:prstGeom prst="line">
            <a:avLst/>
          </a:prstGeom>
          <a:solidFill>
            <a:schemeClr val="accent1"/>
          </a:solidFill>
          <a:ln w="28575" cap="flat" cmpd="sng" algn="ctr">
            <a:solidFill>
              <a:srgbClr val="3C8C93"/>
            </a:solidFill>
            <a:prstDash val="solid"/>
            <a:round/>
            <a:headEnd type="none" w="med" len="med"/>
            <a:tailEnd type="none" w="med" len="med"/>
          </a:ln>
          <a:effectLst/>
        </p:spPr>
      </p:cxnSp>
      <p:cxnSp>
        <p:nvCxnSpPr>
          <p:cNvPr id="63" name="直线连接符 62"/>
          <p:cNvCxnSpPr/>
          <p:nvPr/>
        </p:nvCxnSpPr>
        <p:spPr bwMode="auto">
          <a:xfrm flipV="1">
            <a:off x="2433363" y="4731991"/>
            <a:ext cx="129614" cy="6288"/>
          </a:xfrm>
          <a:prstGeom prst="line">
            <a:avLst/>
          </a:prstGeom>
          <a:solidFill>
            <a:schemeClr val="accent1"/>
          </a:solidFill>
          <a:ln w="28575" cap="flat" cmpd="sng" algn="ctr">
            <a:solidFill>
              <a:srgbClr val="3C8C93"/>
            </a:solidFill>
            <a:prstDash val="solid"/>
            <a:round/>
            <a:headEnd type="none" w="med" len="med"/>
            <a:tailEnd type="none" w="med" len="med"/>
          </a:ln>
          <a:effectLst/>
        </p:spPr>
      </p:cxnSp>
      <p:cxnSp>
        <p:nvCxnSpPr>
          <p:cNvPr id="64" name="直线连接符 63"/>
          <p:cNvCxnSpPr/>
          <p:nvPr/>
        </p:nvCxnSpPr>
        <p:spPr bwMode="auto">
          <a:xfrm flipV="1">
            <a:off x="2498170" y="4785996"/>
            <a:ext cx="64807" cy="6288"/>
          </a:xfrm>
          <a:prstGeom prst="line">
            <a:avLst/>
          </a:prstGeom>
          <a:solidFill>
            <a:schemeClr val="accent1"/>
          </a:solidFill>
          <a:ln w="28575" cap="flat" cmpd="sng" algn="ctr">
            <a:solidFill>
              <a:srgbClr val="3C8C93"/>
            </a:solidFill>
            <a:prstDash val="solid"/>
            <a:round/>
            <a:headEnd type="none" w="med" len="med"/>
            <a:tailEnd type="none" w="med" len="med"/>
          </a:ln>
          <a:effectLst/>
        </p:spPr>
      </p:cxnSp>
    </p:spTree>
  </p:cSld>
  <p:clrMapOvr>
    <a:masterClrMapping/>
  </p:clrMapOvr>
  <p:transition spd="slow">
    <p:wipe dir="r"/>
  </p:transition>
</p:sld>
</file>

<file path=ppt/tags/tag1.xml><?xml version="1.0" encoding="utf-8"?>
<p:tagLst xmlns:p="http://schemas.openxmlformats.org/presentationml/2006/main">
  <p:tag name="PPWINSEGMENT1START" val="1"/>
  <p:tag name="PPWINSEGMENT1LENGTH" val="25"/>
  <p:tag name="PPWINSEGMENT1SOURCERTF" val="{\rtf1\ansi\deff0{\fonttbl{\f0\fcharset0 Arial;}}{\colortbl\red35\green30\blue96;}{\f0\fs36\b\i\cf0 Zustandsdiagramm eines Stapels\par}}"/>
  <p:tag name="PPWINSEGMENT1TARGETRTF" val="{\rtf1\ansi\deff1{\fonttbl{\f1\fcharset0 Arial;}}{\colortbl\red0\green0\blue0;\red35\green30\blue96;}{\f1\fs36\b\i\cf1 Status diagram of a stack\par}}"/>
  <p:tag name="PPWINLASTSAVEDTRANSLATION" val="Status diagram of a stack"/>
  <p:tag name="PPWINALREADYSEGMENTED" val="True"/>
  <p:tag name="PPWINTOTALSEGMENTS" val="1"/>
</p:tagLst>
</file>

<file path=ppt/tags/tag10.xml><?xml version="1.0" encoding="utf-8"?>
<p:tagLst xmlns:p="http://schemas.openxmlformats.org/presentationml/2006/main">
  <p:tag name="PPWINSEGMENT1START" val="1"/>
  <p:tag name="PPWINSEGMENT1LENGTH" val="6"/>
  <p:tag name="PPWINTOTALSEGMENTS" val="1"/>
  <p:tag name="PPWINSEGMENT1SOURCERTF" val="{\rtf1\ansi\deff0{\fonttbl{\f0\fcharset0 Times New Roman;}}{\colortbl\red0\green0\blue0;}{\f0\fs28\cf0 filled\par}}"/>
</p:tagLst>
</file>

<file path=ppt/tags/tag11.xml><?xml version="1.0" encoding="utf-8"?>
<p:tagLst xmlns:p="http://schemas.openxmlformats.org/presentationml/2006/main">
  <p:tag name="PPWINSEGMENT1START" val="1"/>
  <p:tag name="PPWINSEGMENT1LENGTH" val="4"/>
  <p:tag name="PPWINTOTALSEGMENTS" val="1"/>
  <p:tag name="PPWINSEGMENT1SOURCERTF" val="{\rtf1\ansi\deff0{\fonttbl{\f0\fcharset0 Times New Roman;}}{\colortbl\red0\green0\blue0;}{\f0\fs28\cf0 full\par}}"/>
</p:tagLst>
</file>

<file path=ppt/tags/tag12.xml><?xml version="1.0" encoding="utf-8"?>
<p:tagLst xmlns:p="http://schemas.openxmlformats.org/presentationml/2006/main">
  <p:tag name="PPWINSEGMENT1START" val="1"/>
  <p:tag name="PPWINSEGMENT1LENGTH" val="4"/>
  <p:tag name="PPWINTOTALSEGMENTS" val="1"/>
  <p:tag name="PPWINSEGMENT1SOURCERTF" val="{\rtf1\ansi\deff0{\fonttbl{\f0\fcharset0 Times New Roman;}}{\colortbl\red0\green0\blue0;}{\f0\fs28\cf0 full\par}}"/>
</p:tagLst>
</file>

<file path=ppt/tags/tag13.xml><?xml version="1.0" encoding="utf-8"?>
<p:tagLst xmlns:p="http://schemas.openxmlformats.org/presentationml/2006/main">
  <p:tag name="PPWINSEGMENT1START" val="1"/>
  <p:tag name="PPWINSEGMENT1LENGTH" val="6"/>
  <p:tag name="PPWINTOTALSEGMENTS" val="1"/>
  <p:tag name="PPWINSEGMENT1SOURCERTF" val="{\rtf1\ansi\deff0{\fonttbl{\f0\fcharset0 Times New Roman;}}{\colortbl\red0\green0\blue0;}{\f0\fs28\cf0 filled\par}}"/>
</p:tagLst>
</file>

<file path=ppt/tags/tag14.xml><?xml version="1.0" encoding="utf-8"?>
<p:tagLst xmlns:p="http://schemas.openxmlformats.org/presentationml/2006/main">
  <p:tag name="PPTAGGERGROUP" val="2"/>
</p:tagLst>
</file>

<file path=ppt/tags/tag15.xml><?xml version="1.0" encoding="utf-8"?>
<p:tagLst xmlns:p="http://schemas.openxmlformats.org/presentationml/2006/main">
  <p:tag name="PPTAGGERGROUP" val="2"/>
</p:tagLst>
</file>

<file path=ppt/tags/tag16.xml><?xml version="1.0" encoding="utf-8"?>
<p:tagLst xmlns:p="http://schemas.openxmlformats.org/presentationml/2006/main">
  <p:tag name="PPTAGGERGROUP" val="3"/>
</p:tagLst>
</file>

<file path=ppt/tags/tag17.xml><?xml version="1.0" encoding="utf-8"?>
<p:tagLst xmlns:p="http://schemas.openxmlformats.org/presentationml/2006/main">
  <p:tag name="PPTAGGERGROUP" val="3"/>
</p:tagLst>
</file>

<file path=ppt/tags/tag18.xml><?xml version="1.0" encoding="utf-8"?>
<p:tagLst xmlns:p="http://schemas.openxmlformats.org/presentationml/2006/main">
  <p:tag name="PPTAGGERGROUP" val="4"/>
</p:tagLst>
</file>

<file path=ppt/tags/tag19.xml><?xml version="1.0" encoding="utf-8"?>
<p:tagLst xmlns:p="http://schemas.openxmlformats.org/presentationml/2006/main">
  <p:tag name="PPTAGGERGROUP" val="4"/>
</p:tagLst>
</file>

<file path=ppt/tags/tag2.xml><?xml version="1.0" encoding="utf-8"?>
<p:tagLst xmlns:p="http://schemas.openxmlformats.org/presentationml/2006/main">
  <p:tag name="PPWINSEGMENT1START" val="1"/>
  <p:tag name="PPWINSEGMENT1LENGTH" val="4"/>
  <p:tag name="PPWINTOTALSEGMENTS" val="1"/>
  <p:tag name="PPWINSEGMENT1SOURCERTF" val="{\rtf1\ansi\deff0{\fonttbl{\f0\fcharset0 Times New Roman;}}{\colortbl\red0\green0\blue0;}{\f0\fs24\cf0 init\par}}"/>
</p:tagLst>
</file>

<file path=ppt/tags/tag20.xml><?xml version="1.0" encoding="utf-8"?>
<p:tagLst xmlns:p="http://schemas.openxmlformats.org/presentationml/2006/main">
  <p:tag name="PPTAGGERGROUP" val="5"/>
</p:tagLst>
</file>

<file path=ppt/tags/tag21.xml><?xml version="1.0" encoding="utf-8"?>
<p:tagLst xmlns:p="http://schemas.openxmlformats.org/presentationml/2006/main">
  <p:tag name="PPTAGGERGROUP" val="5"/>
</p:tagLst>
</file>

<file path=ppt/tags/tag22.xml><?xml version="1.0" encoding="utf-8"?>
<p:tagLst xmlns:p="http://schemas.openxmlformats.org/presentationml/2006/main">
  <p:tag name="PPTAGGERGROUP" val="7"/>
</p:tagLst>
</file>

<file path=ppt/tags/tag23.xml><?xml version="1.0" encoding="utf-8"?>
<p:tagLst xmlns:p="http://schemas.openxmlformats.org/presentationml/2006/main">
  <p:tag name="PPTAGGERGROUP" val="7"/>
</p:tagLst>
</file>

<file path=ppt/tags/tag24.xml><?xml version="1.0" encoding="utf-8"?>
<p:tagLst xmlns:p="http://schemas.openxmlformats.org/presentationml/2006/main">
  <p:tag name="PPTAGGERGROUP" val="8"/>
</p:tagLst>
</file>

<file path=ppt/tags/tag25.xml><?xml version="1.0" encoding="utf-8"?>
<p:tagLst xmlns:p="http://schemas.openxmlformats.org/presentationml/2006/main">
  <p:tag name="PPTAGGERGROUP" val="8"/>
</p:tagLst>
</file>

<file path=ppt/tags/tag26.xml><?xml version="1.0" encoding="utf-8"?>
<p:tagLst xmlns:p="http://schemas.openxmlformats.org/presentationml/2006/main">
  <p:tag name="PPTAGGERGROUP" val="9"/>
</p:tagLst>
</file>

<file path=ppt/tags/tag27.xml><?xml version="1.0" encoding="utf-8"?>
<p:tagLst xmlns:p="http://schemas.openxmlformats.org/presentationml/2006/main">
  <p:tag name="PPTAGGERGROUP" val="9"/>
</p:tagLst>
</file>

<file path=ppt/tags/tag28.xml><?xml version="1.0" encoding="utf-8"?>
<p:tagLst xmlns:p="http://schemas.openxmlformats.org/presentationml/2006/main">
  <p:tag name="PPTAGGERGROUP" val="10"/>
</p:tagLst>
</file>

<file path=ppt/tags/tag29.xml><?xml version="1.0" encoding="utf-8"?>
<p:tagLst xmlns:p="http://schemas.openxmlformats.org/presentationml/2006/main">
  <p:tag name="PPTAGGERGROUP" val="10"/>
</p:tagLst>
</file>

<file path=ppt/tags/tag3.xml><?xml version="1.0" encoding="utf-8"?>
<p:tagLst xmlns:p="http://schemas.openxmlformats.org/presentationml/2006/main">
  <p:tag name="PPWINSEGMENT1START" val="1"/>
  <p:tag name="PPWINSEGMENT1LENGTH" val="4"/>
  <p:tag name="PPWINTOTALSEGMENTS" val="1"/>
  <p:tag name="PPWINSEGMENT1SOURCERTF" val="{\rtf1\ansi\deff0{\fonttbl{\f0\fcharset0 Times New Roman;}}{\colortbl\red0\green0\blue0;}{\f0\fs24\cf0 push\par}}"/>
</p:tagLst>
</file>

<file path=ppt/tags/tag30.xml><?xml version="1.0" encoding="utf-8"?>
<p:tagLst xmlns:p="http://schemas.openxmlformats.org/presentationml/2006/main">
  <p:tag name="PPTAGGERGROUP" val="11"/>
</p:tagLst>
</file>

<file path=ppt/tags/tag31.xml><?xml version="1.0" encoding="utf-8"?>
<p:tagLst xmlns:p="http://schemas.openxmlformats.org/presentationml/2006/main">
  <p:tag name="PPTAGGERGROUP" val="11"/>
</p:tagLst>
</file>

<file path=ppt/tags/tag32.xml><?xml version="1.0" encoding="utf-8"?>
<p:tagLst xmlns:p="http://schemas.openxmlformats.org/presentationml/2006/main">
  <p:tag name="PPWINSEGMENT1START" val="1"/>
  <p:tag name="PPWINSEGMENT1LENGTH" val="4"/>
  <p:tag name="PPWINTOTALSEGMENTS" val="1"/>
  <p:tag name="PPWINSEGMENT1SOURCERTF" val="{\rtf1\ansi\deff0{\fonttbl{\f0\fcharset0 Times New Roman;}}{\colortbl\red0\green0\blue0;}{\f0\fs28\cf0 full\par}}"/>
</p:tagLst>
</file>

<file path=ppt/tags/tag33.xml><?xml version="1.0" encoding="utf-8"?>
<p:tagLst xmlns:p="http://schemas.openxmlformats.org/presentationml/2006/main">
  <p:tag name="PPWINSEGMENT1START" val="1"/>
  <p:tag name="PPWINSEGMENT1LENGTH" val="6"/>
  <p:tag name="PPWINTOTALSEGMENTS" val="1"/>
  <p:tag name="PPWINSEGMENT1SOURCERTF" val="{\rtf1\ansi\deff0{\fonttbl{\f0\fcharset0 Times New Roman;}}{\colortbl\red0\green0\blue0;}{\f0\fs24\cf0 delete\par}}"/>
</p:tagLst>
</file>

<file path=ppt/tags/tag34.xml><?xml version="1.0" encoding="utf-8"?>
<p:tagLst xmlns:p="http://schemas.openxmlformats.org/presentationml/2006/main">
  <p:tag name="PPWINSEGMENT1START" val="1"/>
  <p:tag name="PPWINSEGMENT1LENGTH" val="4"/>
  <p:tag name="PPWINTOTALSEGMENTS" val="1"/>
  <p:tag name="PPWINSEGMENT1SOURCERTF" val="{\rtf1\ansi\deff0{\fonttbl{\f0\fcharset0 Times New Roman;}}{\colortbl\red0\green0\blue0;}{\f0\fs24\cf0 push\par}}"/>
</p:tagLst>
</file>

<file path=ppt/tags/tag35.xml><?xml version="1.0" encoding="utf-8"?>
<p:tagLst xmlns:p="http://schemas.openxmlformats.org/presentationml/2006/main">
  <p:tag name="PPWINSEGMENT1START" val="1"/>
  <p:tag name="PPWINSEGMENT1LENGTH" val="4"/>
  <p:tag name="PPWINTOTALSEGMENTS" val="1"/>
  <p:tag name="PPWINSEGMENT1SOURCERTF" val="{\rtf1\ansi\deff0{\fonttbl{\f0\fcharset0 Times New Roman;}}{\colortbl\red0\green0\blue0;}{\f0\fs24\cf0 push\par}}"/>
</p:tagLst>
</file>

<file path=ppt/tags/tag36.xml><?xml version="1.0" encoding="utf-8"?>
<p:tagLst xmlns:p="http://schemas.openxmlformats.org/presentationml/2006/main">
  <p:tag name="PPWINSEGMENT1START" val="1"/>
  <p:tag name="PPWINSEGMENT1LENGTH" val="3"/>
  <p:tag name="PPWINTOTALSEGMENTS" val="1"/>
  <p:tag name="PPWINSEGMENT1SOURCERTF" val="{\rtf1\ansi\deff0{\fonttbl{\f0\fcharset0 Times New Roman;}}{\colortbl\red0\green0\blue0;}{\f0\fs24\cf0 pop\par}}"/>
</p:tagLst>
</file>

<file path=ppt/tags/tag37.xml><?xml version="1.0" encoding="utf-8"?>
<p:tagLst xmlns:p="http://schemas.openxmlformats.org/presentationml/2006/main">
  <p:tag name="PPWINSEGMENT1START" val="1"/>
  <p:tag name="PPWINSEGMENT1LENGTH" val="3"/>
  <p:tag name="PPWINTOTALSEGMENTS" val="1"/>
  <p:tag name="PPWINSEGMENT1SOURCERTF" val="{\rtf1\ansi\deff0{\fonttbl{\f0\fcharset0 Times New Roman;}}{\colortbl\red0\green0\blue0;}{\f0\fs24\cf0 top\par}}"/>
</p:tagLst>
</file>

<file path=ppt/tags/tag38.xml><?xml version="1.0" encoding="utf-8"?>
<p:tagLst xmlns:p="http://schemas.openxmlformats.org/presentationml/2006/main">
  <p:tag name="PPWINSEGMENT1START" val="1"/>
  <p:tag name="PPWINSEGMENT1LENGTH" val="3"/>
  <p:tag name="PPWINTOTALSEGMENTS" val="1"/>
  <p:tag name="PPWINSEGMENT1SOURCERTF" val="{\rtf1\ansi\deff0{\fonttbl{\f0\fcharset0 Times New Roman;}}{\colortbl\red0\green0\blue0;}{\f0\fs24\cf0 top\par}}"/>
</p:tagLst>
</file>

<file path=ppt/tags/tag39.xml><?xml version="1.0" encoding="utf-8"?>
<p:tagLst xmlns:p="http://schemas.openxmlformats.org/presentationml/2006/main">
  <p:tag name="PPWINSEGMENT1START" val="1"/>
  <p:tag name="PPWINSEGMENT1LENGTH" val="4"/>
  <p:tag name="PPWINTOTALSEGMENTS" val="1"/>
  <p:tag name="PPWINSEGMENT1SOURCERTF" val="{\rtf1\ansi\deff0{\fonttbl{\f0\fcharset0 Times New Roman;}}{\colortbl\red0\green0\blue0;}{\f0\fs24\cf0 push\par}}"/>
</p:tagLst>
</file>

<file path=ppt/tags/tag4.xml><?xml version="1.0" encoding="utf-8"?>
<p:tagLst xmlns:p="http://schemas.openxmlformats.org/presentationml/2006/main">
  <p:tag name="PPWINSEGMENT1START" val="1"/>
  <p:tag name="PPWINSEGMENT1LENGTH" val="7"/>
  <p:tag name="PPWINSEGMENT1SOURCERTF" val="{\rtf1\ansi\deff0{\fonttbl{\f0\fcharset0 Times New Roman;}}{\colortbl\red0\green0\blue0;}{\f0\fs28\cf0 initial\par}}"/>
  <p:tag name="PPWINLASTSAVEDTRANSLATION" val="initial"/>
  <p:tag name="PPWINALREADYSEGMENTED" val="True"/>
  <p:tag name="PPWINTOTALSEGMENTS" val="1"/>
</p:tagLst>
</file>

<file path=ppt/tags/tag40.xml><?xml version="1.0" encoding="utf-8"?>
<p:tagLst xmlns:p="http://schemas.openxmlformats.org/presentationml/2006/main">
  <p:tag name="PPWINTOTALSEGMENTS" val="0"/>
</p:tagLst>
</file>

<file path=ppt/tags/tag41.xml><?xml version="1.0" encoding="utf-8"?>
<p:tagLst xmlns:p="http://schemas.openxmlformats.org/presentationml/2006/main">
  <p:tag name="PPWINSEGMENT1START" val="1"/>
  <p:tag name="PPWINSEGMENT1LENGTH" val="3"/>
  <p:tag name="PPWINTOTALSEGMENTS" val="1"/>
  <p:tag name="PPWINSEGMENT1SOURCERTF" val="{\rtf1\ansi\deff0{\fonttbl{\f0\fcharset0 Times New Roman;}}{\colortbl\red0\green0\blue0;}{\f0\fs24\cf0 pop\par}}"/>
</p:tagLst>
</file>

<file path=ppt/tags/tag42.xml><?xml version="1.0" encoding="utf-8"?>
<p:tagLst xmlns:p="http://schemas.openxmlformats.org/presentationml/2006/main">
  <p:tag name="PPWINSEGMENT1START" val="1"/>
  <p:tag name="PPWINSEGMENT1LENGTH" val="3"/>
  <p:tag name="PPWINTOTALSEGMENTS" val="1"/>
  <p:tag name="PPWINSEGMENT1SOURCERTF" val="{\rtf1\ansi\deff0{\fonttbl{\f0\fcharset0 Times New Roman;}}{\colortbl\red0\green0\blue0;}{\f0\fs24\cf0 pop\par}}"/>
</p:tagLst>
</file>

<file path=ppt/tags/tag43.xml><?xml version="1.0" encoding="utf-8"?>
<p:tagLst xmlns:p="http://schemas.openxmlformats.org/presentationml/2006/main">
  <p:tag name="PPWINSEGMENT1START" val="1"/>
  <p:tag name="PPWINSEGMENT1LENGTH" val="5"/>
  <p:tag name="PPWINTOTALSEGMENTS" val="1"/>
  <p:tag name="PPWINSEGMENT1SOURCERTF" val="{\rtf1\ansi\deff0{\fonttbl{\f0\fcharset0 Times New Roman;}}{\colortbl\red0\green0\blue0;}{\f0\fs28\cf0 ERROR\par}}"/>
</p:tagLst>
</file>

<file path=ppt/tags/tag44.xml><?xml version="1.0" encoding="utf-8"?>
<p:tagLst xmlns:p="http://schemas.openxmlformats.org/presentationml/2006/main">
  <p:tag name="PPTAGGERGROUP" val="12"/>
</p:tagLst>
</file>

<file path=ppt/tags/tag45.xml><?xml version="1.0" encoding="utf-8"?>
<p:tagLst xmlns:p="http://schemas.openxmlformats.org/presentationml/2006/main">
  <p:tag name="PPTAGGERGROUP" val="12"/>
</p:tagLst>
</file>

<file path=ppt/tags/tag46.xml><?xml version="1.0" encoding="utf-8"?>
<p:tagLst xmlns:p="http://schemas.openxmlformats.org/presentationml/2006/main">
  <p:tag name="PPWINSEGMENT1START" val="1"/>
  <p:tag name="PPWINSEGMENT1LENGTH" val="3"/>
  <p:tag name="PPWINTOTALSEGMENTS" val="1"/>
  <p:tag name="PPWINSEGMENT1SOURCERTF" val="{\rtf1\ansi\deff0{\fonttbl{\f0\fcharset0 Times New Roman;}}{\colortbl\red0\green0\blue0;}{\f0\fs24\cf0 pop\par}}"/>
</p:tagLst>
</file>

<file path=ppt/tags/tag47.xml><?xml version="1.0" encoding="utf-8"?>
<p:tagLst xmlns:p="http://schemas.openxmlformats.org/presentationml/2006/main">
  <p:tag name="PPWINSEGMENT1START" val="1"/>
  <p:tag name="PPWINSEGMENT1LENGTH" val="5"/>
  <p:tag name="PPWINTOTALSEGMENTS" val="1"/>
  <p:tag name="PPWINSEGMENT1SOURCERTF" val="{\rtf1\ansi\deff0{\fonttbl{\f0\fcharset0 Times New Roman;}}{\colortbl\red0\green0\blue0;}{\f0\fs28\cf0 ERROR\par}}"/>
</p:tagLst>
</file>

<file path=ppt/tags/tag48.xml><?xml version="1.0" encoding="utf-8"?>
<p:tagLst xmlns:p="http://schemas.openxmlformats.org/presentationml/2006/main">
  <p:tag name="PPTAGGERGROUP" val="13"/>
</p:tagLst>
</file>

<file path=ppt/tags/tag49.xml><?xml version="1.0" encoding="utf-8"?>
<p:tagLst xmlns:p="http://schemas.openxmlformats.org/presentationml/2006/main">
  <p:tag name="PPTAGGERGROUP" val="13"/>
</p:tagLst>
</file>

<file path=ppt/tags/tag5.xml><?xml version="1.0" encoding="utf-8"?>
<p:tagLst xmlns:p="http://schemas.openxmlformats.org/presentationml/2006/main">
  <p:tag name="PPWINSEGMENT1START" val="1"/>
  <p:tag name="PPWINSEGMENT1LENGTH" val="5"/>
  <p:tag name="PPWINTOTALSEGMENTS" val="1"/>
  <p:tag name="PPWINSEGMENT1SOURCERTF" val="{\rtf1\ansi\deff0{\fonttbl{\f0\fcharset0 Times New Roman;}}{\colortbl\red0\green0\blue0;}{\f0\fs28\cf0 empty\par}}"/>
</p:tagLst>
</file>

<file path=ppt/tags/tag50.xml><?xml version="1.0" encoding="utf-8"?>
<p:tagLst xmlns:p="http://schemas.openxmlformats.org/presentationml/2006/main">
  <p:tag name="PPWINSEGMENT1START" val="1"/>
  <p:tag name="PPWINSEGMENT1LENGTH" val="3"/>
  <p:tag name="PPWINTOTALSEGMENTS" val="1"/>
  <p:tag name="PPWINSEGMENT1SOURCERTF" val="{\rtf1\ansi\deff0{\fonttbl{\f0\fcharset0 Times New Roman;}}{\colortbl\red0\green0\blue0;}{\f0\fs24\cf0 top\par}}"/>
</p:tagLst>
</file>

<file path=ppt/tags/tag51.xml><?xml version="1.0" encoding="utf-8"?>
<p:tagLst xmlns:p="http://schemas.openxmlformats.org/presentationml/2006/main">
  <p:tag name="PPTAGGERGROUP" val="6"/>
</p:tagLst>
</file>

<file path=ppt/tags/tag52.xml><?xml version="1.0" encoding="utf-8"?>
<p:tagLst xmlns:p="http://schemas.openxmlformats.org/presentationml/2006/main">
  <p:tag name="PPTAGGERGROUP" val="6"/>
</p:tagLst>
</file>

<file path=ppt/tags/tag53.xml><?xml version="1.0" encoding="utf-8"?>
<p:tagLst xmlns:p="http://schemas.openxmlformats.org/presentationml/2006/main">
  <p:tag name="PPWINSEGMENT1START" val="1"/>
  <p:tag name="PPWINSEGMENT1LENGTH" val="5"/>
  <p:tag name="PPWINTOTALSEGMENTS" val="1"/>
  <p:tag name="PPWINSEGMENT1SOURCERTF" val="{\rtf1\ansi\deff0{\fonttbl{\f0\fcharset0 Times New Roman;}}{\colortbl\red0\green0\blue0;}{\f0\fs28\cf0 ERROR\par}}"/>
</p:tagLst>
</file>

<file path=ppt/tags/tag54.xml><?xml version="1.0" encoding="utf-8"?>
<p:tagLst xmlns:p="http://schemas.openxmlformats.org/presentationml/2006/main">
  <p:tag name="PPWINSEGMENT1START" val="1"/>
  <p:tag name="PPWINSEGMENT1LENGTH" val="6"/>
  <p:tag name="PPWINTOTALSEGMENTS" val="1"/>
  <p:tag name="PPWINSEGMENT1SOURCERTF" val="{\rtf1\ansi\deff0{\fonttbl{\f0\fcharset0 Times New Roman;}}{\colortbl\red0\green0\blue0;}{\f0\fs24\cf0 delete\par}}"/>
</p:tagLst>
</file>

<file path=ppt/tags/tag55.xml><?xml version="1.0" encoding="utf-8"?>
<p:tagLst xmlns:p="http://schemas.openxmlformats.org/presentationml/2006/main">
  <p:tag name="PPTAGGERGROUP" val="14"/>
</p:tagLst>
</file>

<file path=ppt/tags/tag56.xml><?xml version="1.0" encoding="utf-8"?>
<p:tagLst xmlns:p="http://schemas.openxmlformats.org/presentationml/2006/main">
  <p:tag name="PPTAGGERGROUP" val="14"/>
</p:tagLst>
</file>

<file path=ppt/tags/tag57.xml><?xml version="1.0" encoding="utf-8"?>
<p:tagLst xmlns:p="http://schemas.openxmlformats.org/presentationml/2006/main">
  <p:tag name="PPWINSEGMENT1START" val="1"/>
  <p:tag name="PPWINSEGMENT1LENGTH" val="6"/>
  <p:tag name="PPWINTOTALSEGMENTS" val="1"/>
  <p:tag name="PPWINSEGMENT1SOURCERTF" val="{\rtf1\ansi\deff0{\fonttbl{\f0\fcharset0 Times New Roman;}}{\colortbl\red0\green0\blue0;}{\f0\fs28\cf0 filled\par}}"/>
</p:tagLst>
</file>

<file path=ppt/tags/tag58.xml><?xml version="1.0" encoding="utf-8"?>
<p:tagLst xmlns:p="http://schemas.openxmlformats.org/presentationml/2006/main">
  <p:tag name="PPTAGGERGROUP" val="1"/>
</p:tagLst>
</file>

<file path=ppt/tags/tag59.xml><?xml version="1.0" encoding="utf-8"?>
<p:tagLst xmlns:p="http://schemas.openxmlformats.org/presentationml/2006/main">
  <p:tag name="PPTAGGERGROUP" val="1"/>
</p:tagLst>
</file>

<file path=ppt/tags/tag6.xml><?xml version="1.0" encoding="utf-8"?>
<p:tagLst xmlns:p="http://schemas.openxmlformats.org/presentationml/2006/main">
  <p:tag name="PPWINSEGMENT1START" val="1"/>
  <p:tag name="PPWINSEGMENT1LENGTH" val="5"/>
  <p:tag name="PPWINTOTALSEGMENTS" val="1"/>
  <p:tag name="PPWINSEGMENT1SOURCERTF" val="{\rtf1\ansi\deff0{\fonttbl{\f0\fcharset0 Times New Roman;}}{\colortbl\red0\green0\blue0;}{\f0\fs28\cf0 empty\par}}"/>
</p:tagLst>
</file>

<file path=ppt/tags/tag60.xml><?xml version="1.0" encoding="utf-8"?>
<p:tagLst xmlns:p="http://schemas.openxmlformats.org/presentationml/2006/main">
  <p:tag name="PPTAGGERGROUP" val="1"/>
</p:tagLst>
</file>

<file path=ppt/tags/tag61.xml><?xml version="1.0" encoding="utf-8"?>
<p:tagLst xmlns:p="http://schemas.openxmlformats.org/presentationml/2006/main">
  <p:tag name="PPTAGGERGROUP" val="1"/>
</p:tagLst>
</file>

<file path=ppt/tags/tag62.xml><?xml version="1.0" encoding="utf-8"?>
<p:tagLst xmlns:p="http://schemas.openxmlformats.org/presentationml/2006/main">
  <p:tag name="PPWINSEGMENT1START" val="1"/>
  <p:tag name="PPWINSEGMENT1LENGTH" val="5"/>
  <p:tag name="PPWINTOTALSEGMENTS" val="1"/>
  <p:tag name="PPWINSEGMENT1SOURCERTF" val="{\rtf1\ansi\deff0{\fonttbl{\f0\fcharset0 Times New Roman;}}{\colortbl\red0\green0\blue0;}{\f0\fs28\cf0 ERROR\par}}"/>
</p:tagLst>
</file>

<file path=ppt/tags/tag63.xml><?xml version="1.0" encoding="utf-8"?>
<p:tagLst xmlns:p="http://schemas.openxmlformats.org/presentationml/2006/main">
  <p:tag name="PPWINSEGMENT1START" val="1"/>
  <p:tag name="PPWINSEGMENT1LENGTH" val="6"/>
  <p:tag name="PPWINTOTALSEGMENTS" val="1"/>
  <p:tag name="PPWINSEGMENT1SOURCERTF" val="{\rtf1\ansi\deff0{\fonttbl{\f0\fcharset0 Times New Roman;}}{\colortbl\red0\green0\blue0;}{\f0\fs24\cf0 delete\par}}"/>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583_1*a*1"/>
  <p:tag name="KSO_WM_TEMPLATE_CATEGORY" val="diagram"/>
  <p:tag name="KSO_WM_TEMPLATE_INDEX" val="20214583"/>
  <p:tag name="KSO_WM_UNIT_LAYERLEVEL" val="1"/>
  <p:tag name="KSO_WM_TAG_VERSION" val="1.0"/>
  <p:tag name="KSO_WM_BEAUTIFY_FLAG" val="#wm#"/>
  <p:tag name="KSO_WM_UNIT_ISCONTENTSTITLE" val="0"/>
  <p:tag name="KSO_WM_UNIT_ISNUMDGMTITLE" val="0"/>
  <p:tag name="KSO_WM_UNIT_NOCLEAR" val="0"/>
  <p:tag name="KSO_WM_UNIT_TYPE" val="a"/>
  <p:tag name="KSO_WM_UNIT_INDEX" val="1"/>
  <p:tag name="KSO_WM_UNIT_PRESET_TEXT" val="单击此处添加标题"/>
  <p:tag name="KSO_WM_DIAGRAM_GROUP_CODE" val="m1-1"/>
  <p:tag name="KSO_WM_UNIT_VALUE" val="14"/>
  <p:tag name="KSO_WM_UNIT_TEXT_FILL_FORE_SCHEMECOLOR_INDEX_BRIGHTNESS" val="0.25"/>
  <p:tag name="KSO_WM_UNIT_TEXT_FILL_FORE_SCHEMECOLOR_INDEX" val="13"/>
  <p:tag name="KSO_WM_UNIT_TEXT_FILL_TYPE" val="1"/>
  <p:tag name="KSO_WM_UNIT_USESOURCEFORMAT_APPLY" val="1"/>
</p:tagLst>
</file>

<file path=ppt/tags/tag65.xml><?xml version="1.0" encoding="utf-8"?>
<p:tagLst xmlns:p="http://schemas.openxmlformats.org/presentationml/2006/main">
  <p:tag name="COMMONDATA" val="eyJoZGlkIjoiMTA5NDI2ZWFiMmI1OWE2N2QwMWFkNmFlNWQxNGI5MDgifQ=="/>
  <p:tag name="commondata" val="eyJoZGlkIjoiZDliNzhhYjFiMWZkNWI2YjkyMTBkYzEyZDhjMTNhNTYifQ=="/>
</p:tagLst>
</file>

<file path=ppt/tags/tag7.xml><?xml version="1.0" encoding="utf-8"?>
<p:tagLst xmlns:p="http://schemas.openxmlformats.org/presentationml/2006/main">
  <p:tag name="PPWINSEGMENT1START" val="1"/>
  <p:tag name="PPWINSEGMENT1LENGTH" val="7"/>
  <p:tag name="PPWINTOTALSEGMENTS" val="1"/>
  <p:tag name="PPWINSEGMENT1SOURCERTF" val="{\rtf1\ansi\deff0{\fonttbl{\f0\fcharset0 Times New Roman;}}{\colortbl\red0\green0\blue0;}{\f0\fs28\cf0 deleted\par}}"/>
</p:tagLst>
</file>

<file path=ppt/tags/tag8.xml><?xml version="1.0" encoding="utf-8"?>
<p:tagLst xmlns:p="http://schemas.openxmlformats.org/presentationml/2006/main">
  <p:tag name="PPWINSEGMENT1START" val="1"/>
  <p:tag name="PPWINSEGMENT1LENGTH" val="6"/>
  <p:tag name="PPWINTOTALSEGMENTS" val="1"/>
  <p:tag name="PPWINSEGMENT1SOURCERTF" val="{\rtf1\ansi\deff0{\fonttbl{\f0\fcharset0 Times New Roman;}}{\colortbl\red0\green0\blue0;}{\f0\fs28\cf0 filled\par}}"/>
</p:tagLst>
</file>

<file path=ppt/tags/tag9.xml><?xml version="1.0" encoding="utf-8"?>
<p:tagLst xmlns:p="http://schemas.openxmlformats.org/presentationml/2006/main">
  <p:tag name="PPWINSEGMENT1START" val="1"/>
  <p:tag name="PPWINSEGMENT1LENGTH" val="6"/>
  <p:tag name="PPWINTOTALSEGMENTS" val="1"/>
  <p:tag name="PPWINSEGMENT1SOURCERTF" val="{\rtf1\ansi\deff0{\fonttbl{\f0\fcharset0 Times New Roman;}}{\colortbl\red0\green0\blue0;}{\f0\fs28\cf0 filled\par}}"/>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14627</Words>
  <Application>WPS 演示</Application>
  <PresentationFormat>全屏显示(16:9)</PresentationFormat>
  <Paragraphs>2008</Paragraphs>
  <Slides>108</Slides>
  <Notes>60</Notes>
  <HiddenSlides>0</HiddenSlides>
  <MMClips>0</MMClips>
  <ScaleCrop>false</ScaleCrop>
  <HeadingPairs>
    <vt:vector size="8" baseType="variant">
      <vt:variant>
        <vt:lpstr>已用的字体</vt:lpstr>
      </vt:variant>
      <vt:variant>
        <vt:i4>36</vt:i4>
      </vt:variant>
      <vt:variant>
        <vt:lpstr>主题</vt:lpstr>
      </vt:variant>
      <vt:variant>
        <vt:i4>1</vt:i4>
      </vt:variant>
      <vt:variant>
        <vt:lpstr>嵌入 OLE 服务器</vt:lpstr>
      </vt:variant>
      <vt:variant>
        <vt:i4>1</vt:i4>
      </vt:variant>
      <vt:variant>
        <vt:lpstr>幻灯片标题</vt:lpstr>
      </vt:variant>
      <vt:variant>
        <vt:i4>108</vt:i4>
      </vt:variant>
    </vt:vector>
  </HeadingPairs>
  <TitlesOfParts>
    <vt:vector size="146" baseType="lpstr">
      <vt:lpstr>Arial</vt:lpstr>
      <vt:lpstr>宋体</vt:lpstr>
      <vt:lpstr>Wingdings</vt:lpstr>
      <vt:lpstr>思源黑体</vt:lpstr>
      <vt:lpstr>黑体</vt:lpstr>
      <vt:lpstr>思源黑体 Medium</vt:lpstr>
      <vt:lpstr>思源黑体 Bold</vt:lpstr>
      <vt:lpstr>微软雅黑</vt:lpstr>
      <vt:lpstr>Arial</vt:lpstr>
      <vt:lpstr>微软雅黑 Light</vt:lpstr>
      <vt:lpstr>思源黑体 CN Normal</vt:lpstr>
      <vt:lpstr>Tahoma</vt:lpstr>
      <vt:lpstr>Calibri</vt:lpstr>
      <vt:lpstr>Times New Roman</vt:lpstr>
      <vt:lpstr>楷体</vt:lpstr>
      <vt:lpstr>Angsana New</vt:lpstr>
      <vt:lpstr>Arial Black</vt:lpstr>
      <vt:lpstr>楷体_GB2312</vt:lpstr>
      <vt:lpstr>新宋体</vt:lpstr>
      <vt:lpstr>等线</vt:lpstr>
      <vt:lpstr>Arial Unicode MS</vt:lpstr>
      <vt:lpstr>Comic Sans MS</vt:lpstr>
      <vt:lpstr>Verdana</vt:lpstr>
      <vt:lpstr>华文楷体</vt:lpstr>
      <vt:lpstr>Symbol</vt:lpstr>
      <vt:lpstr>Courier New</vt:lpstr>
      <vt:lpstr>Times New Roman</vt:lpstr>
      <vt:lpstr>Times</vt:lpstr>
      <vt:lpstr>Zapf Dingbats</vt:lpstr>
      <vt:lpstr>Helvetica</vt:lpstr>
      <vt:lpstr>-apple-system</vt:lpstr>
      <vt:lpstr>ksdb</vt:lpstr>
      <vt:lpstr>DengXian</vt:lpstr>
      <vt:lpstr>Tahoma</vt:lpstr>
      <vt:lpstr>Wingdings</vt:lpstr>
      <vt:lpstr>PMingLiU</vt:lpstr>
      <vt:lpstr>Office 主题​​</vt:lpstr>
      <vt:lpstr>PBrush</vt:lpstr>
      <vt:lpstr>软件测试方法和技术</vt:lpstr>
      <vt:lpstr>第2章 回顾</vt:lpstr>
      <vt:lpstr>PowerPoint 演示文稿</vt:lpstr>
      <vt:lpstr>方法论和具体方法</vt:lpstr>
      <vt:lpstr>黑盒测试方法和白盒测试</vt:lpstr>
      <vt:lpstr>过去常提“黑盒和白盒”方法</vt:lpstr>
      <vt:lpstr>方法论：测试方法</vt:lpstr>
      <vt:lpstr>SWBOK对测试方法的分类</vt:lpstr>
      <vt:lpstr>PowerPoint 演示文稿</vt:lpstr>
      <vt:lpstr>3.1.1 ALAC测试和随机测试</vt:lpstr>
      <vt:lpstr>3.1.2 错误猜测法</vt:lpstr>
      <vt:lpstr>PowerPoint 演示文稿</vt:lpstr>
      <vt:lpstr>3.2.1 等价类划分方法</vt:lpstr>
      <vt:lpstr>等价类划分方法应用示例</vt:lpstr>
      <vt:lpstr>练习</vt:lpstr>
      <vt:lpstr>3.2.2 边界值分析方法</vt:lpstr>
      <vt:lpstr>示例1</vt:lpstr>
      <vt:lpstr>示例2</vt:lpstr>
      <vt:lpstr>一些特殊的边界值</vt:lpstr>
      <vt:lpstr>一些特殊的边界值 –续</vt:lpstr>
      <vt:lpstr>练习</vt:lpstr>
      <vt:lpstr>PowerPoint 演示文稿</vt:lpstr>
      <vt:lpstr>3.3.1 判定表方法</vt:lpstr>
      <vt:lpstr>判定表方法术语及应用</vt:lpstr>
      <vt:lpstr>判定表组合优化讨论</vt:lpstr>
      <vt:lpstr>判定表方法示例</vt:lpstr>
      <vt:lpstr>3.3.2 因果图方法</vt:lpstr>
      <vt:lpstr>因果图的基本符号</vt:lpstr>
      <vt:lpstr>条件之间的关系</vt:lpstr>
      <vt:lpstr>示例</vt:lpstr>
      <vt:lpstr>因果图方法设计工具</vt:lpstr>
      <vt:lpstr>3.3.3 Pairwise方法</vt:lpstr>
      <vt:lpstr>5. Pairwise具体示例</vt:lpstr>
      <vt:lpstr>Pairwise处理更复杂的情况</vt:lpstr>
      <vt:lpstr>Pairwise方法来自于经验数据</vt:lpstr>
      <vt:lpstr>Pairwise方法来自于经验数据 – 续</vt:lpstr>
      <vt:lpstr>Pairwise方法工具</vt:lpstr>
      <vt:lpstr>Pairwise工具推荐:ACTS</vt:lpstr>
      <vt:lpstr>3.3.4 正交实验法</vt:lpstr>
      <vt:lpstr>正交实验法示例</vt:lpstr>
      <vt:lpstr>正交表生成工具</vt:lpstr>
      <vt:lpstr>小结</vt:lpstr>
      <vt:lpstr>PowerPoint 演示文稿</vt:lpstr>
      <vt:lpstr>结构化测试方法</vt:lpstr>
      <vt:lpstr>逻辑覆盖 vs. 路径覆盖</vt:lpstr>
      <vt:lpstr>（代码行）语句覆盖</vt:lpstr>
      <vt:lpstr>语句覆盖不能发现的问题</vt:lpstr>
      <vt:lpstr>3.4.1 判定/分支覆盖</vt:lpstr>
      <vt:lpstr>3.4.2 条件覆盖</vt:lpstr>
      <vt:lpstr>示例：列出所有条件</vt:lpstr>
      <vt:lpstr>示例续：覆盖所有条件</vt:lpstr>
      <vt:lpstr> 3.4.3 判定-条件覆盖</vt:lpstr>
      <vt:lpstr>3.4.4 条件组合测试</vt:lpstr>
      <vt:lpstr>组合覆盖 vs 路径覆盖</vt:lpstr>
      <vt:lpstr>问题</vt:lpstr>
      <vt:lpstr>修正条件/判定覆盖（MC/DC）</vt:lpstr>
      <vt:lpstr>3.4.5 基本路径覆盖</vt:lpstr>
      <vt:lpstr>基本路径覆盖的设计过程</vt:lpstr>
      <vt:lpstr>示例 – 从源代码到流程图</vt:lpstr>
      <vt:lpstr>流程图简化</vt:lpstr>
      <vt:lpstr>计算圈复杂度</vt:lpstr>
      <vt:lpstr>圈复杂度计算示例</vt:lpstr>
      <vt:lpstr>确定独立路径集合</vt:lpstr>
      <vt:lpstr>示例：基本路径测试用例</vt:lpstr>
      <vt:lpstr>逻辑覆盖小结</vt:lpstr>
      <vt:lpstr>拓展</vt:lpstr>
      <vt:lpstr>PowerPoint 演示文稿</vt:lpstr>
      <vt:lpstr>3.5.1 常见的缺陷模式</vt:lpstr>
      <vt:lpstr>3.5.2 DPBT的自动化实现</vt:lpstr>
      <vt:lpstr>PowerPoint 演示文稿</vt:lpstr>
      <vt:lpstr>PowerPoint 演示文稿</vt:lpstr>
      <vt:lpstr>什么是MBT？</vt:lpstr>
      <vt:lpstr>MBT基本原理（实施过程）</vt:lpstr>
      <vt:lpstr>PowerPoint 演示文稿</vt:lpstr>
      <vt:lpstr>常见的MBT方法</vt:lpstr>
      <vt:lpstr>3.6.1 功能图法</vt:lpstr>
      <vt:lpstr>状态迁移图 </vt:lpstr>
      <vt:lpstr>如何设计测试用例？</vt:lpstr>
      <vt:lpstr>3.6.2 模糊测试方法</vt:lpstr>
      <vt:lpstr>几种不同模糊器的构造</vt:lpstr>
      <vt:lpstr>American fuzzy lop方法</vt:lpstr>
      <vt:lpstr>变异测试</vt:lpstr>
      <vt:lpstr>变异测试的方法与流程</vt:lpstr>
      <vt:lpstr>PowerPoint 演示文稿</vt:lpstr>
      <vt:lpstr>3.7.1 形式化方法</vt:lpstr>
      <vt:lpstr>示例</vt:lpstr>
      <vt:lpstr>形式化三部曲</vt:lpstr>
      <vt:lpstr>形式化的具体方法</vt:lpstr>
      <vt:lpstr>3.7.2 形式化验证</vt:lpstr>
      <vt:lpstr>形式化验证的一些具体方法</vt:lpstr>
      <vt:lpstr>有限状态机</vt:lpstr>
      <vt:lpstr>示例：状态图</vt:lpstr>
      <vt:lpstr>状态图转化为树结构、生成测试用例</vt:lpstr>
      <vt:lpstr>状态图工具：Spec Explorer</vt:lpstr>
      <vt:lpstr>示例：ATS4_AppModel</vt:lpstr>
      <vt:lpstr>补充：基于场景的测试方法</vt:lpstr>
      <vt:lpstr>示例：基于场景的测试</vt:lpstr>
      <vt:lpstr>练习：列出测试场景和数据</vt:lpstr>
      <vt:lpstr>事件流图</vt:lpstr>
      <vt:lpstr>基于场景的测试方法 – 示例</vt:lpstr>
      <vt:lpstr>基于场景的测试方法 – 示例（续）</vt:lpstr>
      <vt:lpstr>基于场景的测试方法 – 示例（续）</vt:lpstr>
      <vt:lpstr>PowerPoint 演示文稿</vt:lpstr>
      <vt:lpstr>PowerPoint 演示文稿</vt:lpstr>
      <vt:lpstr>本章小结</vt:lpstr>
      <vt:lpstr>思考题</vt:lpstr>
      <vt:lpstr>作业一</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董国庆</cp:lastModifiedBy>
  <cp:revision>327</cp:revision>
  <dcterms:created xsi:type="dcterms:W3CDTF">2020-06-18T01:06:00Z</dcterms:created>
  <dcterms:modified xsi:type="dcterms:W3CDTF">2024-03-05T01:08:30Z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ICV">
    <vt:lpwstr>426427AD8D144D0396529E473195E768</vt:lpwstr>
  </property>
</Properties>
</file>